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6" r:id="rId3"/>
    <p:sldId id="457" r:id="rId5"/>
    <p:sldId id="502" r:id="rId6"/>
    <p:sldId id="299" r:id="rId7"/>
    <p:sldId id="456" r:id="rId8"/>
    <p:sldId id="302" r:id="rId9"/>
    <p:sldId id="329" r:id="rId10"/>
    <p:sldId id="357" r:id="rId11"/>
    <p:sldId id="360" r:id="rId12"/>
    <p:sldId id="359" r:id="rId13"/>
    <p:sldId id="361" r:id="rId14"/>
    <p:sldId id="391" r:id="rId15"/>
    <p:sldId id="503" r:id="rId16"/>
    <p:sldId id="423" r:id="rId17"/>
    <p:sldId id="459" r:id="rId18"/>
    <p:sldId id="458" r:id="rId19"/>
    <p:sldId id="504" r:id="rId20"/>
    <p:sldId id="505" r:id="rId21"/>
    <p:sldId id="506" r:id="rId22"/>
    <p:sldId id="507" r:id="rId23"/>
    <p:sldId id="527" r:id="rId24"/>
    <p:sldId id="528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3" userDrawn="1">
          <p15:clr>
            <a:srgbClr val="A4A3A4"/>
          </p15:clr>
        </p15:guide>
        <p15:guide id="2" pos="4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BC403"/>
    <a:srgbClr val="AE3E12"/>
    <a:srgbClr val="B80000"/>
    <a:srgbClr val="C89800"/>
    <a:srgbClr val="1F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2874" y="-1644"/>
      </p:cViewPr>
      <p:guideLst>
        <p:guide orient="horz" pos="2223"/>
        <p:guide pos="4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</a:fld>
            <a:endParaRPr lang="zh-CN" altLang="en-US"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</a:fld>
            <a:endParaRPr lang="zh-CN" altLang="en-US"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fld id="{E9AF222A-03C8-482E-838A-793F79E582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fld id="{4F3453EF-EDC6-463D-ADDA-24664EEA9C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to Sans CJK SC" panose="020B0500000000000000" charset="-122"/>
        <a:ea typeface="Noto Sans CJK SC" panose="020B0500000000000000" charset="-122"/>
        <a:cs typeface="Noto Sans CJK SC" panose="020B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to Sans CJK SC" panose="020B0500000000000000" charset="-122"/>
        <a:ea typeface="Noto Sans CJK SC" panose="020B0500000000000000" charset="-122"/>
        <a:cs typeface="Noto Sans CJK SC" panose="020B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to Sans CJK SC" panose="020B0500000000000000" charset="-122"/>
        <a:ea typeface="Noto Sans CJK SC" panose="020B0500000000000000" charset="-122"/>
        <a:cs typeface="Noto Sans CJK SC" panose="020B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to Sans CJK SC" panose="020B0500000000000000" charset="-122"/>
        <a:ea typeface="Noto Sans CJK SC" panose="020B0500000000000000" charset="-122"/>
        <a:cs typeface="Noto Sans CJK SC" panose="020B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to Sans CJK SC" panose="020B0500000000000000" charset="-122"/>
        <a:ea typeface="Noto Sans CJK SC" panose="020B0500000000000000" charset="-122"/>
        <a:cs typeface="Noto Sans CJK SC" panose="020B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大家好</a:t>
            </a:r>
            <a:r>
              <a:rPr lang="en-US" altLang="zh-CN"/>
              <a:t>, </a:t>
            </a:r>
            <a:r>
              <a:rPr lang="zh-CN" altLang="en-US"/>
              <a:t>我是孟游</a:t>
            </a:r>
            <a:r>
              <a:rPr lang="en-US" altLang="zh-CN"/>
              <a:t>, </a:t>
            </a:r>
            <a:r>
              <a:rPr lang="zh-CN" altLang="en-US"/>
              <a:t>或者</a:t>
            </a:r>
            <a:r>
              <a:rPr lang="en-US" altLang="zh-CN"/>
              <a:t>AydenMeng, </a:t>
            </a:r>
            <a:r>
              <a:rPr lang="zh-CN" altLang="en-US"/>
              <a:t>都是网名</a:t>
            </a:r>
            <a:r>
              <a:rPr lang="en-US" altLang="zh-CN"/>
              <a:t>, </a:t>
            </a:r>
            <a:r>
              <a:rPr lang="zh-CN" altLang="en-US"/>
              <a:t>很荣幸为大家分享“</a:t>
            </a:r>
            <a:r>
              <a:rPr lang="en-US" altLang="zh-CN"/>
              <a:t>BIOS</a:t>
            </a:r>
            <a:r>
              <a:rPr lang="zh-CN" altLang="en-US"/>
              <a:t>的困境与未来”的这个话题。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突然，做梦时不小心蹬被子了，你的</a:t>
            </a:r>
            <a:r>
              <a:rPr lang="en-US" altLang="zh-CN"/>
              <a:t>CPU</a:t>
            </a:r>
            <a:r>
              <a:rPr lang="zh-CN" altLang="en-US"/>
              <a:t>和内存条变成了很不完备的</a:t>
            </a:r>
            <a:r>
              <a:rPr lang="en-US" altLang="zh-CN"/>
              <a:t>CPU</a:t>
            </a:r>
            <a:r>
              <a:rPr lang="zh-CN" altLang="en-US"/>
              <a:t>和内存条，漏洞的</a:t>
            </a:r>
            <a:r>
              <a:rPr lang="en-US" altLang="zh-CN"/>
              <a:t>CPU</a:t>
            </a:r>
            <a:r>
              <a:rPr lang="zh-CN" altLang="en-US"/>
              <a:t>和贴着胶带的内存条，这时候，如果选择使用</a:t>
            </a:r>
            <a:r>
              <a:rPr lang="en-US" altLang="zh-CN"/>
              <a:t>Legacy BIOS, </a:t>
            </a:r>
            <a:r>
              <a:rPr lang="zh-CN" altLang="en-US"/>
              <a:t>想着用汇编绕过各种问题，恭喜你，你可以写很长时间的汇编了。这对开发上来说是相当困难的。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如果选择使用</a:t>
            </a:r>
            <a:r>
              <a:rPr lang="en-US" altLang="zh-CN"/>
              <a:t>UEFI, </a:t>
            </a:r>
            <a:r>
              <a:rPr lang="zh-CN" altLang="en-US"/>
              <a:t>则由于相当多的软件绕过问题，难以开源，所幸商业客户可以接受。</a:t>
            </a:r>
            <a:endParaRPr lang="zh-CN" altLang="en-US"/>
          </a:p>
          <a:p>
            <a:r>
              <a:rPr lang="zh-CN" altLang="en-US">
                <a:sym typeface="+mn-ea"/>
              </a:rPr>
              <a:t>使用</a:t>
            </a:r>
            <a:r>
              <a:rPr lang="en-US" altLang="zh-CN">
                <a:sym typeface="+mn-ea"/>
              </a:rPr>
              <a:t>UBoot</a:t>
            </a:r>
            <a:r>
              <a:rPr lang="zh-CN" altLang="en-US">
                <a:sym typeface="+mn-ea"/>
              </a:rPr>
              <a:t>，基本上就相当于放弃了桌面领域，恐怕今天的分享将会失去第一印象。</a:t>
            </a:r>
            <a:endParaRPr lang="zh-CN" altLang="en-US"/>
          </a:p>
          <a:p>
            <a:r>
              <a:rPr lang="zh-CN" altLang="en-US"/>
              <a:t>使用</a:t>
            </a:r>
            <a:r>
              <a:rPr lang="en-US" altLang="zh-CN"/>
              <a:t>CoreBoot</a:t>
            </a:r>
            <a:r>
              <a:rPr lang="zh-CN" altLang="en-US"/>
              <a:t>，由于生态没那么好，客户可能觉得很难。不过自己能维护也是问题不大。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实际上也差不多，</a:t>
            </a:r>
            <a:r>
              <a:rPr lang="en-US" altLang="zh-CN"/>
              <a:t>Legacy BIOS</a:t>
            </a:r>
            <a:r>
              <a:rPr lang="zh-CN" altLang="en-US"/>
              <a:t>已经逐渐退出历史舞台了，商用</a:t>
            </a:r>
            <a:r>
              <a:rPr lang="en-US" altLang="zh-CN"/>
              <a:t>CoreBoot</a:t>
            </a:r>
            <a:r>
              <a:rPr lang="zh-CN" altLang="en-US"/>
              <a:t>的大厂很少，比如字节和</a:t>
            </a:r>
            <a:r>
              <a:rPr lang="en-US" altLang="zh-CN"/>
              <a:t>google</a:t>
            </a:r>
            <a:r>
              <a:rPr lang="zh-CN" altLang="en-US"/>
              <a:t>。</a:t>
            </a:r>
            <a:r>
              <a:rPr lang="en-US" altLang="zh-CN"/>
              <a:t>UEFI</a:t>
            </a:r>
            <a:r>
              <a:rPr lang="zh-CN" altLang="en-US"/>
              <a:t>还是占有量更多的。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和完备的</a:t>
            </a:r>
            <a:r>
              <a:rPr lang="en-US" altLang="zh-CN"/>
              <a:t>CPU</a:t>
            </a:r>
            <a:r>
              <a:rPr lang="zh-CN" altLang="en-US"/>
              <a:t>相比，到了</a:t>
            </a:r>
            <a:r>
              <a:rPr lang="en-US" altLang="zh-CN"/>
              <a:t>C</a:t>
            </a:r>
            <a:r>
              <a:rPr lang="zh-CN" altLang="en-US"/>
              <a:t>环境可能还因为一些猜测执行或者</a:t>
            </a:r>
            <a:r>
              <a:rPr lang="en-US" altLang="zh-CN"/>
              <a:t>Cache</a:t>
            </a:r>
            <a:r>
              <a:rPr lang="zh-CN" altLang="en-US"/>
              <a:t>方面的</a:t>
            </a:r>
            <a:r>
              <a:rPr lang="en-US" altLang="zh-CN"/>
              <a:t>bug</a:t>
            </a:r>
            <a:r>
              <a:rPr lang="zh-CN" altLang="en-US"/>
              <a:t>还得回到汇编里去。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此外呢，写合并的</a:t>
            </a:r>
            <a:r>
              <a:rPr lang="en-US" altLang="zh-CN"/>
              <a:t>buffer</a:t>
            </a:r>
            <a:r>
              <a:rPr lang="zh-CN" altLang="en-US"/>
              <a:t>可能也会因为被覆盖而不可用。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中断处理里面对核号判断，将所有的中断都转发奇数核上。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多线程的时候，要有几个从核去检测片间总线的状态。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功耗问题会因为主核的一致性问题带来的隐含问题而被抛弃。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微码也废了。安全性也保证不了。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慢慢的又把被子盖上，自己鼓励了一下自己：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BC403"/>
                </a:solidFill>
                <a:sym typeface="+mn-ea"/>
              </a:rPr>
              <a:t>硬件因素复杂，有点问题很正常</a:t>
            </a:r>
            <a:endParaRPr lang="zh-CN" altLang="en-US" b="1">
              <a:solidFill>
                <a:srgbClr val="FBC403"/>
              </a:solidFill>
              <a:cs typeface="Noto Sans CJK SC" panose="020B0500000000000000" charset="-122"/>
              <a:sym typeface="+mn-ea"/>
            </a:endParaRPr>
          </a:p>
          <a:p>
            <a:r>
              <a:rPr lang="zh-CN" altLang="en-US" b="1">
                <a:solidFill>
                  <a:srgbClr val="FBC403"/>
                </a:solidFill>
                <a:sym typeface="+mn-ea"/>
              </a:rPr>
              <a:t>软件再加一层，什么问题都能绕</a:t>
            </a:r>
            <a:endParaRPr lang="zh-CN" altLang="en-US" b="1">
              <a:solidFill>
                <a:srgbClr val="FBC403"/>
              </a:solidFill>
              <a:cs typeface="Noto Sans CJK SC" panose="020B0500000000000000" charset="-122"/>
            </a:endParaRPr>
          </a:p>
          <a:p>
            <a:endParaRPr lang="zh-CN" altLang="en-US"/>
          </a:p>
          <a:p>
            <a:r>
              <a:rPr lang="zh-CN" altLang="en-US"/>
              <a:t>又不是不能用。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然后大梦初醒，我得到了关于前面几个问题的答案，</a:t>
            </a:r>
            <a:endParaRPr lang="zh-CN" altLang="en-US"/>
          </a:p>
          <a:p>
            <a:r>
              <a:rPr lang="en-US" altLang="zh-CN"/>
              <a:t>xxxx</a:t>
            </a:r>
            <a:endParaRPr lang="zh-CN" altLang="en-US"/>
          </a:p>
          <a:p>
            <a:r>
              <a:rPr lang="zh-CN" altLang="en-US"/>
              <a:t>基本上已经做了解答，至于后面的问题，我还没有能力预测，仅仅许下几个心愿，不知未来是否能够让我的工作更加轻松一些。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首先就是面向对象的困难，指的是</a:t>
            </a:r>
            <a:r>
              <a:rPr lang="en-US" altLang="zh-CN"/>
              <a:t>BIOS</a:t>
            </a:r>
            <a:r>
              <a:rPr lang="zh-CN" altLang="en-US"/>
              <a:t>面向的人群非常与辨识度。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做产品时，通常是看起来有的选，实际上没得选。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你说你是业余搞</a:t>
            </a:r>
            <a:r>
              <a:rPr lang="en-US" altLang="zh-CN"/>
              <a:t>uboot</a:t>
            </a:r>
            <a:r>
              <a:rPr lang="zh-CN" altLang="en-US"/>
              <a:t>的，那你是一个爱好广泛的发烧友吧？</a:t>
            </a:r>
            <a:endParaRPr lang="zh-CN" altLang="en-US"/>
          </a:p>
          <a:p>
            <a:r>
              <a:rPr lang="zh-CN" altLang="en-US"/>
              <a:t>你说你是专业搞</a:t>
            </a:r>
            <a:r>
              <a:rPr lang="en-US" altLang="zh-CN"/>
              <a:t>uboot</a:t>
            </a:r>
            <a:r>
              <a:rPr lang="zh-CN" altLang="en-US"/>
              <a:t>的</a:t>
            </a:r>
            <a:r>
              <a:rPr lang="en-US" altLang="zh-CN"/>
              <a:t>,  </a:t>
            </a:r>
            <a:r>
              <a:rPr lang="zh-CN" altLang="en-US"/>
              <a:t>那你是做专用领域芯片方向的吧？</a:t>
            </a:r>
            <a:endParaRPr lang="en-US" altLang="zh-CN"/>
          </a:p>
          <a:p>
            <a:r>
              <a:rPr lang="zh-CN" altLang="en-US"/>
              <a:t>你说你是业余搞</a:t>
            </a:r>
            <a:r>
              <a:rPr lang="en-US" altLang="zh-CN"/>
              <a:t>UEFI</a:t>
            </a:r>
            <a:r>
              <a:rPr lang="zh-CN" altLang="en-US"/>
              <a:t>的，你是要搞科研吗？</a:t>
            </a:r>
            <a:endParaRPr lang="zh-CN" altLang="en-US"/>
          </a:p>
          <a:p>
            <a:r>
              <a:rPr lang="zh-CN" altLang="en-US"/>
              <a:t>你说你是专业搞</a:t>
            </a:r>
            <a:r>
              <a:rPr lang="en-US" altLang="zh-CN"/>
              <a:t>UEFI</a:t>
            </a:r>
            <a:r>
              <a:rPr lang="zh-CN" altLang="en-US"/>
              <a:t>的，你是做电脑的吧？</a:t>
            </a:r>
            <a:endParaRPr lang="en-US" altLang="zh-CN"/>
          </a:p>
          <a:p>
            <a:r>
              <a:rPr lang="zh-CN" altLang="en-US"/>
              <a:t>所以总结下来就是爱好广泛，团队又小又穷的，常常会选择使用</a:t>
            </a:r>
            <a:r>
              <a:rPr lang="en-US" altLang="zh-CN"/>
              <a:t>Uboot, </a:t>
            </a:r>
            <a:r>
              <a:rPr lang="zh-CN" altLang="en-US"/>
              <a:t>反之则会选择</a:t>
            </a:r>
            <a:r>
              <a:rPr lang="en-US" altLang="zh-CN"/>
              <a:t>UEFI.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我写这页的时候就在想，</a:t>
            </a:r>
            <a:r>
              <a:rPr lang="en-US" altLang="zh-CN"/>
              <a:t>AOSC</a:t>
            </a:r>
            <a:r>
              <a:rPr lang="zh-CN" altLang="en-US"/>
              <a:t>是一个操作系统</a:t>
            </a:r>
            <a:r>
              <a:rPr lang="zh-CN" altLang="en-US"/>
              <a:t>发行版，除去难以下手的闭源软件，我们可以揣测一下，</a:t>
            </a:r>
            <a:r>
              <a:rPr lang="en-US" altLang="zh-CN"/>
              <a:t>AOSC</a:t>
            </a:r>
            <a:r>
              <a:rPr lang="zh-CN" altLang="en-US"/>
              <a:t>今天从新选择的话，</a:t>
            </a:r>
            <a:r>
              <a:rPr lang="en-US" altLang="zh-CN"/>
              <a:t>Linux</a:t>
            </a:r>
            <a:r>
              <a:rPr lang="zh-CN" altLang="en-US"/>
              <a:t>是不是当前唯一最优选。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众所周知，每一台运行</a:t>
            </a:r>
            <a:r>
              <a:rPr lang="en-US" altLang="zh-CN"/>
              <a:t>Linux</a:t>
            </a:r>
            <a:r>
              <a:rPr lang="zh-CN" altLang="en-US"/>
              <a:t>操作系统的物理机上都运行着一个</a:t>
            </a:r>
            <a:r>
              <a:rPr lang="en-US" altLang="zh-CN"/>
              <a:t>BIOS.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而</a:t>
            </a:r>
            <a:r>
              <a:rPr lang="en-US" altLang="zh-CN"/>
              <a:t>EDK2</a:t>
            </a:r>
            <a:r>
              <a:rPr lang="zh-CN" altLang="en-US"/>
              <a:t>和</a:t>
            </a:r>
            <a:r>
              <a:rPr lang="en-US" altLang="zh-CN"/>
              <a:t>Uboot</a:t>
            </a:r>
            <a:r>
              <a:rPr lang="zh-CN" altLang="en-US"/>
              <a:t>，工控领域和通用领域的</a:t>
            </a:r>
            <a:r>
              <a:rPr lang="en-US" altLang="zh-CN"/>
              <a:t>BIOS</a:t>
            </a:r>
            <a:r>
              <a:rPr lang="zh-CN" altLang="en-US"/>
              <a:t>王牌们，维护者人数加起来也就</a:t>
            </a:r>
            <a:r>
              <a:rPr lang="en-US" altLang="zh-CN"/>
              <a:t>Linux</a:t>
            </a:r>
            <a:r>
              <a:rPr lang="zh-CN" altLang="en-US"/>
              <a:t>的十分之一左右。</a:t>
            </a:r>
            <a:endParaRPr lang="zh-CN" altLang="en-US"/>
          </a:p>
          <a:p>
            <a:r>
              <a:rPr lang="zh-CN" altLang="en-US"/>
              <a:t>人少就是一个直观的点了，人少代表着它的迭代更新速度将会更慢。</a:t>
            </a:r>
            <a:endParaRPr lang="zh-CN" altLang="en-US"/>
          </a:p>
          <a:p>
            <a:r>
              <a:rPr lang="zh-CN" altLang="en-US"/>
              <a:t>而</a:t>
            </a:r>
            <a:r>
              <a:rPr lang="en-US" altLang="zh-CN"/>
              <a:t>BIOS</a:t>
            </a:r>
            <a:r>
              <a:rPr lang="zh-CN" altLang="en-US"/>
              <a:t>尤其特殊，非</a:t>
            </a:r>
            <a:r>
              <a:rPr lang="en-US" altLang="zh-CN"/>
              <a:t>BIOS</a:t>
            </a:r>
            <a:r>
              <a:rPr lang="zh-CN" altLang="en-US"/>
              <a:t>开发工作行业的人，几乎没办法参与</a:t>
            </a:r>
            <a:r>
              <a:rPr lang="en-US" altLang="zh-CN"/>
              <a:t>BIOS</a:t>
            </a:r>
            <a:r>
              <a:rPr lang="zh-CN" altLang="en-US"/>
              <a:t>的建设，而搞</a:t>
            </a:r>
            <a:r>
              <a:rPr lang="en-US" altLang="zh-CN"/>
              <a:t>BIOS</a:t>
            </a:r>
            <a:r>
              <a:rPr lang="zh-CN" altLang="en-US"/>
              <a:t>的，有时候还会偷偷摸摸去看看内核代码。这点我没法佐证，所以仅供参考。</a:t>
            </a:r>
            <a:endParaRPr lang="zh-CN" altLang="en-US"/>
          </a:p>
          <a:p>
            <a:r>
              <a:rPr lang="zh-CN" altLang="en-US"/>
              <a:t>对应前面噩梦中的开发经历，深入参与</a:t>
            </a:r>
            <a:r>
              <a:rPr lang="en-US" altLang="zh-CN"/>
              <a:t>BIOS</a:t>
            </a:r>
            <a:r>
              <a:rPr lang="zh-CN" altLang="en-US"/>
              <a:t>开发的同行们，究竟有多少时间能参与到公共代码的建设当中去呢。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&lt;!--</a:t>
            </a:r>
            <a:endParaRPr lang="zh-CN" altLang="en-US"/>
          </a:p>
          <a:p>
            <a:r>
              <a:rPr lang="zh-CN" altLang="en-US"/>
              <a:t>人少几乎是各种大型项目有缺陷的原因之一。但</a:t>
            </a:r>
            <a:r>
              <a:rPr lang="en-US" altLang="zh-CN"/>
              <a:t>BIOS</a:t>
            </a:r>
            <a:r>
              <a:rPr lang="zh-CN" altLang="en-US"/>
              <a:t>的人少有些难说。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一是在学校阶段几乎不会有关于</a:t>
            </a:r>
            <a:r>
              <a:rPr lang="en-US" altLang="zh-CN"/>
              <a:t>BIOS</a:t>
            </a:r>
            <a:r>
              <a:rPr lang="zh-CN" altLang="en-US"/>
              <a:t>的项目实践。我面试过一些新鲜的应届生，包括我自己，他们通常了解一些</a:t>
            </a:r>
            <a:r>
              <a:rPr lang="en-US" altLang="zh-CN"/>
              <a:t>Linux</a:t>
            </a:r>
            <a:r>
              <a:rPr lang="zh-CN" altLang="en-US"/>
              <a:t>驱动或者芯片设计，但并不了解</a:t>
            </a:r>
            <a:r>
              <a:rPr lang="en-US" altLang="zh-CN"/>
              <a:t>BIOS</a:t>
            </a:r>
            <a:r>
              <a:rPr lang="zh-CN" altLang="en-US"/>
              <a:t>开发，最后由于一些不可名状的原因，入行做了</a:t>
            </a:r>
            <a:r>
              <a:rPr lang="en-US" altLang="zh-CN"/>
              <a:t>BIOS</a:t>
            </a:r>
            <a:r>
              <a:rPr lang="zh-CN" altLang="en-US"/>
              <a:t>，成了硬件和操作系统</a:t>
            </a:r>
            <a:r>
              <a:rPr lang="zh-CN" altLang="en-US"/>
              <a:t>之间的输入和输出组件。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最后的现象就是，</a:t>
            </a:r>
            <a:r>
              <a:rPr lang="en-US" altLang="zh-CN"/>
              <a:t>BIOS</a:t>
            </a:r>
            <a:r>
              <a:rPr lang="zh-CN" altLang="en-US"/>
              <a:t>开发者们，有一半在做核心开发，另外一半才在做接口升级。</a:t>
            </a:r>
            <a:endParaRPr lang="zh-CN" altLang="en-US"/>
          </a:p>
          <a:p>
            <a:r>
              <a:rPr lang="en-US" altLang="zh-CN"/>
              <a:t>--&gt;</a:t>
            </a:r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之前大家已经梦到过，一个有缺陷的芯片</a:t>
            </a:r>
            <a:r>
              <a:rPr lang="zh-CN" altLang="en-US"/>
              <a:t>经常伴随很多问题，但站在企业的角度，让软件解决问题，可以让企业生存的更省成本。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所以固件的核心代码也就不开源，其中，主要防止黑客、舆论还有友商。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防止黑客攻击，将芯片商品变成芯片危险品。</a:t>
            </a:r>
            <a:endParaRPr lang="zh-CN" altLang="en-US"/>
          </a:p>
          <a:p>
            <a:r>
              <a:rPr lang="zh-CN" altLang="en-US"/>
              <a:t>防止舆论攻击，将芯片</a:t>
            </a:r>
            <a:r>
              <a:rPr lang="zh-CN" altLang="en-US">
                <a:sym typeface="+mn-ea"/>
              </a:rPr>
              <a:t>设计变成了芯片涉案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防止友商攻击，将芯片</a:t>
            </a:r>
            <a:r>
              <a:rPr lang="zh-CN" altLang="en-US">
                <a:sym typeface="+mn-ea"/>
              </a:rPr>
              <a:t>功能点变成芯片的拆解点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假如市场上所有人都像在座的技术纯粹型开发者，我相信核心代码开源仍然是利大于弊。</a:t>
            </a:r>
            <a:endParaRPr lang="zh-CN" altLang="en-US"/>
          </a:p>
          <a:p>
            <a:r>
              <a:rPr lang="zh-CN" altLang="en-US"/>
              <a:t>可惜黑暗森林仍然存在，针对此项困境，就当是许个愿吧。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现在开始许愿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我作为</a:t>
            </a:r>
            <a:r>
              <a:rPr lang="en-US" altLang="zh-CN">
                <a:sym typeface="+mn-ea"/>
              </a:rPr>
              <a:t>UEFI</a:t>
            </a:r>
            <a:r>
              <a:rPr lang="zh-CN" altLang="en-US">
                <a:sym typeface="+mn-ea"/>
              </a:rPr>
              <a:t>开发者的同时，也是</a:t>
            </a:r>
            <a:r>
              <a:rPr lang="en-US" altLang="zh-CN">
                <a:sym typeface="+mn-ea"/>
              </a:rPr>
              <a:t>Linux</a:t>
            </a:r>
            <a:r>
              <a:rPr lang="zh-CN" altLang="en-US">
                <a:sym typeface="+mn-ea"/>
              </a:rPr>
              <a:t>的爱好者，针对固件挑对象的现象，我希望能出现一个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大王，像秦始皇，统一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局面，既能像</a:t>
            </a:r>
            <a:r>
              <a:rPr lang="en-US" altLang="zh-CN">
                <a:sym typeface="+mn-ea"/>
              </a:rPr>
              <a:t>UEFI</a:t>
            </a:r>
            <a:r>
              <a:rPr lang="zh-CN" altLang="en-US">
                <a:sym typeface="+mn-ea"/>
              </a:rPr>
              <a:t>一样适用于桌面服务器领域安全可靠，又能像</a:t>
            </a:r>
            <a:r>
              <a:rPr lang="en-US" altLang="zh-CN">
                <a:sym typeface="+mn-ea"/>
              </a:rPr>
              <a:t>U-Boot</a:t>
            </a:r>
            <a:r>
              <a:rPr lang="zh-CN" altLang="en-US">
                <a:sym typeface="+mn-ea"/>
              </a:rPr>
              <a:t>一样可以方便裁剪，适用于爱好者。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或者是两个</a:t>
            </a:r>
            <a:r>
              <a:rPr lang="en-US" altLang="zh-CN"/>
              <a:t>BIOS</a:t>
            </a:r>
            <a:r>
              <a:rPr lang="zh-CN" altLang="en-US"/>
              <a:t>大王，像</a:t>
            </a:r>
            <a:r>
              <a:rPr lang="en-US" altLang="zh-CN"/>
              <a:t>chrome</a:t>
            </a:r>
            <a:r>
              <a:rPr lang="zh-CN" altLang="en-US"/>
              <a:t>和</a:t>
            </a:r>
            <a:r>
              <a:rPr lang="en-US" altLang="zh-CN"/>
              <a:t>firefox</a:t>
            </a:r>
            <a:r>
              <a:rPr lang="zh-CN" altLang="en-US"/>
              <a:t>两个强力的竞争对手，互相竞争，互相进步。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仔细想想，两种情况都很有机会成真。</a:t>
            </a:r>
            <a:endParaRPr lang="zh-CN" altLang="en-US"/>
          </a:p>
          <a:p>
            <a:r>
              <a:rPr lang="zh-CN" altLang="en-US"/>
              <a:t>第一种或许会有机会实现，</a:t>
            </a:r>
            <a:r>
              <a:rPr lang="en-US" altLang="zh-CN"/>
              <a:t> </a:t>
            </a:r>
            <a:r>
              <a:rPr lang="zh-CN" altLang="en-US"/>
              <a:t>比如制程和能源问题消失，某一领域的</a:t>
            </a:r>
            <a:r>
              <a:rPr lang="en-US" altLang="zh-CN"/>
              <a:t>BIOS</a:t>
            </a:r>
            <a:r>
              <a:rPr lang="zh-CN" altLang="en-US"/>
              <a:t>可能就彻底融入另一领域。开玩笑的，应该是某一架构</a:t>
            </a:r>
            <a:r>
              <a:rPr lang="en-US" altLang="zh-CN"/>
              <a:t>super</a:t>
            </a:r>
            <a:r>
              <a:rPr lang="zh-CN" altLang="en-US"/>
              <a:t>更新一次就可以心想事成了。</a:t>
            </a:r>
            <a:endParaRPr lang="zh-CN" altLang="en-US"/>
          </a:p>
          <a:p>
            <a:r>
              <a:rPr lang="zh-CN" altLang="en-US"/>
              <a:t>第二种情况，考虑当下的多种</a:t>
            </a:r>
            <a:r>
              <a:rPr lang="en-US" altLang="zh-CN"/>
              <a:t>BIOS</a:t>
            </a:r>
            <a:r>
              <a:rPr lang="zh-CN" altLang="en-US"/>
              <a:t>均有</a:t>
            </a:r>
            <a:r>
              <a:rPr lang="en-US" altLang="zh-CN"/>
              <a:t>Payload</a:t>
            </a:r>
            <a:r>
              <a:rPr lang="zh-CN" altLang="en-US"/>
              <a:t>机制，当某一方可以完美地把对方作为</a:t>
            </a:r>
            <a:r>
              <a:rPr lang="en-US" altLang="zh-CN"/>
              <a:t>payload</a:t>
            </a:r>
            <a:r>
              <a:rPr lang="zh-CN" altLang="en-US"/>
              <a:t>的时候，也就成了。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sym typeface="+mn-ea"/>
              </a:rPr>
              <a:t>在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开发者数量较少的情况下，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的编程风格还风格迥异，消耗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同行的精力。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左边是</a:t>
            </a:r>
            <a:r>
              <a:rPr lang="en-US" altLang="zh-CN">
                <a:sym typeface="+mn-ea"/>
              </a:rPr>
              <a:t>UEFI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inf</a:t>
            </a:r>
            <a:r>
              <a:rPr lang="zh-CN" altLang="en-US">
                <a:sym typeface="+mn-ea"/>
              </a:rPr>
              <a:t>文件，起到的是右边</a:t>
            </a:r>
            <a:r>
              <a:rPr lang="en-US" altLang="zh-CN">
                <a:sym typeface="+mn-ea"/>
              </a:rPr>
              <a:t>Uboot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Makefile</a:t>
            </a:r>
            <a:r>
              <a:rPr lang="zh-CN" altLang="en-US">
                <a:sym typeface="+mn-ea"/>
              </a:rPr>
              <a:t>的作用。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右边是</a:t>
            </a:r>
            <a:r>
              <a:rPr lang="en-US" altLang="zh-CN">
                <a:sym typeface="+mn-ea"/>
              </a:rPr>
              <a:t>Uboot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Makefile, </a:t>
            </a:r>
            <a:r>
              <a:rPr lang="zh-CN" altLang="en-US">
                <a:sym typeface="+mn-ea"/>
              </a:rPr>
              <a:t>起到的是左边</a:t>
            </a:r>
            <a:r>
              <a:rPr lang="en-US" altLang="zh-CN">
                <a:sym typeface="+mn-ea"/>
              </a:rPr>
              <a:t>UEFI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inf</a:t>
            </a:r>
            <a:r>
              <a:rPr lang="zh-CN" altLang="en-US">
                <a:sym typeface="+mn-ea"/>
              </a:rPr>
              <a:t>文件的作用。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如果可以统一一下基本的组织框架，两边的开发者便可以快速切换，共同开发。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最好是能和内核的结构相似，这样内核开发者也能轻松入手</a:t>
            </a:r>
            <a:r>
              <a:rPr lang="en-US" altLang="zh-CN">
                <a:sym typeface="+mn-ea"/>
              </a:rPr>
              <a:t>BIOS, BIOS</a:t>
            </a:r>
            <a:r>
              <a:rPr lang="zh-CN" altLang="en-US">
                <a:sym typeface="+mn-ea"/>
              </a:rPr>
              <a:t>就可以变成</a:t>
            </a:r>
            <a:r>
              <a:rPr lang="en-US" altLang="zh-CN">
                <a:sym typeface="+mn-ea"/>
              </a:rPr>
              <a:t>L</a:t>
            </a:r>
            <a:r>
              <a:rPr lang="en-US" altLang="zh-CN">
                <a:sym typeface="+mn-ea"/>
              </a:rPr>
              <a:t>INBios</a:t>
            </a:r>
            <a:r>
              <a:rPr lang="zh-CN" altLang="en-US">
                <a:sym typeface="+mn-ea"/>
              </a:rPr>
              <a:t>了。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先前已经有博主玩起了虚拟机套虚拟机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假设</a:t>
            </a:r>
            <a:r>
              <a:rPr lang="en-US" altLang="zh-CN">
                <a:sym typeface="+mn-ea"/>
              </a:rPr>
              <a:t>Payload</a:t>
            </a:r>
            <a:r>
              <a:rPr lang="zh-CN" altLang="en-US">
                <a:sym typeface="+mn-ea"/>
              </a:rPr>
              <a:t>机制更加完善，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套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应该也很好玩，也能让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的生态得到扩展。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我将会设下一个设定，并做简单科普，然后带着大家做一场</a:t>
            </a:r>
            <a:r>
              <a:rPr lang="en-US" altLang="zh-CN"/>
              <a:t>BIOS</a:t>
            </a:r>
            <a:r>
              <a:rPr lang="zh-CN" altLang="en-US"/>
              <a:t>开发的梦，进而展开今天的主题。也就是这个目录。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sym typeface="+mn-ea"/>
              </a:rPr>
              <a:t>业界大佬老狼的畅想是，将硬件的输入标准化。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就完成了一半。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原理是让所有的</a:t>
            </a:r>
            <a:r>
              <a:rPr lang="en-US" altLang="zh-CN">
                <a:sym typeface="+mn-ea"/>
              </a:rPr>
              <a:t>IP</a:t>
            </a:r>
            <a:r>
              <a:rPr lang="zh-CN" altLang="en-US">
                <a:sym typeface="+mn-ea"/>
              </a:rPr>
              <a:t>自带固件，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只需要通过</a:t>
            </a:r>
            <a:r>
              <a:rPr lang="en-US" altLang="zh-CN">
                <a:sym typeface="+mn-ea"/>
              </a:rPr>
              <a:t>Mailbox</a:t>
            </a:r>
            <a:r>
              <a:rPr lang="zh-CN" altLang="en-US">
                <a:sym typeface="+mn-ea"/>
              </a:rPr>
              <a:t>告诉各个</a:t>
            </a:r>
            <a:r>
              <a:rPr lang="en-US" altLang="zh-CN">
                <a:sym typeface="+mn-ea"/>
              </a:rPr>
              <a:t>IP</a:t>
            </a:r>
            <a:r>
              <a:rPr lang="zh-CN" altLang="en-US">
                <a:sym typeface="+mn-ea"/>
              </a:rPr>
              <a:t>做怎样的操作即可。既可以解决核心代码开源问题，也可以让</a:t>
            </a:r>
            <a:r>
              <a:rPr lang="en-US" altLang="zh-CN">
                <a:sym typeface="+mn-ea"/>
              </a:rPr>
              <a:t>BIOS</a:t>
            </a:r>
            <a:r>
              <a:rPr lang="zh-CN" altLang="en-US">
                <a:sym typeface="+mn-ea"/>
              </a:rPr>
              <a:t>软件层的迭代更新压力小一些，在我看来是当下最美好的方案了。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 lang="zh-CN" altLang="en-US"/>
              <a:t>主要谈谈几个问题：</a:t>
            </a:r>
            <a:br>
              <a:rPr lang="zh-CN" altLang="en-US"/>
            </a:b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1.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绝大多数商用固件闭源的原因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2.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无法做到一个固件支持一个架构的原因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3.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固件下的</a:t>
            </a: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bug fix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在不同板卡间不同步的原因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4.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固件万年单线程的原因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5.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开源固件的侧重点不是代码开源而是接口开源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6.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多种开源固件会不会尊崇“分久必合”的趋势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7.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不同固件的功能借用是目前的趋势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8.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固件会在未来消失，壮大还是与内核合体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首先说明本分享要说的</a:t>
            </a:r>
            <a:r>
              <a:rPr lang="en-US" altLang="zh-CN"/>
              <a:t>BIOS, </a:t>
            </a:r>
            <a:r>
              <a:rPr lang="zh-CN" altLang="en-US"/>
              <a:t>就是基本的输入输出系统，它的输入和输出，由于百科中没有细致描述，按我理解，就是输入硬件信息，输出硬件的软件抽象。</a:t>
            </a:r>
            <a:endParaRPr lang="zh-CN" altLang="en-US"/>
          </a:p>
          <a:p>
            <a:r>
              <a:rPr lang="zh-CN" altLang="en-US"/>
              <a:t>所以只要满足这一条件，都是本次分享所说的</a:t>
            </a:r>
            <a:r>
              <a:rPr lang="en-US" altLang="zh-CN"/>
              <a:t>BIOS.</a:t>
            </a:r>
            <a:endParaRPr lang="en-US" altLang="zh-CN"/>
          </a:p>
          <a:p>
            <a:r>
              <a:rPr lang="zh-CN" altLang="en-US"/>
              <a:t>其中国内外的大佬们均有类似的看法，左边是部分佐证，右边是</a:t>
            </a:r>
            <a:r>
              <a:rPr lang="en-US" altLang="zh-CN"/>
              <a:t>Qemu</a:t>
            </a:r>
            <a:r>
              <a:rPr lang="zh-CN" altLang="en-US"/>
              <a:t>的运行参数，也说明</a:t>
            </a:r>
            <a:r>
              <a:rPr lang="en-US" altLang="zh-CN"/>
              <a:t>u-boot</a:t>
            </a:r>
            <a:r>
              <a:rPr lang="zh-CN" altLang="en-US"/>
              <a:t>是起到</a:t>
            </a:r>
            <a:r>
              <a:rPr lang="en-US" altLang="zh-CN"/>
              <a:t>BIOS</a:t>
            </a:r>
            <a:r>
              <a:rPr lang="zh-CN" altLang="en-US"/>
              <a:t>的作用。</a:t>
            </a:r>
            <a:endParaRPr lang="zh-CN" altLang="en-US"/>
          </a:p>
          <a:p>
            <a:r>
              <a:rPr lang="zh-CN" altLang="en-US"/>
              <a:t>所以诸如</a:t>
            </a:r>
            <a:r>
              <a:rPr lang="en-US" altLang="zh-CN"/>
              <a:t>Uboot, UEFI, Coreboot, PMON, LegacyBIOS, </a:t>
            </a:r>
            <a:r>
              <a:rPr lang="zh-CN" altLang="en-US"/>
              <a:t>甚至</a:t>
            </a:r>
            <a:r>
              <a:rPr lang="en-US" altLang="zh-CN"/>
              <a:t>RT, </a:t>
            </a:r>
            <a:r>
              <a:rPr lang="zh-CN" altLang="en-US"/>
              <a:t>都可以是</a:t>
            </a:r>
            <a:r>
              <a:rPr lang="en-US" altLang="zh-CN"/>
              <a:t>BIOS.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说明常见的</a:t>
            </a:r>
            <a:r>
              <a:rPr lang="en-US" altLang="zh-CN"/>
              <a:t>BIOS/BootLoader</a:t>
            </a:r>
            <a:r>
              <a:rPr lang="zh-CN" altLang="en-US"/>
              <a:t>的关系，帮助大家理解概念</a:t>
            </a:r>
            <a:endParaRPr lang="zh-CN" altLang="en-US"/>
          </a:p>
          <a:p>
            <a:r>
              <a:rPr lang="zh-CN"/>
              <a:t>借着这张表，主要是想说明，</a:t>
            </a:r>
            <a:r>
              <a:rPr lang="en-US" altLang="zh-CN"/>
              <a:t>BIOS</a:t>
            </a:r>
            <a:r>
              <a:rPr lang="zh-CN" altLang="en-US"/>
              <a:t>也不单纯是</a:t>
            </a:r>
            <a:r>
              <a:rPr lang="en-US" altLang="zh-CN"/>
              <a:t>BIOS, </a:t>
            </a:r>
            <a:r>
              <a:rPr lang="zh-CN" altLang="en-US"/>
              <a:t>比如</a:t>
            </a:r>
            <a:r>
              <a:rPr lang="en-US" altLang="zh-CN"/>
              <a:t>UEFI</a:t>
            </a:r>
            <a:r>
              <a:rPr lang="zh-CN" altLang="en-US"/>
              <a:t>和</a:t>
            </a:r>
            <a:r>
              <a:rPr lang="en-US" altLang="zh-CN"/>
              <a:t>Minimum Platform</a:t>
            </a:r>
            <a:r>
              <a:rPr lang="zh-CN" altLang="en-US"/>
              <a:t>均可以加载</a:t>
            </a:r>
            <a:r>
              <a:rPr lang="en-US" altLang="zh-CN"/>
              <a:t>EFI</a:t>
            </a:r>
            <a:r>
              <a:rPr lang="zh-CN" altLang="en-US"/>
              <a:t>格式的内核，也就可以充当</a:t>
            </a:r>
            <a:r>
              <a:rPr lang="en-US" altLang="zh-CN"/>
              <a:t>BL</a:t>
            </a:r>
            <a:r>
              <a:rPr lang="zh-CN" altLang="en-US"/>
              <a:t>的作用。</a:t>
            </a:r>
            <a:endParaRPr lang="zh-CN" altLang="en-US"/>
          </a:p>
          <a:p>
            <a:r>
              <a:rPr lang="en-US" altLang="zh-CN"/>
              <a:t>LegacyBoot</a:t>
            </a:r>
            <a:r>
              <a:rPr lang="zh-CN" altLang="en-US"/>
              <a:t>由于太过老旧，已经被淘汰了。</a:t>
            </a:r>
            <a:endParaRPr lang="zh-CN" altLang="en-US"/>
          </a:p>
          <a:p>
            <a:r>
              <a:rPr lang="en-US" altLang="zh-CN"/>
              <a:t>Coreboot</a:t>
            </a:r>
            <a:r>
              <a:rPr lang="zh-CN" altLang="en-US"/>
              <a:t>和</a:t>
            </a:r>
            <a:r>
              <a:rPr lang="en-US" altLang="zh-CN"/>
              <a:t>Minimum Platfrom</a:t>
            </a:r>
            <a:r>
              <a:rPr lang="zh-CN" altLang="en-US"/>
              <a:t>由于生态和稳定性问题，暂且还比不过</a:t>
            </a:r>
            <a:r>
              <a:rPr lang="en-US" altLang="zh-CN"/>
              <a:t>UBoot</a:t>
            </a:r>
            <a:r>
              <a:rPr lang="zh-CN" altLang="en-US"/>
              <a:t>和</a:t>
            </a:r>
            <a:r>
              <a:rPr lang="en-US" altLang="zh-CN"/>
              <a:t>UEFI.</a:t>
            </a:r>
            <a:endParaRPr lang="en-US" altLang="zh-CN"/>
          </a:p>
          <a:p>
            <a:r>
              <a:rPr lang="zh-CN" altLang="en-US"/>
              <a:t>至于</a:t>
            </a:r>
            <a:r>
              <a:rPr lang="en-US" altLang="zh-CN"/>
              <a:t>PMON, </a:t>
            </a:r>
            <a:r>
              <a:rPr lang="zh-CN" altLang="en-US"/>
              <a:t>也算当今存量较高的</a:t>
            </a:r>
            <a:r>
              <a:rPr lang="en-US" altLang="zh-CN"/>
              <a:t>BIOS</a:t>
            </a:r>
            <a:r>
              <a:rPr lang="zh-CN" altLang="en-US"/>
              <a:t>之一，目前只有</a:t>
            </a:r>
            <a:r>
              <a:rPr lang="en-US" altLang="zh-CN"/>
              <a:t>MIPS</a:t>
            </a:r>
            <a:r>
              <a:rPr lang="zh-CN" altLang="en-US"/>
              <a:t>和</a:t>
            </a:r>
            <a:r>
              <a:rPr lang="en-US" altLang="zh-CN"/>
              <a:t>Loongarch</a:t>
            </a:r>
            <a:r>
              <a:rPr lang="zh-CN" altLang="en-US"/>
              <a:t>架构在用。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给大家放几张常见的</a:t>
            </a:r>
            <a:r>
              <a:rPr lang="en-US" altLang="zh-CN"/>
              <a:t>BIOS</a:t>
            </a:r>
            <a:r>
              <a:rPr lang="zh-CN" altLang="en-US"/>
              <a:t>相关界面，分别是微星、</a:t>
            </a:r>
            <a:r>
              <a:rPr lang="en-US" altLang="zh-CN"/>
              <a:t>Dell</a:t>
            </a:r>
            <a:r>
              <a:rPr lang="zh-CN" altLang="en-US"/>
              <a:t>、</a:t>
            </a:r>
            <a:r>
              <a:rPr lang="en-US" altLang="zh-CN"/>
              <a:t>ThinkPad</a:t>
            </a:r>
            <a:r>
              <a:rPr lang="zh-CN" altLang="en-US"/>
              <a:t>的</a:t>
            </a:r>
            <a:r>
              <a:rPr lang="en-US" altLang="zh-CN"/>
              <a:t>BIOS</a:t>
            </a:r>
            <a:r>
              <a:rPr lang="zh-CN" altLang="en-US"/>
              <a:t>设置界面，可以看到现在固件的丰富度也可以是很高的，不过大多数应该还是与</a:t>
            </a:r>
            <a:r>
              <a:rPr lang="en-US" altLang="zh-CN"/>
              <a:t>ThinkPad</a:t>
            </a:r>
            <a:r>
              <a:rPr lang="zh-CN" altLang="en-US"/>
              <a:t>的同款界面。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如果这些都没见过，或许可能见过最后一张这样的开机</a:t>
            </a:r>
            <a:r>
              <a:rPr lang="en-US" altLang="zh-CN"/>
              <a:t>Logo. </a:t>
            </a:r>
            <a:r>
              <a:rPr lang="zh-CN" altLang="en-US"/>
              <a:t>这是</a:t>
            </a:r>
            <a:r>
              <a:rPr lang="en-US" altLang="zh-CN"/>
              <a:t>BIOS</a:t>
            </a:r>
            <a:r>
              <a:rPr lang="zh-CN" altLang="en-US"/>
              <a:t>画出来的。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再给大家再介绍一些身边的事物，让大家感受一下</a:t>
            </a:r>
            <a:r>
              <a:rPr lang="en-US" altLang="zh-CN"/>
              <a:t>BIOS</a:t>
            </a:r>
            <a:r>
              <a:rPr lang="zh-CN" altLang="en-US"/>
              <a:t>的存在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 </a:t>
            </a:r>
            <a:r>
              <a:rPr lang="zh-CN" altLang="en-US"/>
              <a:t>有的同学可能玩过黑苹果，就是在非苹果电脑上安装的</a:t>
            </a:r>
            <a:r>
              <a:rPr lang="en-US" altLang="zh-CN"/>
              <a:t>MacOS, </a:t>
            </a:r>
            <a:r>
              <a:rPr lang="zh-CN" altLang="en-US"/>
              <a:t>除了得益于架构的便利性，符合</a:t>
            </a:r>
            <a:r>
              <a:rPr lang="en-US" altLang="zh-CN"/>
              <a:t>UEFI</a:t>
            </a:r>
            <a:r>
              <a:rPr lang="zh-CN" altLang="en-US"/>
              <a:t>规范，也是在</a:t>
            </a:r>
            <a:r>
              <a:rPr lang="en-US" altLang="zh-CN"/>
              <a:t>x86</a:t>
            </a:r>
            <a:r>
              <a:rPr lang="zh-CN" altLang="en-US"/>
              <a:t>的板卡上成功使用黑苹果的重要因素，</a:t>
            </a:r>
            <a:r>
              <a:rPr lang="en-US" altLang="zh-CN"/>
              <a:t>BIOS</a:t>
            </a:r>
            <a:r>
              <a:rPr lang="zh-CN" altLang="en-US"/>
              <a:t>在这里功不可没。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有的同学或许也忘记过</a:t>
            </a:r>
            <a:r>
              <a:rPr lang="en-US" altLang="zh-CN"/>
              <a:t>BIOS</a:t>
            </a:r>
            <a:r>
              <a:rPr lang="zh-CN" altLang="en-US"/>
              <a:t>密码，网上会有很多解决方案说，扣了纽扣电池，给</a:t>
            </a:r>
            <a:r>
              <a:rPr lang="en-US" altLang="zh-CN"/>
              <a:t>CMOS</a:t>
            </a:r>
            <a:r>
              <a:rPr lang="zh-CN" altLang="en-US"/>
              <a:t>区放放电就行了，这也是</a:t>
            </a:r>
            <a:r>
              <a:rPr lang="en-US" altLang="zh-CN"/>
              <a:t>BIOS</a:t>
            </a:r>
            <a:r>
              <a:rPr lang="zh-CN" altLang="en-US"/>
              <a:t>的后门，</a:t>
            </a:r>
            <a:r>
              <a:rPr lang="zh-CN"/>
              <a:t>扣了能解问题，就说明</a:t>
            </a:r>
            <a:r>
              <a:rPr lang="en-US" altLang="zh-CN"/>
              <a:t>BIOS</a:t>
            </a:r>
            <a:r>
              <a:rPr lang="zh-CN" altLang="en-US"/>
              <a:t>做的还不错。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还有换开机</a:t>
            </a:r>
            <a:r>
              <a:rPr lang="en-US" altLang="zh-CN"/>
              <a:t>Logo, </a:t>
            </a:r>
            <a:r>
              <a:rPr lang="zh-CN" altLang="en-US"/>
              <a:t>就是把之前那个</a:t>
            </a:r>
            <a:r>
              <a:rPr lang="en-US" altLang="zh-CN"/>
              <a:t>ROG</a:t>
            </a:r>
            <a:r>
              <a:rPr lang="zh-CN" altLang="en-US"/>
              <a:t>换成这个，也是操作了</a:t>
            </a:r>
            <a:r>
              <a:rPr lang="en-US" altLang="zh-CN"/>
              <a:t>BIOS</a:t>
            </a:r>
            <a:r>
              <a:rPr lang="zh-CN" altLang="en-US"/>
              <a:t>。</a:t>
            </a:r>
            <a:endParaRPr lang="zh-CN" altLang="en-US"/>
          </a:p>
          <a:p>
            <a:r>
              <a:rPr lang="en-US" altLang="zh-CN"/>
              <a:t>4. </a:t>
            </a:r>
            <a:r>
              <a:rPr lang="zh-CN"/>
              <a:t>或许还有人用</a:t>
            </a:r>
            <a:r>
              <a:rPr lang="en-US" altLang="zh-CN"/>
              <a:t>Ventoy</a:t>
            </a:r>
            <a:r>
              <a:rPr lang="zh-CN" altLang="en-US"/>
              <a:t>做一个既可以当</a:t>
            </a:r>
            <a:r>
              <a:rPr lang="en-US" altLang="zh-CN"/>
              <a:t>LiveCD</a:t>
            </a:r>
            <a:r>
              <a:rPr lang="zh-CN" altLang="en-US"/>
              <a:t>用，又可以当存储盘的用的移动硬盘，很酷，没错，也有</a:t>
            </a:r>
            <a:r>
              <a:rPr lang="en-US" altLang="zh-CN"/>
              <a:t>BIOS</a:t>
            </a:r>
            <a:r>
              <a:rPr lang="zh-CN" altLang="en-US"/>
              <a:t>参与其中（编译，识别）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好我们开始做梦，梦里，你有一块设计完备的</a:t>
            </a:r>
            <a:r>
              <a:rPr lang="en-US" altLang="zh-CN"/>
              <a:t>CPU</a:t>
            </a:r>
            <a:r>
              <a:rPr lang="zh-CN" altLang="en-US"/>
              <a:t>内存条，使用汇编，即可完成芯片和重要硬件的初始化，这个时候就有了一个</a:t>
            </a:r>
            <a:r>
              <a:rPr lang="en-US" altLang="zh-CN"/>
              <a:t>Legacy BIOS</a:t>
            </a:r>
            <a:r>
              <a:rPr lang="zh-CN" altLang="en-US"/>
              <a:t>的产品出现了。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后来由于芯片版本增多，外设种类丰富，为了提高内核的适用性，越缩固件的开发规范，这个时候就有了</a:t>
            </a:r>
            <a:r>
              <a:rPr lang="en-US" altLang="zh-CN"/>
              <a:t>UEFI.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有人觉得启动太慢了，所以只做简单的芯片初始化，直接跳到内核里，其余的硬件交给内核去初始化，这时就有了</a:t>
            </a:r>
            <a:r>
              <a:rPr lang="en-US" altLang="zh-CN"/>
              <a:t>LinuxBIOS</a:t>
            </a:r>
            <a:r>
              <a:rPr lang="zh-CN" altLang="en-US"/>
              <a:t>或者</a:t>
            </a:r>
            <a:r>
              <a:rPr lang="en-US" altLang="zh-CN"/>
              <a:t>CoreBoot</a:t>
            </a:r>
            <a:r>
              <a:rPr lang="zh-CN" altLang="en-US"/>
              <a:t>的产品。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启动快不是很简单吗，少做一点就行了，所以</a:t>
            </a:r>
            <a:r>
              <a:rPr lang="en-US" altLang="zh-CN"/>
              <a:t>UEFI</a:t>
            </a:r>
            <a:r>
              <a:rPr lang="zh-CN" altLang="en-US"/>
              <a:t>平台也推出了</a:t>
            </a:r>
            <a:r>
              <a:rPr lang="en-US" altLang="zh-CN"/>
              <a:t>Minimum Platform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这时，由于</a:t>
            </a:r>
            <a:r>
              <a:rPr lang="en-US" altLang="zh-CN"/>
              <a:t>UEFI</a:t>
            </a:r>
            <a:r>
              <a:rPr lang="zh-CN" altLang="en-US"/>
              <a:t>提前占据了很多市场，内核通常与类</a:t>
            </a:r>
            <a:r>
              <a:rPr lang="en-US" altLang="zh-CN"/>
              <a:t>UEFI</a:t>
            </a:r>
            <a:r>
              <a:rPr lang="zh-CN" altLang="en-US"/>
              <a:t>规范互相关照，所以</a:t>
            </a:r>
            <a:r>
              <a:rPr lang="en-US" altLang="zh-CN"/>
              <a:t>CoreBoot</a:t>
            </a:r>
            <a:r>
              <a:rPr lang="zh-CN" altLang="en-US"/>
              <a:t>产物加上了适当的</a:t>
            </a:r>
            <a:r>
              <a:rPr lang="en-US" altLang="zh-CN"/>
              <a:t>Payload, </a:t>
            </a:r>
            <a:r>
              <a:rPr lang="zh-CN" altLang="en-US"/>
              <a:t>摇身一变，也就变成了类</a:t>
            </a:r>
            <a:r>
              <a:rPr lang="en-US" altLang="zh-CN"/>
              <a:t>UEFI.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在梦里，你基于完备的</a:t>
            </a:r>
            <a:r>
              <a:rPr lang="en-US" altLang="zh-CN"/>
              <a:t>CPU</a:t>
            </a:r>
            <a:r>
              <a:rPr lang="zh-CN" altLang="en-US"/>
              <a:t>内存条，使用少量汇编，即可完成芯片和重要硬件的初始化，很快就有了</a:t>
            </a:r>
            <a:r>
              <a:rPr lang="en-US" altLang="zh-CN"/>
              <a:t>C</a:t>
            </a:r>
            <a:r>
              <a:rPr lang="zh-CN" altLang="en-US"/>
              <a:t>环境，有了</a:t>
            </a:r>
            <a:r>
              <a:rPr lang="en-US" altLang="zh-CN"/>
              <a:t>C</a:t>
            </a:r>
            <a:r>
              <a:rPr lang="zh-CN" altLang="en-US"/>
              <a:t>环境基本上就可以随心所欲了。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比如说，为了榨干硬件性能，利用写合并加速图像刷新。</a:t>
            </a:r>
            <a:r>
              <a:rPr lang="zh-CN">
                <a:sym typeface="+mn-ea"/>
              </a:rPr>
              <a:t>使用中断替代状态轮训，搞个功耗控制，有什么问题了，加个微码修复一下就行。</a:t>
            </a:r>
            <a:endParaRPr lang="zh-CN">
              <a:sym typeface="+mn-ea"/>
            </a:endParaRPr>
          </a:p>
          <a:p>
            <a:endParaRPr lang="zh-CN" altLang="en-US"/>
          </a:p>
          <a:p>
            <a:r>
              <a:rPr lang="zh-CN">
                <a:sym typeface="+mn-ea"/>
              </a:rPr>
              <a:t>由于这</a:t>
            </a:r>
            <a:r>
              <a:rPr lang="en-US" altLang="zh-CN">
                <a:sym typeface="+mn-ea"/>
              </a:rPr>
              <a:t>CPU</a:t>
            </a:r>
            <a:r>
              <a:rPr lang="zh-CN" altLang="en-US">
                <a:sym typeface="+mn-ea"/>
              </a:rPr>
              <a:t>十分完备，这些少量汇编完全可以通过芯片手册自行写出，也就意味着可以开源了。</a:t>
            </a:r>
            <a:endParaRPr lang="zh-CN">
              <a:sym typeface="+mn-ea"/>
            </a:endParaRPr>
          </a:p>
          <a:p>
            <a:endParaRPr lang="zh-CN">
              <a:sym typeface="+mn-ea"/>
            </a:endParaRPr>
          </a:p>
          <a:p>
            <a:r>
              <a:rPr lang="zh-CN">
                <a:sym typeface="+mn-ea"/>
              </a:rPr>
              <a:t>这些实际上在特定情况下都是存在的。</a:t>
            </a:r>
            <a:r>
              <a:rPr lang="zh-CN">
                <a:sym typeface="+mn-ea"/>
              </a:rPr>
              <a:t>说是梦游，也并非虚幻。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fld id="{B7108E63-255E-4882-8A91-8A3F5CD766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defRPr>
            </a:lvl1pPr>
          </a:lstStyle>
          <a:p>
            <a:fld id="{8E0E809D-CF0A-4C05-BCD1-E9E70F48EE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Noto Sans CJK SC" panose="020B0500000000000000" charset="-122"/>
          <a:ea typeface="Noto Sans CJK SC" panose="020B0500000000000000" charset="-122"/>
          <a:cs typeface="Noto Sans CJK SC" panose="020B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0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webp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278380" y="2659380"/>
            <a:ext cx="79451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278380" y="3756660"/>
            <a:ext cx="79451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131695" y="2730500"/>
            <a:ext cx="82022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BIOS的困境与未来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10085" y="4498742"/>
            <a:ext cx="7502525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kern="0" dirty="0">
                <a:solidFill>
                  <a:schemeClr val="bg1"/>
                </a:solidFill>
                <a:latin typeface="+mn-ea"/>
                <a:cs typeface="+mn-ea"/>
              </a:rPr>
              <a:t>孟游</a:t>
            </a:r>
            <a:r>
              <a:rPr lang="en-US" altLang="zh-CN" sz="2000" kern="0" dirty="0">
                <a:solidFill>
                  <a:schemeClr val="bg1"/>
                </a:solidFill>
                <a:latin typeface="+mn-ea"/>
                <a:cs typeface="+mn-ea"/>
              </a:rPr>
              <a:t> / Ayden Meng                                                                    2025.07.26</a:t>
            </a:r>
            <a:endParaRPr lang="en-US" altLang="zh-CN" sz="2000" kern="0" dirty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矩形 36"/>
          <p:cNvSpPr/>
          <p:nvPr/>
        </p:nvSpPr>
        <p:spPr>
          <a:xfrm>
            <a:off x="323850" y="2091055"/>
            <a:ext cx="3747135" cy="2861945"/>
          </a:xfrm>
          <a:prstGeom prst="rect">
            <a:avLst/>
          </a:prstGeom>
          <a:blipFill rotWithShape="1">
            <a:blip r:embed="rId1">
              <a:alphaModFix amt="25000"/>
            </a:blip>
            <a:tile tx="381000"/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64795"/>
            <a:ext cx="8846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天崩开局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软件栈选择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8216265" y="1510665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10685" y="1246505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51325" y="2561590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8197215" y="2849880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510395" y="2663190"/>
            <a:ext cx="183261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200">
                <a:solidFill>
                  <a:schemeClr val="bg1"/>
                </a:solidFill>
                <a:cs typeface="Noto Sans CJK SC" panose="020B0500000000000000" charset="-122"/>
              </a:rPr>
              <a:t>开源困难</a:t>
            </a:r>
            <a:endParaRPr lang="zh-CN" sz="32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cxnSp>
        <p:nvCxnSpPr>
          <p:cNvPr id="34" name="肘形连接符 33"/>
          <p:cNvCxnSpPr>
            <a:stCxn id="6" idx="3"/>
            <a:endCxn id="10" idx="1"/>
          </p:cNvCxnSpPr>
          <p:nvPr/>
        </p:nvCxnSpPr>
        <p:spPr>
          <a:xfrm>
            <a:off x="1652270" y="2827020"/>
            <a:ext cx="1156335" cy="655320"/>
          </a:xfrm>
          <a:prstGeom prst="bentConnector3">
            <a:avLst>
              <a:gd name="adj1" fmla="val 5002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>
            <a:stCxn id="7" idx="3"/>
            <a:endCxn id="10" idx="1"/>
          </p:cNvCxnSpPr>
          <p:nvPr/>
        </p:nvCxnSpPr>
        <p:spPr>
          <a:xfrm flipV="1">
            <a:off x="1652270" y="3482340"/>
            <a:ext cx="1156335" cy="654685"/>
          </a:xfrm>
          <a:prstGeom prst="bentConnector3">
            <a:avLst>
              <a:gd name="adj1" fmla="val 50027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44415" y="1329690"/>
            <a:ext cx="3161665" cy="56515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Legacy BIOS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Noto Sans CJK SC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10065" y="1353820"/>
            <a:ext cx="2008505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200">
                <a:solidFill>
                  <a:schemeClr val="bg1"/>
                </a:solidFill>
                <a:cs typeface="Noto Sans CJK SC" panose="020B0500000000000000" charset="-122"/>
              </a:rPr>
              <a:t>开发困难</a:t>
            </a:r>
            <a:endParaRPr lang="zh-CN" sz="32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38700" y="2663190"/>
            <a:ext cx="3161665" cy="56515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UEFI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" y="2276475"/>
            <a:ext cx="1100455" cy="1101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" y="3586480"/>
            <a:ext cx="1100455" cy="1101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605" y="2961005"/>
            <a:ext cx="1041400" cy="10420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257040" y="5213350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8202930" y="5501640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67215" y="5416550"/>
            <a:ext cx="266065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200">
                <a:solidFill>
                  <a:schemeClr val="bg1"/>
                </a:solidFill>
                <a:cs typeface="Noto Sans CJK SC" panose="020B0500000000000000" charset="-122"/>
              </a:rPr>
              <a:t>客户觉得更难</a:t>
            </a:r>
            <a:endParaRPr lang="zh-CN" sz="32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44415" y="5314950"/>
            <a:ext cx="3161665" cy="56515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CoreBoot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pic>
        <p:nvPicPr>
          <p:cNvPr id="36" name="图片 35" descr="Phoenix_Technologies_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40" y="708025"/>
            <a:ext cx="1570355" cy="6457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46" name="图片 45" descr="bytedance-logo"/>
          <p:cNvPicPr>
            <a:picLocks noChangeAspect="1"/>
          </p:cNvPicPr>
          <p:nvPr/>
        </p:nvPicPr>
        <p:blipFill>
          <a:blip r:embed="rId5"/>
          <a:srcRect l="8697" t="32117" r="13208" b="28966"/>
          <a:stretch>
            <a:fillRect/>
          </a:stretch>
        </p:blipFill>
        <p:spPr>
          <a:xfrm>
            <a:off x="8877935" y="4906010"/>
            <a:ext cx="1682115" cy="4470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51" name="图片 50" descr="Google-Logo"/>
          <p:cNvPicPr>
            <a:picLocks noChangeAspect="1"/>
          </p:cNvPicPr>
          <p:nvPr/>
        </p:nvPicPr>
        <p:blipFill>
          <a:blip r:embed="rId6"/>
          <a:srcRect t="16102" b="18796"/>
          <a:stretch>
            <a:fillRect/>
          </a:stretch>
        </p:blipFill>
        <p:spPr>
          <a:xfrm>
            <a:off x="10638790" y="4906010"/>
            <a:ext cx="1130300" cy="4140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3" name="文本框 2"/>
          <p:cNvSpPr txBox="1"/>
          <p:nvPr/>
        </p:nvSpPr>
        <p:spPr>
          <a:xfrm>
            <a:off x="4257040" y="3887470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8202930" y="4175760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09430" y="3989070"/>
            <a:ext cx="2718435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200">
                <a:solidFill>
                  <a:schemeClr val="bg1"/>
                </a:solidFill>
                <a:cs typeface="Noto Sans CJK SC" panose="020B0500000000000000" charset="-122"/>
              </a:rPr>
              <a:t>放弃桌面领域</a:t>
            </a:r>
            <a:endParaRPr lang="zh-CN" sz="32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44415" y="3989070"/>
            <a:ext cx="3161665" cy="56515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UBoot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oto Sans CJK SC" panose="020B0500000000000000" charset="-122"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04215" y="2777490"/>
            <a:ext cx="10782935" cy="290957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04215" y="1215390"/>
            <a:ext cx="10783570" cy="1562100"/>
          </a:xfrm>
          <a:prstGeom prst="rect">
            <a:avLst/>
          </a:prstGeom>
          <a:blipFill rotWithShape="1">
            <a:blip r:embed="rId1">
              <a:alphaModFix amt="25000"/>
            </a:blip>
            <a:tile tx="-3175000" ty="-13589000" sx="100000" sy="100000" flip="none" algn="tl"/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64795"/>
            <a:ext cx="7789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天崩开局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-UEFI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开发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34" name="肘形连接符 33"/>
          <p:cNvCxnSpPr>
            <a:stCxn id="6" idx="3"/>
            <a:endCxn id="10" idx="1"/>
          </p:cNvCxnSpPr>
          <p:nvPr/>
        </p:nvCxnSpPr>
        <p:spPr>
          <a:xfrm>
            <a:off x="2032635" y="1951355"/>
            <a:ext cx="1156335" cy="1270"/>
          </a:xfrm>
          <a:prstGeom prst="bentConnector3">
            <a:avLst>
              <a:gd name="adj1" fmla="val 5002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80" y="1400810"/>
            <a:ext cx="1100455" cy="1101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70" y="1431290"/>
            <a:ext cx="1041400" cy="1042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4290" y="1589405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373495" y="1798955"/>
            <a:ext cx="1163320" cy="39560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少量汇编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885045" y="1696085"/>
            <a:ext cx="139700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C</a:t>
            </a:r>
            <a:r>
              <a:rPr lang="zh-CN" altLang="en-US" sz="2800">
                <a:solidFill>
                  <a:schemeClr val="bg1"/>
                </a:solidFill>
                <a:cs typeface="Noto Sans CJK SC" panose="020B0500000000000000" charset="-122"/>
              </a:rPr>
              <a:t>环境</a:t>
            </a:r>
            <a:endParaRPr lang="zh-CN" altLang="en-US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30" name="右箭头 29"/>
          <p:cNvSpPr/>
          <p:nvPr/>
        </p:nvSpPr>
        <p:spPr>
          <a:xfrm rot="5400000">
            <a:off x="1316985" y="3885570"/>
            <a:ext cx="936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67130" y="4603750"/>
            <a:ext cx="1261110" cy="1083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写合并</a:t>
            </a:r>
            <a:r>
              <a:rPr lang="zh-CN" sz="2800">
                <a:solidFill>
                  <a:srgbClr val="FFFF00"/>
                </a:solidFill>
                <a:cs typeface="Noto Sans CJK SC" panose="020B0500000000000000" charset="-122"/>
              </a:rPr>
              <a:t>不可用</a:t>
            </a:r>
            <a:endParaRPr lang="zh-CN" sz="2800">
              <a:solidFill>
                <a:srgbClr val="FFFF00"/>
              </a:solidFill>
              <a:cs typeface="Noto Sans CJK SC" panose="020B0500000000000000" charset="-122"/>
            </a:endParaRPr>
          </a:p>
        </p:txBody>
      </p:sp>
      <p:sp>
        <p:nvSpPr>
          <p:cNvPr id="41" name="右箭头 40"/>
          <p:cNvSpPr/>
          <p:nvPr/>
        </p:nvSpPr>
        <p:spPr>
          <a:xfrm rot="5400000">
            <a:off x="3484875" y="3885570"/>
            <a:ext cx="936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100070" y="4603750"/>
            <a:ext cx="1706245" cy="1083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中断处理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  <a:p>
            <a:pPr algn="ctr"/>
            <a:r>
              <a:rPr lang="zh-CN" sz="2800">
                <a:solidFill>
                  <a:srgbClr val="FFFF00"/>
                </a:solidFill>
                <a:cs typeface="Noto Sans CJK SC" panose="020B0500000000000000" charset="-122"/>
              </a:rPr>
              <a:t>塞私货</a:t>
            </a:r>
            <a:endParaRPr lang="zh-CN" sz="2800">
              <a:solidFill>
                <a:srgbClr val="FFFF00"/>
              </a:solidFill>
              <a:cs typeface="Noto Sans CJK SC" panose="020B0500000000000000" charset="-122"/>
            </a:endParaRPr>
          </a:p>
        </p:txBody>
      </p:sp>
      <p:sp>
        <p:nvSpPr>
          <p:cNvPr id="43" name="右箭头 42"/>
          <p:cNvSpPr/>
          <p:nvPr/>
        </p:nvSpPr>
        <p:spPr>
          <a:xfrm rot="5400000">
            <a:off x="5652130" y="3885570"/>
            <a:ext cx="936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478145" y="4603750"/>
            <a:ext cx="1284605" cy="1017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多线程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  <a:p>
            <a:pPr algn="ctr"/>
            <a:r>
              <a:rPr lang="zh-CN" sz="2800">
                <a:solidFill>
                  <a:srgbClr val="FFFF00"/>
                </a:solidFill>
                <a:cs typeface="Noto Sans CJK SC" panose="020B0500000000000000" charset="-122"/>
              </a:rPr>
              <a:t>夭折</a:t>
            </a:r>
            <a:endParaRPr lang="zh-CN" sz="2800">
              <a:solidFill>
                <a:srgbClr val="FFFF00"/>
              </a:solidFill>
              <a:cs typeface="Noto Sans CJK SC" panose="020B0500000000000000" charset="-122"/>
            </a:endParaRPr>
          </a:p>
        </p:txBody>
      </p:sp>
      <p:sp>
        <p:nvSpPr>
          <p:cNvPr id="45" name="右箭头 44"/>
          <p:cNvSpPr/>
          <p:nvPr/>
        </p:nvSpPr>
        <p:spPr>
          <a:xfrm rot="5400000">
            <a:off x="7819385" y="3879220"/>
            <a:ext cx="936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198995" y="4591050"/>
            <a:ext cx="2007870" cy="1029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功耗控制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  <a:p>
            <a:pPr algn="ctr"/>
            <a:r>
              <a:rPr lang="zh-CN" sz="2800">
                <a:solidFill>
                  <a:srgbClr val="FFFF00"/>
                </a:solidFill>
                <a:cs typeface="Noto Sans CJK SC" panose="020B0500000000000000" charset="-122"/>
              </a:rPr>
              <a:t>成累赘</a:t>
            </a:r>
            <a:endParaRPr lang="zh-CN" sz="2800">
              <a:solidFill>
                <a:srgbClr val="FFFF00"/>
              </a:solidFill>
              <a:cs typeface="Noto Sans CJK SC" panose="020B0500000000000000" charset="-122"/>
            </a:endParaRPr>
          </a:p>
        </p:txBody>
      </p:sp>
      <p:sp>
        <p:nvSpPr>
          <p:cNvPr id="48" name="右箭头 47"/>
          <p:cNvSpPr/>
          <p:nvPr/>
        </p:nvSpPr>
        <p:spPr>
          <a:xfrm rot="5400000">
            <a:off x="10008865" y="3895095"/>
            <a:ext cx="936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206865" y="4591050"/>
            <a:ext cx="2406650" cy="1029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安全漏洞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  <a:p>
            <a:pPr algn="ctr"/>
            <a:r>
              <a:rPr lang="zh-CN" sz="2800">
                <a:solidFill>
                  <a:srgbClr val="FFFF00"/>
                </a:solidFill>
                <a:cs typeface="Noto Sans CJK SC" panose="020B0500000000000000" charset="-122"/>
              </a:rPr>
              <a:t>补不了</a:t>
            </a:r>
            <a:endParaRPr lang="zh-CN" sz="2800">
              <a:solidFill>
                <a:srgbClr val="FFFF00"/>
              </a:solidFill>
              <a:cs typeface="Noto Sans CJK SC" panose="020B0500000000000000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04215" y="2777490"/>
            <a:ext cx="2008505" cy="70866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写合并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CJK SC" panose="020B0500000000000000" charset="-122"/>
                <a:cs typeface="Noto Sans CJK SC" panose="020B0500000000000000" charset="-122"/>
              </a:rPr>
              <a:t>buffer</a:t>
            </a:r>
            <a:endParaRPr lang="en-US" alt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被下一请求覆盖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998470" y="2777490"/>
            <a:ext cx="1934845" cy="70866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只有奇数号</a:t>
            </a:r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  <a:sym typeface="+mn-ea"/>
              </a:rPr>
              <a:t>核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可以</a:t>
            </a:r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  <a:sym typeface="+mn-ea"/>
              </a:rPr>
              <a:t>转发中断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208270" y="2777490"/>
            <a:ext cx="1861820" cy="70866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片间总线断联</a:t>
            </a:r>
            <a:b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</a:br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从核监测状态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345680" y="2777490"/>
            <a:ext cx="1923415" cy="70802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功耗核与性能核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有一致性问题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9585325" y="2777490"/>
            <a:ext cx="1902460" cy="70802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微码引擎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不可用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7" name="左右箭头 6"/>
          <p:cNvSpPr/>
          <p:nvPr/>
        </p:nvSpPr>
        <p:spPr>
          <a:xfrm>
            <a:off x="7996555" y="1798955"/>
            <a:ext cx="1628140" cy="396875"/>
          </a:xfrm>
          <a:prstGeom prst="leftRightArrow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FF000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Noto Sans CJK SC" panose="020B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4215" y="5687060"/>
            <a:ext cx="10783570" cy="74231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为防止芯片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CJK SC" panose="020B0500000000000000" charset="-122"/>
                <a:cs typeface="Noto Sans CJK SC" panose="020B0500000000000000" charset="-122"/>
              </a:rPr>
              <a:t>bug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被利用，放弃开源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好在下一款修复部分问题，核心代码用宏包装起来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616585" y="3670935"/>
            <a:ext cx="1048385" cy="74803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  <a:latin typeface="+mn-ea"/>
                <a:cs typeface="Noto Sans CJK SC" panose="020B0500000000000000" charset="-122"/>
              </a:rPr>
              <a:t>Delay</a:t>
            </a:r>
            <a:endParaRPr lang="en-US" altLang="zh-CN" b="1">
              <a:solidFill>
                <a:schemeClr val="tx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2784475" y="3670935"/>
            <a:ext cx="1048385" cy="74803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  <a:latin typeface="+mn-ea"/>
                <a:cs typeface="Noto Sans CJK SC" panose="020B0500000000000000" charset="-122"/>
              </a:rPr>
              <a:t>Quirk</a:t>
            </a:r>
            <a:endParaRPr lang="en-US" altLang="zh-CN" b="1">
              <a:solidFill>
                <a:schemeClr val="tx1"/>
              </a:solidFill>
              <a:cs typeface="Noto Sans CJK SC" panose="020B0500000000000000" charset="-122"/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4906645" y="3670935"/>
            <a:ext cx="1048385" cy="74803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  <a:latin typeface="+mn-ea"/>
                <a:cs typeface="Noto Sans CJK SC" panose="020B0500000000000000" charset="-122"/>
              </a:rPr>
              <a:t>Loop</a:t>
            </a:r>
            <a:endParaRPr lang="en-US" altLang="zh-CN" b="1">
              <a:solidFill>
                <a:schemeClr val="tx1"/>
              </a:solidFill>
              <a:cs typeface="Noto Sans CJK SC" panose="020B0500000000000000" charset="-122"/>
            </a:endParaRPr>
          </a:p>
        </p:txBody>
      </p:sp>
      <p:sp>
        <p:nvSpPr>
          <p:cNvPr id="18" name="矩形标注 17"/>
          <p:cNvSpPr/>
          <p:nvPr/>
        </p:nvSpPr>
        <p:spPr>
          <a:xfrm>
            <a:off x="7073900" y="3670935"/>
            <a:ext cx="1048385" cy="74803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  <a:latin typeface="+mn-ea"/>
                <a:cs typeface="Noto Sans CJK SC" panose="020B0500000000000000" charset="-122"/>
              </a:rPr>
              <a:t>Done</a:t>
            </a:r>
            <a:endParaRPr lang="en-US" altLang="zh-CN" b="1">
              <a:solidFill>
                <a:schemeClr val="tx1"/>
              </a:solidFill>
              <a:cs typeface="Noto Sans CJK SC" panose="020B0500000000000000" charset="-122"/>
            </a:endParaRPr>
          </a:p>
        </p:txBody>
      </p:sp>
      <p:sp>
        <p:nvSpPr>
          <p:cNvPr id="19" name="矩形标注 18"/>
          <p:cNvSpPr/>
          <p:nvPr/>
        </p:nvSpPr>
        <p:spPr>
          <a:xfrm>
            <a:off x="9308465" y="3670935"/>
            <a:ext cx="1048385" cy="74803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  <a:latin typeface="+mn-ea"/>
                <a:cs typeface="Noto Sans CJK SC" panose="020B0500000000000000" charset="-122"/>
              </a:rPr>
              <a:t>Profit</a:t>
            </a:r>
            <a:endParaRPr lang="en-US" altLang="zh-CN" b="1">
              <a:solidFill>
                <a:schemeClr val="tx1"/>
              </a:solidFill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矩形 36"/>
          <p:cNvSpPr/>
          <p:nvPr/>
        </p:nvSpPr>
        <p:spPr>
          <a:xfrm>
            <a:off x="4377690" y="1838325"/>
            <a:ext cx="3553460" cy="1562100"/>
          </a:xfrm>
          <a:prstGeom prst="rect">
            <a:avLst/>
          </a:prstGeom>
          <a:blipFill rotWithShape="1">
            <a:blip r:embed="rId1">
              <a:alphaModFix amt="25000"/>
            </a:blip>
            <a:tile tx="-635000" ty="-7239000" sx="100000" sy="100000" flip="none" algn="tl"/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64795"/>
            <a:ext cx="8105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</a:rPr>
              <a:t>--BIOS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天崩开局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后期维护</a:t>
            </a:r>
            <a:endParaRPr lang="zh-CN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cxnSp>
        <p:nvCxnSpPr>
          <p:cNvPr id="34" name="肘形连接符 33"/>
          <p:cNvCxnSpPr>
            <a:stCxn id="6" idx="3"/>
            <a:endCxn id="10" idx="1"/>
          </p:cNvCxnSpPr>
          <p:nvPr/>
        </p:nvCxnSpPr>
        <p:spPr>
          <a:xfrm>
            <a:off x="5706110" y="2574290"/>
            <a:ext cx="876935" cy="1270"/>
          </a:xfrm>
          <a:prstGeom prst="bentConnector3">
            <a:avLst>
              <a:gd name="adj1" fmla="val 50036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55" y="2023745"/>
            <a:ext cx="1100455" cy="1101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045" y="2054225"/>
            <a:ext cx="1041400" cy="1042035"/>
          </a:xfrm>
          <a:prstGeom prst="rect">
            <a:avLst/>
          </a:prstGeom>
        </p:spPr>
      </p:pic>
      <p:pic>
        <p:nvPicPr>
          <p:cNvPr id="8" name="图片 7" descr="Linux-Logo-PNG-Images-H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260" y="3745865"/>
            <a:ext cx="2472690" cy="247269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332990" y="1196340"/>
            <a:ext cx="654685" cy="5331460"/>
          </a:xfrm>
          <a:prstGeom prst="roundRect">
            <a:avLst/>
          </a:prstGeom>
          <a:solidFill>
            <a:srgbClr val="AE3E1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mongolianVert" wrap="square" lIns="0" tIns="0" rIns="0" bIns="0" rtlCol="0" anchor="t" anchorCtr="1">
            <a:noAutofit/>
          </a:bodyPr>
          <a:p>
            <a:pPr algn="ctr"/>
            <a:endParaRPr lang="en-US" altLang="zh-CN" sz="2800">
              <a:solidFill>
                <a:srgbClr val="FF0000"/>
              </a:solidFill>
              <a:cs typeface="Noto Sans CJK SC" panose="020B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48560" y="1196340"/>
            <a:ext cx="422910" cy="521144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2800" b="1">
                <a:solidFill>
                  <a:srgbClr val="FBC403"/>
                </a:solidFill>
                <a:cs typeface="Noto Sans CJK SC" panose="020B0500000000000000" charset="-122"/>
                <a:sym typeface="+mn-ea"/>
              </a:rPr>
              <a:t>硬件因素复杂，有点问题很正常</a:t>
            </a:r>
            <a:endParaRPr lang="zh-CN" altLang="en-US" sz="2800" b="1">
              <a:solidFill>
                <a:srgbClr val="FBC403"/>
              </a:solidFill>
              <a:cs typeface="Noto Sans CJK SC" panose="020B0500000000000000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320530" y="1196340"/>
            <a:ext cx="654685" cy="5331460"/>
          </a:xfrm>
          <a:prstGeom prst="roundRect">
            <a:avLst/>
          </a:prstGeom>
          <a:solidFill>
            <a:srgbClr val="AE3E1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mongolianVert" wrap="square" lIns="0" tIns="0" rIns="0" bIns="0" numCol="1" spcCol="0" rtlCol="0" fromWordArt="0" anchor="t" anchorCtr="1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2800">
              <a:solidFill>
                <a:srgbClr val="FF0000"/>
              </a:solidFill>
              <a:cs typeface="Noto Sans CJK SC" panose="020B05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436100" y="1196340"/>
            <a:ext cx="422910" cy="521144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FBC403"/>
                </a:solidFill>
                <a:cs typeface="Noto Sans CJK SC" panose="020B0500000000000000" charset="-122"/>
                <a:sym typeface="+mn-ea"/>
              </a:rPr>
              <a:t>软件再加一层，什么问题都能绕</a:t>
            </a:r>
            <a:endParaRPr lang="zh-CN" altLang="en-US" sz="2800" b="1">
              <a:solidFill>
                <a:srgbClr val="FBC403"/>
              </a:solidFill>
              <a:cs typeface="Noto Sans CJK SC" panose="020B0500000000000000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27550" y="970915"/>
            <a:ext cx="3137535" cy="520065"/>
          </a:xfrm>
          <a:prstGeom prst="rect">
            <a:avLst/>
          </a:prstGeom>
          <a:solidFill>
            <a:srgbClr val="AE3E1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mongolianVert" wrap="square" lIns="0" tIns="0" rIns="0" bIns="0" numCol="1" spcCol="0" rtlCol="0" fromWordArt="0" anchor="t" anchorCtr="1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2800">
              <a:solidFill>
                <a:srgbClr val="FF0000"/>
              </a:solidFill>
              <a:cs typeface="Noto Sans CJK SC" panose="020B05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32020" y="934720"/>
            <a:ext cx="2727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FBC403"/>
                </a:solidFill>
                <a:cs typeface="Noto Sans CJK SC" panose="020B0500000000000000" charset="-122"/>
              </a:rPr>
              <a:t>又不是不能用</a:t>
            </a:r>
            <a:endParaRPr lang="zh-CN" altLang="en-US" sz="3200" b="1">
              <a:cs typeface="Noto Sans CJK SC" panose="020B0500000000000000" charset="-122"/>
            </a:endParaRPr>
          </a:p>
        </p:txBody>
      </p:sp>
      <p:pic>
        <p:nvPicPr>
          <p:cNvPr id="21" name="图片 20" descr="uefi_logo_r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145" y="3819525"/>
            <a:ext cx="2014220" cy="2325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136650" y="1266825"/>
            <a:ext cx="9991725" cy="4885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绝大多数商用固件会为了防止芯片设计被参透而闭源</a:t>
            </a: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一个</a:t>
            </a:r>
            <a:r>
              <a:rPr lang="en-US" altLang="zh-CN" sz="1600" dirty="0" smtClean="0">
                <a:solidFill>
                  <a:srgbClr val="FFFF00"/>
                </a:solidFill>
                <a:latin typeface="+mn-ea"/>
                <a:cs typeface="+mn-ea"/>
              </a:rPr>
              <a:t>flash</a:t>
            </a: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很难在绕</a:t>
            </a:r>
            <a:r>
              <a:rPr lang="en-US" altLang="zh-CN" sz="1600" dirty="0" smtClean="0">
                <a:solidFill>
                  <a:srgbClr val="FFFF00"/>
                </a:solidFill>
                <a:latin typeface="+mn-ea"/>
                <a:cs typeface="+mn-ea"/>
              </a:rPr>
              <a:t>bug</a:t>
            </a: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的情况下兼容各种芯片，且难以维护</a:t>
            </a: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固件下的</a:t>
            </a:r>
            <a:r>
              <a:rPr lang="en-US" altLang="zh-CN" sz="1600" dirty="0" smtClean="0">
                <a:solidFill>
                  <a:srgbClr val="FFFF00"/>
                </a:solidFill>
                <a:latin typeface="+mn-ea"/>
                <a:cs typeface="+mn-ea"/>
              </a:rPr>
              <a:t>bug fix</a:t>
            </a: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可能并不被</a:t>
            </a:r>
            <a:r>
              <a:rPr lang="en-US" altLang="zh-CN" sz="1600" dirty="0" smtClean="0">
                <a:solidFill>
                  <a:srgbClr val="FFFF00"/>
                </a:solidFill>
                <a:latin typeface="+mn-ea"/>
                <a:cs typeface="+mn-ea"/>
              </a:rPr>
              <a:t>OEM</a:t>
            </a: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支持</a:t>
            </a: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固件下芯片互联和一致性问题导致多线程不便使用</a:t>
            </a:r>
            <a:endParaRPr lang="zh-CN" altLang="en-US" sz="1600" dirty="0" smtClean="0">
              <a:solidFill>
                <a:srgbClr val="FFFF00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FFFF00"/>
                </a:solidFill>
                <a:latin typeface="+mn-ea"/>
                <a:cs typeface="+mn-ea"/>
              </a:rPr>
              <a:t>最终开源的只能是接口方案</a:t>
            </a:r>
            <a:endParaRPr lang="zh-CN" altLang="en-US" sz="16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3" name="菱形 2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2370" y="264795"/>
            <a:ext cx="5344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</a:rPr>
              <a:t>--Take it easy.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5970" y="642620"/>
            <a:ext cx="7422515" cy="5901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1.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绝大多数商用固件闭源的原因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2.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无法做到一个固件支持一个架构的原因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3.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固件下的</a:t>
            </a: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bug fix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在不同板卡间不同步的原因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4.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固件万年单线程的原因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5.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开源固件的侧重点不是代码开源而是接口开源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6.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多种开源固件会不会尊崇“分久必合”的趋势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7.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不同固件的功能借用是目前的趋势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8.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固件会在未来消失，壮大还是与内核合体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3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59080"/>
            <a:ext cx="7851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的困境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--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看似有的选实际没得选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7" name="图片 16" descr="U-Boot_Logo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0" y="1010920"/>
            <a:ext cx="1524000" cy="2000250"/>
          </a:xfrm>
          <a:prstGeom prst="rect">
            <a:avLst/>
          </a:prstGeom>
        </p:spPr>
      </p:pic>
      <p:pic>
        <p:nvPicPr>
          <p:cNvPr id="21" name="图片 20" descr="uefi_logo_r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440555"/>
            <a:ext cx="1372235" cy="15843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770" y="1123950"/>
            <a:ext cx="1772920" cy="17735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910" y="1123950"/>
            <a:ext cx="1810385" cy="1811655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-66675" y="3162300"/>
            <a:ext cx="12325350" cy="1066165"/>
          </a:xfrm>
          <a:custGeom>
            <a:avLst/>
            <a:gdLst>
              <a:gd name="connisteX0" fmla="*/ 0 w 12325350"/>
              <a:gd name="connsiteY0" fmla="*/ 1066165 h 1066165"/>
              <a:gd name="connisteX1" fmla="*/ 1379220 w 12325350"/>
              <a:gd name="connsiteY1" fmla="*/ 193040 h 1066165"/>
              <a:gd name="connisteX2" fmla="*/ 1475105 w 12325350"/>
              <a:gd name="connsiteY2" fmla="*/ 584200 h 1066165"/>
              <a:gd name="connisteX3" fmla="*/ 1918335 w 12325350"/>
              <a:gd name="connsiteY3" fmla="*/ 288925 h 1066165"/>
              <a:gd name="connisteX4" fmla="*/ 2065655 w 12325350"/>
              <a:gd name="connsiteY4" fmla="*/ 892810 h 1066165"/>
              <a:gd name="connisteX5" fmla="*/ 3356610 w 12325350"/>
              <a:gd name="connsiteY5" fmla="*/ 295275 h 1066165"/>
              <a:gd name="connisteX6" fmla="*/ 3394710 w 12325350"/>
              <a:gd name="connsiteY6" fmla="*/ 822325 h 1066165"/>
              <a:gd name="connisteX7" fmla="*/ 4338955 w 12325350"/>
              <a:gd name="connsiteY7" fmla="*/ 0 h 1066165"/>
              <a:gd name="connisteX8" fmla="*/ 4839335 w 12325350"/>
              <a:gd name="connsiteY8" fmla="*/ 777240 h 1066165"/>
              <a:gd name="connisteX9" fmla="*/ 5353050 w 12325350"/>
              <a:gd name="connsiteY9" fmla="*/ 443230 h 1066165"/>
              <a:gd name="connisteX10" fmla="*/ 6470015 w 12325350"/>
              <a:gd name="connsiteY10" fmla="*/ 764540 h 1066165"/>
              <a:gd name="connisteX11" fmla="*/ 7818755 w 12325350"/>
              <a:gd name="connsiteY11" fmla="*/ 141605 h 1066165"/>
              <a:gd name="connisteX12" fmla="*/ 7934325 w 12325350"/>
              <a:gd name="connsiteY12" fmla="*/ 680720 h 1066165"/>
              <a:gd name="connisteX13" fmla="*/ 9083040 w 12325350"/>
              <a:gd name="connsiteY13" fmla="*/ 288925 h 1066165"/>
              <a:gd name="connisteX14" fmla="*/ 10309225 w 12325350"/>
              <a:gd name="connsiteY14" fmla="*/ 501015 h 1066165"/>
              <a:gd name="connisteX15" fmla="*/ 10893425 w 12325350"/>
              <a:gd name="connsiteY15" fmla="*/ 90170 h 1066165"/>
              <a:gd name="connisteX16" fmla="*/ 11413490 w 12325350"/>
              <a:gd name="connsiteY16" fmla="*/ 822325 h 1066165"/>
              <a:gd name="connisteX17" fmla="*/ 12325350 w 12325350"/>
              <a:gd name="connsiteY17" fmla="*/ 186055 h 1066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</a:cxnLst>
            <a:rect l="l" t="t" r="r" b="b"/>
            <a:pathLst>
              <a:path w="12325350" h="1066165">
                <a:moveTo>
                  <a:pt x="0" y="1066165"/>
                </a:moveTo>
                <a:lnTo>
                  <a:pt x="1379220" y="193040"/>
                </a:lnTo>
                <a:lnTo>
                  <a:pt x="1475105" y="584200"/>
                </a:lnTo>
                <a:lnTo>
                  <a:pt x="1918335" y="288925"/>
                </a:lnTo>
                <a:lnTo>
                  <a:pt x="2065655" y="892810"/>
                </a:lnTo>
                <a:lnTo>
                  <a:pt x="3356610" y="295275"/>
                </a:lnTo>
                <a:lnTo>
                  <a:pt x="3394710" y="822325"/>
                </a:lnTo>
                <a:lnTo>
                  <a:pt x="4338955" y="0"/>
                </a:lnTo>
                <a:lnTo>
                  <a:pt x="4839335" y="777240"/>
                </a:lnTo>
                <a:lnTo>
                  <a:pt x="5353050" y="443230"/>
                </a:lnTo>
                <a:lnTo>
                  <a:pt x="6470015" y="764540"/>
                </a:lnTo>
                <a:lnTo>
                  <a:pt x="7818755" y="141605"/>
                </a:lnTo>
                <a:lnTo>
                  <a:pt x="7934325" y="680720"/>
                </a:lnTo>
                <a:lnTo>
                  <a:pt x="9083040" y="288925"/>
                </a:lnTo>
                <a:lnTo>
                  <a:pt x="10309225" y="501015"/>
                </a:lnTo>
                <a:lnTo>
                  <a:pt x="10893425" y="90170"/>
                </a:lnTo>
                <a:lnTo>
                  <a:pt x="11413490" y="822325"/>
                </a:lnTo>
                <a:lnTo>
                  <a:pt x="12325350" y="186055"/>
                </a:lnTo>
              </a:path>
            </a:pathLst>
          </a:cu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770" y="4333240"/>
            <a:ext cx="1802130" cy="18027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595" y="4493260"/>
            <a:ext cx="2712085" cy="152654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885190" y="941705"/>
            <a:ext cx="511810" cy="217932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l"/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泛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 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穷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 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快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Noto Sans CJK SC" panose="020B05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5190" y="4228465"/>
            <a:ext cx="511810" cy="248094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l"/>
            <a:r>
              <a:rPr 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专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 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富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 </a:t>
            </a:r>
            <a:r>
              <a:rPr lang="zh-CN" altLang="en-US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Noto Sans CJK SC" panose="020B0500000000000000" charset="-122"/>
              </a:rPr>
              <a:t>稳</a:t>
            </a:r>
            <a:endParaRPr lang="zh-CN" altLang="en-US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b="-260"/>
          <a:stretch>
            <a:fillRect/>
          </a:stretch>
        </p:blipFill>
        <p:spPr>
          <a:xfrm>
            <a:off x="835660" y="1099185"/>
            <a:ext cx="10637520" cy="5235575"/>
          </a:xfrm>
          <a:prstGeom prst="rect">
            <a:avLst/>
          </a:prstGeom>
        </p:spPr>
      </p:pic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3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59200"/>
            <a:ext cx="5344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的困境</a:t>
            </a:r>
            <a:r>
              <a:rPr lang="en-US" sz="32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--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人少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5660" y="1367155"/>
            <a:ext cx="10637520" cy="4875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$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curl 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https://www.kernel.org/doc/html/latest/process/maintainers.html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| 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awk -F 'mailto:|&gt;' '/</a:t>
            </a:r>
            <a:r>
              <a:rPr lang="en-US" sz="2000" dirty="0">
                <a:solidFill>
                  <a:schemeClr val="accent6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&lt;p&gt;\s*[^&lt;].*mailto:.*&amp;#37;&amp;#52;&amp;#48;.*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/ {print $4}' |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uniq | wc -l  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#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rPr>
              <a:t>内核维护者人数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</a:t>
            </a:r>
            <a:r>
              <a:rPr lang="en-US" sz="2000" dirty="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3031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$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$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curl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https://raw.githubusercontent.com/tianocore/edk2/refs/heads/master/Maintainers.txt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|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awk -F "&lt;|&gt;" '/</a:t>
            </a:r>
            <a:r>
              <a:rPr lang="en-US" sz="2000" dirty="0">
                <a:solidFill>
                  <a:schemeClr val="accent6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&lt;\S*@\S*&gt;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/ {print $2}' | uniq | wc -l  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#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rPr>
              <a:t>EDK2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rPr>
              <a:t>维护者人数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195</a:t>
            </a:r>
            <a:endParaRPr lang="en-US" sz="2000" dirty="0">
              <a:solidFill>
                <a:srgbClr val="FFC000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$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$ 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curl \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https://raw.githubusercontent.com/u-boot/u-boot/refs/heads/master/MAINTAINERS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| awk -F '&lt;|&gt;' '/</a:t>
            </a:r>
            <a:r>
              <a:rPr lang="en-US" sz="2000" dirty="0">
                <a:solidFill>
                  <a:schemeClr val="accent6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\S*@\S*</a:t>
            </a:r>
            <a:r>
              <a:rPr lang="en-US" sz="20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/ {print $2}' | uniq | wc -l  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#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rPr>
              <a:t>UBoot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+mn-ea"/>
                <a:cs typeface="+mn-ea"/>
                <a:sym typeface="+mn-ea"/>
              </a:rPr>
              <a:t>维护者人数</a:t>
            </a:r>
            <a:endParaRPr lang="en-US" sz="2000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r>
              <a:rPr lang="en-US" sz="2000" dirty="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246</a:t>
            </a:r>
            <a:endParaRPr lang="en-US" sz="2000" dirty="0">
              <a:solidFill>
                <a:srgbClr val="FFC000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>
            <a:alphaModFix amt="29000"/>
          </a:blip>
        </p:blipFill>
        <p:spPr>
          <a:xfrm>
            <a:off x="0" y="0"/>
            <a:ext cx="12191365" cy="6857365"/>
          </a:xfrm>
          <a:prstGeom prst="rect">
            <a:avLst/>
          </a:prstGeom>
          <a:solidFill>
            <a:schemeClr val="tx1">
              <a:alpha val="0"/>
            </a:schemeClr>
          </a:solidFill>
          <a:ln cmpd="tri">
            <a:noFill/>
          </a:ln>
        </p:spPr>
      </p:pic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cs typeface="Noto Sans CJK SC" panose="020B0500000000000000" charset="-122"/>
              </a:rPr>
              <a:t>3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59200"/>
            <a:ext cx="5344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Noto Sans CJK SC" panose="020B0500000000000000" charset="-122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的困境</a:t>
            </a:r>
            <a:r>
              <a:rPr lang="en-US" sz="3200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--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信任危机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10425" y="938530"/>
            <a:ext cx="119888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chemeClr val="accent4">
                    <a:lumMod val="75000"/>
                  </a:schemeClr>
                </a:solidFill>
                <a:effectLst/>
                <a:cs typeface="Noto Sans CJK SC" panose="020B0500000000000000" charset="-122"/>
              </a:rPr>
              <a:t>固件</a:t>
            </a:r>
            <a:endParaRPr lang="zh-CN" altLang="en-US" sz="4000" b="1">
              <a:solidFill>
                <a:schemeClr val="accent4">
                  <a:lumMod val="75000"/>
                </a:schemeClr>
              </a:solidFill>
              <a:effectLst/>
              <a:cs typeface="Noto Sans CJK SC" panose="020B0500000000000000" charset="-122"/>
            </a:endParaRPr>
          </a:p>
        </p:txBody>
      </p:sp>
      <p:cxnSp>
        <p:nvCxnSpPr>
          <p:cNvPr id="7" name="直接连接符 6"/>
          <p:cNvCxnSpPr>
            <a:endCxn id="5" idx="1"/>
          </p:cNvCxnSpPr>
          <p:nvPr/>
        </p:nvCxnSpPr>
        <p:spPr>
          <a:xfrm flipV="1">
            <a:off x="6652895" y="1292225"/>
            <a:ext cx="557530" cy="635"/>
          </a:xfrm>
          <a:prstGeom prst="line">
            <a:avLst/>
          </a:prstGeom>
          <a:ln w="2857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635760" y="1637665"/>
            <a:ext cx="119888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effectLst/>
                <a:cs typeface="Noto Sans CJK SC" panose="020B0500000000000000" charset="-122"/>
              </a:rPr>
              <a:t>黑客</a:t>
            </a:r>
            <a:endParaRPr lang="zh-CN" altLang="en-US" sz="4000" b="1">
              <a:solidFill>
                <a:schemeClr val="tx1"/>
              </a:solidFill>
              <a:effectLst/>
              <a:cs typeface="Noto Sans CJK SC" panose="020B0500000000000000" charset="-122"/>
            </a:endParaRPr>
          </a:p>
        </p:txBody>
      </p:sp>
      <p:cxnSp>
        <p:nvCxnSpPr>
          <p:cNvPr id="9" name="直接连接符 8"/>
          <p:cNvCxnSpPr>
            <a:endCxn id="8" idx="2"/>
          </p:cNvCxnSpPr>
          <p:nvPr/>
        </p:nvCxnSpPr>
        <p:spPr>
          <a:xfrm flipH="1" flipV="1">
            <a:off x="2235200" y="2344420"/>
            <a:ext cx="3175" cy="617220"/>
          </a:xfrm>
          <a:prstGeom prst="line">
            <a:avLst/>
          </a:prstGeom>
          <a:ln w="2857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192770" y="4464685"/>
            <a:ext cx="119888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chemeClr val="accent6">
                    <a:lumMod val="75000"/>
                  </a:schemeClr>
                </a:solidFill>
                <a:effectLst/>
                <a:cs typeface="Noto Sans CJK SC" panose="020B0500000000000000" charset="-122"/>
              </a:rPr>
              <a:t>友商</a:t>
            </a:r>
            <a:endParaRPr lang="zh-CN" altLang="en-US" sz="4000" b="1">
              <a:solidFill>
                <a:schemeClr val="accent6">
                  <a:lumMod val="75000"/>
                </a:schemeClr>
              </a:solidFill>
              <a:effectLst/>
              <a:cs typeface="Noto Sans CJK SC" panose="020B0500000000000000" charset="-122"/>
            </a:endParaRPr>
          </a:p>
        </p:txBody>
      </p:sp>
      <p:cxnSp>
        <p:nvCxnSpPr>
          <p:cNvPr id="15" name="直接连接符 14"/>
          <p:cNvCxnSpPr>
            <a:endCxn id="10" idx="0"/>
          </p:cNvCxnSpPr>
          <p:nvPr/>
        </p:nvCxnSpPr>
        <p:spPr>
          <a:xfrm>
            <a:off x="8790305" y="3758565"/>
            <a:ext cx="1905" cy="706120"/>
          </a:xfrm>
          <a:prstGeom prst="line">
            <a:avLst/>
          </a:prstGeom>
          <a:ln w="28575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021330" y="5171440"/>
            <a:ext cx="119888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4000" b="1">
                <a:solidFill>
                  <a:srgbClr val="C00000"/>
                </a:solidFill>
                <a:effectLst/>
                <a:cs typeface="Noto Sans CJK SC" panose="020B0500000000000000" charset="-122"/>
              </a:rPr>
              <a:t>舆论</a:t>
            </a:r>
            <a:endParaRPr lang="zh-CN" altLang="en-US" sz="4000" b="1">
              <a:solidFill>
                <a:srgbClr val="C00000"/>
              </a:solidFill>
              <a:effectLst/>
              <a:cs typeface="Noto Sans CJK SC" panose="020B0500000000000000" charset="-122"/>
            </a:endParaRPr>
          </a:p>
        </p:txBody>
      </p:sp>
      <p:cxnSp>
        <p:nvCxnSpPr>
          <p:cNvPr id="22" name="肘形连接符 21"/>
          <p:cNvCxnSpPr>
            <a:stCxn id="16" idx="3"/>
          </p:cNvCxnSpPr>
          <p:nvPr/>
        </p:nvCxnSpPr>
        <p:spPr>
          <a:xfrm flipV="1">
            <a:off x="4220210" y="4676140"/>
            <a:ext cx="798195" cy="848995"/>
          </a:xfrm>
          <a:prstGeom prst="bentConnector2">
            <a:avLst/>
          </a:prstGeom>
          <a:ln w="28575">
            <a:solidFill>
              <a:schemeClr val="bg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cs typeface="Noto Sans CJK SC" panose="020B0500000000000000" charset="-122"/>
              </a:rPr>
              <a:t>4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9344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对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海许愿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怎么选都行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7045" y="1593850"/>
            <a:ext cx="2836545" cy="28371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1593850"/>
            <a:ext cx="2854325" cy="285559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725795" y="970915"/>
            <a:ext cx="0" cy="5389880"/>
          </a:xfrm>
          <a:prstGeom prst="line">
            <a:avLst/>
          </a:prstGeom>
          <a:ln w="28575">
            <a:solidFill>
              <a:schemeClr val="bg1">
                <a:lumMod val="85000"/>
                <a:alpha val="26000"/>
              </a:schemeClr>
            </a:solidFill>
            <a:prstDash val="sysDot"/>
          </a:ln>
          <a:effectLst>
            <a:outerShdw blurRad="50800" dist="50800" dir="5400000" algn="ctr" rotWithShape="0">
              <a:schemeClr val="bg1">
                <a:lumMod val="85000"/>
                <a:alpha val="10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067435" y="4611370"/>
            <a:ext cx="4215130" cy="1211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000" dirty="0" smtClean="0">
                <a:solidFill>
                  <a:schemeClr val="bg1"/>
                </a:solidFill>
                <a:latin typeface="+mn-ea"/>
                <a:cs typeface="+mn-ea"/>
              </a:rPr>
              <a:t>出现一个</a:t>
            </a:r>
            <a:r>
              <a:rPr lang="en-US" altLang="zh-CN" sz="20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大王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一统</a:t>
            </a:r>
            <a:r>
              <a:rPr lang="en-US" altLang="zh-CN" sz="20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世界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63030" y="4611370"/>
            <a:ext cx="4215130" cy="1251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000" dirty="0" smtClean="0">
                <a:solidFill>
                  <a:schemeClr val="bg1"/>
                </a:solidFill>
                <a:latin typeface="+mn-ea"/>
                <a:cs typeface="+mn-ea"/>
              </a:rPr>
              <a:t>出现两个</a:t>
            </a:r>
            <a:r>
              <a:rPr lang="en-US" altLang="zh-CN" sz="20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大王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开发者随心所欲倒戈阵地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cs typeface="Noto Sans CJK SC" panose="020B0500000000000000" charset="-122"/>
              </a:rPr>
              <a:t>4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59200"/>
            <a:ext cx="7626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对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海许愿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统一编程结构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吸收人力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2225" y="1082040"/>
            <a:ext cx="5510530" cy="53670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" y="1082675"/>
            <a:ext cx="5466080" cy="53663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22905" y="6489700"/>
            <a:ext cx="735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cs typeface="Noto Sans CJK SC" panose="020B0500000000000000" charset="-122"/>
              </a:rPr>
              <a:t>BIOS</a:t>
            </a:r>
            <a:endParaRPr lang="en-US" altLang="zh-CN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00110" y="6489700"/>
            <a:ext cx="1163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cs typeface="Noto Sans CJK SC" panose="020B0500000000000000" charset="-122"/>
              </a:rPr>
              <a:t>Linbios</a:t>
            </a:r>
            <a:endParaRPr lang="en-US" altLang="zh-CN">
              <a:solidFill>
                <a:schemeClr val="bg1"/>
              </a:solidFill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cs typeface="Noto Sans CJK SC" panose="020B0500000000000000" charset="-122"/>
              </a:rPr>
              <a:t>4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10135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对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海许愿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统一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payload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接口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降低人力需求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970915"/>
            <a:ext cx="5495925" cy="5589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815" y="970915"/>
            <a:ext cx="5535295" cy="553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>
            <a:off x="713105" y="1520825"/>
            <a:ext cx="3822700" cy="3822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5045710" y="546100"/>
            <a:ext cx="45085" cy="58540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102860" y="1310640"/>
            <a:ext cx="975360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102860" y="2368550"/>
            <a:ext cx="975360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067300" y="3427095"/>
            <a:ext cx="975360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045710" y="5543550"/>
            <a:ext cx="975360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090795" y="4485640"/>
            <a:ext cx="975360" cy="9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菱形 8"/>
          <p:cNvSpPr/>
          <p:nvPr/>
        </p:nvSpPr>
        <p:spPr>
          <a:xfrm>
            <a:off x="6215380" y="97725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6284619" y="101248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66907" y="109887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0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65060" y="2211060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简单科普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6" name="菱形 25"/>
          <p:cNvSpPr/>
          <p:nvPr/>
        </p:nvSpPr>
        <p:spPr>
          <a:xfrm>
            <a:off x="6208728" y="303465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27" name="菱形 26"/>
          <p:cNvSpPr/>
          <p:nvPr/>
        </p:nvSpPr>
        <p:spPr>
          <a:xfrm rot="336697">
            <a:off x="6277967" y="306988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60255" y="315627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65060" y="4210784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的困境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30" name="菱形 29"/>
          <p:cNvSpPr/>
          <p:nvPr/>
        </p:nvSpPr>
        <p:spPr>
          <a:xfrm>
            <a:off x="6208728" y="504088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1" name="菱形 30"/>
          <p:cNvSpPr/>
          <p:nvPr/>
        </p:nvSpPr>
        <p:spPr>
          <a:xfrm rot="336697">
            <a:off x="6277967" y="507611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60255" y="516250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4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34" name="菱形 33"/>
          <p:cNvSpPr/>
          <p:nvPr/>
        </p:nvSpPr>
        <p:spPr>
          <a:xfrm>
            <a:off x="6208728" y="199960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5" name="菱形 34"/>
          <p:cNvSpPr/>
          <p:nvPr/>
        </p:nvSpPr>
        <p:spPr>
          <a:xfrm rot="336697">
            <a:off x="6277967" y="203483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60255" y="212122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1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465060" y="3231614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梦游</a:t>
            </a:r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开发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38" name="菱形 37"/>
          <p:cNvSpPr/>
          <p:nvPr/>
        </p:nvSpPr>
        <p:spPr>
          <a:xfrm>
            <a:off x="6208728" y="4089022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39" name="菱形 38"/>
          <p:cNvSpPr/>
          <p:nvPr/>
        </p:nvSpPr>
        <p:spPr>
          <a:xfrm rot="336697">
            <a:off x="6277967" y="4124245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460255" y="4210639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3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65060" y="5162755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对</a:t>
            </a:r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海许愿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65060" y="1190615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提前说明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6590" y="1811020"/>
            <a:ext cx="4064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0">
                <a:solidFill>
                  <a:schemeClr val="tx1"/>
                </a:solidFill>
                <a:cs typeface="Noto Sans CJK SC" panose="020B0500000000000000" charset="-122"/>
                <a:sym typeface="+mn-ea"/>
              </a:rPr>
              <a:t>目录</a:t>
            </a:r>
            <a:endParaRPr lang="zh-CN" altLang="en-US" sz="15000">
              <a:solidFill>
                <a:schemeClr val="tx1"/>
              </a:solidFill>
              <a:cs typeface="Noto Sans CJK SC" panose="020B05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88695" y="3746500"/>
            <a:ext cx="406400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300">
                <a:cs typeface="Noto Sans CJK SC" panose="020B0500000000000000" charset="-122"/>
              </a:rPr>
              <a:t>Content</a:t>
            </a:r>
            <a:endParaRPr lang="en-US" altLang="zh-CN" sz="6300">
              <a:cs typeface="Noto Sans CJK SC" panose="020B0500000000000000" charset="-122"/>
            </a:endParaRPr>
          </a:p>
        </p:txBody>
      </p:sp>
      <p:sp useBgFill="1">
        <p:nvSpPr>
          <p:cNvPr id="22" name="同心圆 21"/>
          <p:cNvSpPr/>
          <p:nvPr/>
        </p:nvSpPr>
        <p:spPr>
          <a:xfrm>
            <a:off x="641985" y="1404620"/>
            <a:ext cx="4054475" cy="4054475"/>
          </a:xfrm>
          <a:prstGeom prst="donut">
            <a:avLst>
              <a:gd name="adj" fmla="val 4901"/>
            </a:avLst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cs typeface="Noto Sans CJK SC" panose="020B0500000000000000" charset="-122"/>
              </a:rPr>
              <a:t>4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24205" y="3958590"/>
            <a:ext cx="10109200" cy="854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zh-CN" altLang="en-US" sz="3600" dirty="0" smtClean="0">
              <a:solidFill>
                <a:schemeClr val="bg1"/>
              </a:solidFill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2950845" y="2012950"/>
            <a:ext cx="6289675" cy="36391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0800" y="259200"/>
            <a:ext cx="10135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+mn-ea"/>
                <a:sym typeface="+mn-ea"/>
              </a:rPr>
              <a:t>对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BIOS</a:t>
            </a:r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+mn-ea"/>
                <a:sym typeface="+mn-ea"/>
              </a:rPr>
              <a:t>海许愿</a:t>
            </a:r>
            <a:r>
              <a:rPr lang="en-US" altLang="zh-CN" sz="32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--</a:t>
            </a:r>
            <a:r>
              <a:rPr lang="en-US" sz="32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Input</a:t>
            </a:r>
            <a:r>
              <a:rPr lang="zh-CN" altLang="en-US" sz="3200" dirty="0" smtClean="0">
                <a:solidFill>
                  <a:schemeClr val="bg1"/>
                </a:solidFill>
                <a:latin typeface="Noto Sans CJK SC" panose="020B0500000000000000" charset="-122"/>
                <a:cs typeface="+mn-ea"/>
                <a:sym typeface="+mn-ea"/>
              </a:rPr>
              <a:t>规范化</a:t>
            </a:r>
            <a:endParaRPr lang="zh-CN" altLang="en-US" sz="3200" dirty="0" smtClean="0">
              <a:solidFill>
                <a:schemeClr val="bg1"/>
              </a:solidFill>
              <a:latin typeface="Noto Sans CJK SC" panose="020B0500000000000000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2200" y="1108075"/>
            <a:ext cx="1013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36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Basic </a:t>
            </a:r>
            <a:r>
              <a:rPr sz="3600" dirty="0" smtClean="0">
                <a:solidFill>
                  <a:srgbClr val="FFFF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Input</a:t>
            </a:r>
            <a:r>
              <a:rPr sz="36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Output System</a:t>
            </a:r>
            <a:r>
              <a:rPr lang="en-US" sz="36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 (</a:t>
            </a:r>
            <a:r>
              <a:rPr lang="zh-CN" altLang="en-US" sz="36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基本</a:t>
            </a:r>
            <a:r>
              <a:rPr lang="zh-CN" altLang="en-US" sz="3600" dirty="0" smtClean="0">
                <a:solidFill>
                  <a:srgbClr val="FFFF00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输入</a:t>
            </a:r>
            <a:r>
              <a:rPr lang="zh-CN" altLang="en-US" sz="3600" dirty="0" smtClean="0">
                <a:solidFill>
                  <a:schemeClr val="bg1"/>
                </a:solidFill>
                <a:latin typeface="Noto Sans CJK SC" panose="020B0500000000000000" charset="-122"/>
                <a:cs typeface="Noto Sans CJK SC" panose="020B0500000000000000" charset="-122"/>
                <a:sym typeface="+mn-ea"/>
              </a:rPr>
              <a:t>输出系统</a:t>
            </a:r>
            <a:r>
              <a:rPr lang="en-US" sz="36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Noto Sans CJK SC" panose="020B0500000000000000" charset="-122"/>
              </a:rPr>
              <a:t>)</a:t>
            </a:r>
            <a:endParaRPr lang="en-US" sz="3600" dirty="0" smtClean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  <a:sym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65735" y="970915"/>
            <a:ext cx="11643995" cy="5682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I slip and say BIOS ... 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https://www.reddit.com/r/sysadmin/comments/13alzxi/i_slip_and_say_bios/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UEFI 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引导与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 BIOS 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引导在原理上有什么区别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？ - 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老狼的回答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 - 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知乎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https://www.zhihu.com/question/21672895/answer/774538058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BIOS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和固件是什么样的关系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? -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 老狼的回答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 - 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  <a:sym typeface="+mn-ea"/>
              </a:rPr>
              <a:t>知乎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https://www.zhihu.com/question/660343933/answer/1889809806711300775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OSFC 2019 - Minimum Platform: Open Source UEFI Firmware for Intel Based Platforms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https://www.youtube.com/watch?v=x3NFbUC3hkA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下一代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标准探讨之二：奔跑的兔子—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coreboot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https://zhuanlan.zhihu.com/p/355985263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下一代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标准探讨之四：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UEFI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界中的乐高—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MinPlatform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https://zhuanlan.zhihu.com/p/366092098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UEFI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背后的历史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https://zhuanlan.zhihu.com/p/25281151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how is microcode loaded to processor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https://superuser.com/questions/935217/how-is-microcode-loaded-to-processor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Zen and the Art of Microcode Hacking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https://bughunters.google.com/blog/5424842357473280/zen-and-the-art-of-microcode-hacking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Boot architecture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https://docs.qualcomm.com/bundle/publicresource/topics/80-70020-4/boot-architecture.html#architecture1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[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工程师为什么忽然这么短缺？下一代</a:t>
            </a:r>
            <a:r>
              <a:rPr lang="en-US" altLang="zh-CN" sz="1400">
                <a:solidFill>
                  <a:srgbClr val="FFC0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BIOS</a:t>
            </a:r>
            <a:r>
              <a:rPr lang="en-US" altLang="zh-CN" sz="1400">
                <a:solidFill>
                  <a:srgbClr val="FFC000"/>
                </a:solidFill>
                <a:latin typeface="+mn-ea"/>
                <a:cs typeface="Noto Sans CJK SC" panose="020B0500000000000000" charset="-122"/>
              </a:rPr>
              <a:t>展望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]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(</a:t>
            </a:r>
            <a:r>
              <a:rPr lang="en-US" altLang="zh-CN" sz="1400">
                <a:solidFill>
                  <a:schemeClr val="accent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https://zhuanlan.zhihu.com/p/339857174</a:t>
            </a:r>
            <a:r>
              <a:rPr lang="en-US" altLang="zh-CN" sz="14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)</a:t>
            </a: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4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#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5344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  <a:sym typeface="+mn-ea"/>
              </a:rPr>
              <a:t>部分参考内容</a:t>
            </a:r>
            <a:endParaRPr lang="zh-CN" sz="3200" dirty="0" smtClean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59850" y="2079389"/>
            <a:ext cx="8050696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800" dirty="0" smtClean="0">
                <a:solidFill>
                  <a:schemeClr val="bg1"/>
                </a:solidFill>
                <a:cs typeface="Noto Sans CJK SC" panose="020B0500000000000000" charset="-122"/>
              </a:rPr>
              <a:t>谢谢大家</a:t>
            </a:r>
            <a:endParaRPr lang="zh-CN" altLang="en-US" sz="13800" dirty="0" smtClean="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093015" y="5027682"/>
            <a:ext cx="800544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374919" y="3423603"/>
            <a:ext cx="7354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0110608" y="3424237"/>
            <a:ext cx="0" cy="16034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2093015" y="3424237"/>
            <a:ext cx="7354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2093015" y="3424237"/>
            <a:ext cx="0" cy="160344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280275" y="4577080"/>
            <a:ext cx="2818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@</a:t>
            </a:r>
            <a:r>
              <a:rPr lang="en-US" dirty="0" smtClean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AydenMeng /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孟游</a:t>
            </a:r>
            <a:endParaRPr lang="zh-CN" altLang="en-US" dirty="0" smtClean="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Noto Sans CJK SC" panose="020B0500000000000000" charset="-122"/>
              </a:rPr>
              <a:t>0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7200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提前说明</a:t>
            </a:r>
            <a:r>
              <a:rPr lang="en-US" altLang="zh-CN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本</a:t>
            </a:r>
            <a:r>
              <a:rPr lang="zh-CN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分享想要说明的问题点</a:t>
            </a:r>
            <a:endParaRPr lang="zh-CN" sz="3200" dirty="0" smtClean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7425" y="1156335"/>
            <a:ext cx="9149080" cy="4617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1.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绝大多数商用固件闭源的原因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2.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无法做到一个固件支持一个架构的原因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3.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固件下的</a:t>
            </a: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bug fix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在不同板卡间不同步的原因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4.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固件万年单线程的原因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5.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开源固件的侧重点不是代码开源而是接口开源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6.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多种开源固件会不会尊崇“分久必合”的趋势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7.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不同固件的功能借用是目前的趋势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8. </a:t>
            </a:r>
            <a:r>
              <a:rPr lang="zh-CN" altLang="en-US" sz="2400" dirty="0" smtClean="0">
                <a:solidFill>
                  <a:schemeClr val="bg1"/>
                </a:solidFill>
                <a:latin typeface="+mn-ea"/>
                <a:cs typeface="+mn-ea"/>
              </a:rPr>
              <a:t>固件会在未来消失，壮大还是与内核合体</a:t>
            </a:r>
            <a:endParaRPr lang="zh-CN" altLang="en-US" sz="24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Noto Sans CJK SC" panose="020B0500000000000000" charset="-122"/>
              </a:rPr>
              <a:t>0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5778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提前说明</a:t>
            </a:r>
            <a:r>
              <a:rPr lang="en-US" altLang="zh-CN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本分享所说的</a:t>
            </a:r>
            <a:r>
              <a:rPr lang="en-US" altLang="zh-CN" sz="3200" kern="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BIOS</a:t>
            </a:r>
            <a:endParaRPr lang="en-US" altLang="zh-CN" sz="3200" kern="0" dirty="0" smtClean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87425" y="1109345"/>
            <a:ext cx="10481945" cy="854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800" kern="0" dirty="0">
                <a:solidFill>
                  <a:schemeClr val="bg1"/>
                </a:solidFill>
                <a:latin typeface="+mn-ea"/>
                <a:cs typeface="+mn-ea"/>
              </a:rPr>
              <a:t>Basic Input Output </a:t>
            </a:r>
            <a:r>
              <a:rPr lang="en-US" altLang="zh-CN" sz="2800" kern="0" dirty="0">
                <a:solidFill>
                  <a:srgbClr val="FFFF00"/>
                </a:solidFill>
                <a:latin typeface="+mn-ea"/>
                <a:cs typeface="+mn-ea"/>
              </a:rPr>
              <a:t>System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  <a:cs typeface="+mn-ea"/>
              </a:rPr>
              <a:t>（基本输入输出</a:t>
            </a:r>
            <a:r>
              <a:rPr lang="zh-CN" altLang="en-US" sz="2800" dirty="0" smtClean="0">
                <a:solidFill>
                  <a:srgbClr val="FFFF00"/>
                </a:solidFill>
                <a:latin typeface="+mn-ea"/>
                <a:cs typeface="+mn-ea"/>
              </a:rPr>
              <a:t>系统</a:t>
            </a:r>
            <a:r>
              <a:rPr lang="zh-CN" altLang="en-US" sz="2800" dirty="0" smtClean="0">
                <a:solidFill>
                  <a:schemeClr val="bg1"/>
                </a:solidFill>
                <a:latin typeface="+mn-ea"/>
                <a:cs typeface="+mn-ea"/>
              </a:rPr>
              <a:t>）</a:t>
            </a:r>
            <a:endParaRPr lang="zh-CN" altLang="en-US" sz="28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87425" y="1639570"/>
            <a:ext cx="10109200" cy="966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</a:rPr>
              <a:t>输入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cs typeface="+mn-ea"/>
              </a:rPr>
              <a:t>        </a:t>
            </a:r>
            <a:r>
              <a:rPr lang="en-US" altLang="zh-CN" sz="800" dirty="0" smtClean="0">
                <a:solidFill>
                  <a:schemeClr val="bg1"/>
                </a:solidFill>
                <a:latin typeface="+mn-ea"/>
                <a:cs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</a:rPr>
              <a:t>：硬件信息</a:t>
            </a:r>
            <a:endParaRPr lang="zh-CN" altLang="en-US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</a:rPr>
              <a:t>输出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      </a:t>
            </a:r>
            <a:r>
              <a:rPr lang="en-US" altLang="zh-CN" sz="8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latin typeface="+mn-ea"/>
                <a:cs typeface="+mn-ea"/>
              </a:rPr>
              <a:t>：</a:t>
            </a:r>
            <a:r>
              <a:rPr lang="zh-CN" dirty="0" smtClean="0">
                <a:solidFill>
                  <a:schemeClr val="bg1"/>
                </a:solidFill>
                <a:latin typeface="+mn-ea"/>
                <a:cs typeface="+mn-ea"/>
              </a:rPr>
              <a:t>抽象的软件信息</a:t>
            </a:r>
            <a:endParaRPr lang="zh-CN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425" y="3807460"/>
            <a:ext cx="4131310" cy="2898140"/>
          </a:xfrm>
          <a:prstGeom prst="rect">
            <a:avLst/>
          </a:prstGeom>
        </p:spPr>
      </p:pic>
      <p:pic>
        <p:nvPicPr>
          <p:cNvPr id="17" name="图片 16" descr="U-Boot_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50" y="3850005"/>
            <a:ext cx="1524000" cy="2000250"/>
          </a:xfrm>
          <a:prstGeom prst="rect">
            <a:avLst/>
          </a:prstGeom>
        </p:spPr>
      </p:pic>
      <p:pic>
        <p:nvPicPr>
          <p:cNvPr id="21" name="图片 20" descr="uefi_logo_r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420" y="3837940"/>
            <a:ext cx="1227455" cy="14173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</p:blipFill>
        <p:spPr>
          <a:xfrm>
            <a:off x="9386570" y="3938270"/>
            <a:ext cx="1525270" cy="11512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矩形 7"/>
          <p:cNvSpPr/>
          <p:nvPr/>
        </p:nvSpPr>
        <p:spPr>
          <a:xfrm>
            <a:off x="5244465" y="5998845"/>
            <a:ext cx="230695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Noto Sans CJK SC" panose="020B0500000000000000" charset="-122"/>
                <a:cs typeface="Noto Sans CJK SC" panose="020B0500000000000000" charset="-122"/>
              </a:rPr>
              <a:t>PMON</a:t>
            </a:r>
            <a:endParaRPr lang="en-US" altLang="zh-CN" sz="4000" b="1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39405" y="5339715"/>
            <a:ext cx="338328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Noto Sans CJK SC" panose="020B0500000000000000" charset="-122"/>
                <a:cs typeface="Noto Sans CJK SC" panose="020B0500000000000000" charset="-122"/>
              </a:rPr>
              <a:t>RTTHREAD</a:t>
            </a:r>
            <a:endParaRPr lang="en-US" altLang="zh-CN" sz="4000" b="1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8195" y="5998845"/>
            <a:ext cx="481266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Noto Sans CJK SC" panose="020B0500000000000000" charset="-122"/>
                <a:cs typeface="Noto Sans CJK SC" panose="020B0500000000000000" charset="-122"/>
              </a:rPr>
              <a:t>Legacy BIOS</a:t>
            </a:r>
            <a:endParaRPr lang="en-US" altLang="zh-CN" sz="4000" b="1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425" y="2419350"/>
            <a:ext cx="4130675" cy="13049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r="52328" b="74816"/>
          <a:stretch>
            <a:fillRect/>
          </a:stretch>
        </p:blipFill>
        <p:spPr>
          <a:xfrm>
            <a:off x="5651500" y="2319655"/>
            <a:ext cx="5071110" cy="13150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51500" y="2587625"/>
            <a:ext cx="5179695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qemu-system-aarch64 -machine virt,virtualization=on,secure=off -cpu max </a:t>
            </a:r>
            <a:endParaRPr lang="en-US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 algn="l">
              <a:buClrTx/>
              <a:buSzTx/>
              <a:buNone/>
            </a:pPr>
            <a:r>
              <a:rPr lang="en-US" dirty="0">
                <a:solidFill>
                  <a:srgbClr val="FFFF00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-bios u-boot.bin</a:t>
            </a:r>
            <a:r>
              <a:rPr lang="en-US" dirty="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 -nographic</a:t>
            </a:r>
            <a:endParaRPr lang="en-US" dirty="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1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简单科普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概念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81330" y="861060"/>
            <a:ext cx="102266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kern="0" dirty="0">
                <a:solidFill>
                  <a:schemeClr val="bg1"/>
                </a:solidFill>
                <a:latin typeface="+mn-ea"/>
                <a:cs typeface="+mn-ea"/>
              </a:rPr>
              <a:t>      </a:t>
            </a:r>
            <a:r>
              <a:rPr lang="en-US" altLang="zh-CN" sz="2000" kern="0" dirty="0">
                <a:solidFill>
                  <a:schemeClr val="bg1"/>
                </a:solidFill>
                <a:latin typeface="+mn-ea"/>
                <a:cs typeface="+mn-ea"/>
              </a:rPr>
              <a:t>BIOS        ：Basic Input Output System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（基本输入输出系统）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en-US" altLang="zh-CN" sz="2000" kern="0" dirty="0">
                <a:solidFill>
                  <a:schemeClr val="bg1"/>
                </a:solidFill>
                <a:latin typeface="+mn-ea"/>
                <a:cs typeface="+mn-ea"/>
              </a:rPr>
              <a:t>       UEFI         ：Unified Extensible Firmware Interface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（统一可扩展固件接口）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en-US" altLang="zh-CN" sz="2000" kern="0" dirty="0">
                <a:solidFill>
                  <a:schemeClr val="bg1"/>
                </a:solidFill>
                <a:latin typeface="+mn-ea"/>
                <a:cs typeface="+mn-ea"/>
              </a:rPr>
              <a:t>BootLoader ：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是指启动操作系统的程序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graphicFrame>
        <p:nvGraphicFramePr>
          <p:cNvPr id="15" name="表格 14"/>
          <p:cNvGraphicFramePr/>
          <p:nvPr/>
        </p:nvGraphicFramePr>
        <p:xfrm>
          <a:off x="396875" y="1988185"/>
          <a:ext cx="1139761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485"/>
                <a:gridCol w="917575"/>
                <a:gridCol w="1891030"/>
                <a:gridCol w="1478280"/>
                <a:gridCol w="1426845"/>
                <a:gridCol w="1414145"/>
                <a:gridCol w="1405255"/>
              </a:tblGrid>
              <a:tr h="45720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BIOS</a:t>
                      </a:r>
                      <a:endParaRPr lang="en-US" altLang="zh-CN" sz="2400" b="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BootLoader</a:t>
                      </a:r>
                      <a:endParaRPr lang="en-US" altLang="zh-CN" sz="2400" b="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功能丰富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+mn-ea"/>
                          <a:cs typeface="Noto Sans CJK SC" panose="020B0500000000000000" charset="-122"/>
                        </a:rPr>
                        <a:t>驱动丰富</a:t>
                      </a:r>
                      <a:endParaRPr lang="zh-CN" altLang="en-US" sz="2400"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方便开发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+mn-ea"/>
                          <a:cs typeface="Noto Sans CJK SC" panose="020B0500000000000000" charset="-122"/>
                        </a:rPr>
                        <a:t>稳定可靠</a:t>
                      </a:r>
                      <a:endParaRPr lang="zh-CN" altLang="en-US" sz="2400"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UEFI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lvl="0"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FF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⭐⭐⭐⭐⭐</a:t>
                      </a:r>
                      <a:endParaRPr lang="en-US" altLang="zh-CN" sz="2400" kern="0" dirty="0">
                        <a:solidFill>
                          <a:srgbClr val="FFFF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Legacy BIOS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 kern="0" dirty="0">
                          <a:solidFill>
                            <a:schemeClr val="accent6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？</a:t>
                      </a:r>
                      <a:endParaRPr lang="en-US" altLang="zh-CN" sz="2400" b="1" kern="0" dirty="0">
                        <a:solidFill>
                          <a:schemeClr val="accent6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CoreBoot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FF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⭐⭐⭐</a:t>
                      </a:r>
                      <a:endParaRPr lang="en-US" altLang="zh-CN" sz="2400" kern="0" dirty="0">
                        <a:solidFill>
                          <a:srgbClr val="FFFF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Minimum Platform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 kern="0" dirty="0">
                          <a:solidFill>
                            <a:schemeClr val="accent6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？</a:t>
                      </a:r>
                      <a:endParaRPr lang="en-US" altLang="zh-CN" sz="2400" b="1" kern="0" dirty="0">
                        <a:solidFill>
                          <a:schemeClr val="accent6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FF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⭐⭐⭐⭐</a:t>
                      </a:r>
                      <a:endParaRPr lang="en-US" altLang="zh-CN" sz="2400" kern="0" dirty="0">
                        <a:solidFill>
                          <a:srgbClr val="FFFF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UBoot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FF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⭐⭐⭐⭐⭐</a:t>
                      </a:r>
                      <a:endParaRPr lang="en-US" altLang="zh-CN" sz="2400" kern="0" dirty="0">
                        <a:solidFill>
                          <a:srgbClr val="FFFF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PMON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FF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⭐⭐⭐</a:t>
                      </a:r>
                      <a:endParaRPr lang="en-US" altLang="zh-CN" sz="2400" kern="0" dirty="0">
                        <a:solidFill>
                          <a:srgbClr val="FFFF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695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GRUB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rgbClr val="FF0000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❌</a:t>
                      </a:r>
                      <a:endParaRPr lang="en-US" altLang="zh-CN" sz="2400" kern="0" dirty="0">
                        <a:solidFill>
                          <a:srgbClr val="FF0000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✔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</a:rPr>
                        <a:t>-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-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kern="0" dirty="0">
                          <a:solidFill>
                            <a:schemeClr val="bg1"/>
                          </a:solidFill>
                          <a:latin typeface="+mn-ea"/>
                          <a:cs typeface="Noto Sans CJK SC" panose="020B0500000000000000" charset="-122"/>
                          <a:sym typeface="+mn-ea"/>
                        </a:rPr>
                        <a:t>-</a:t>
                      </a:r>
                      <a:endParaRPr lang="en-US" altLang="zh-CN" sz="2400" kern="0" dirty="0">
                        <a:solidFill>
                          <a:schemeClr val="bg1"/>
                        </a:solidFill>
                        <a:latin typeface="+mn-ea"/>
                        <a:cs typeface="Noto Sans CJK SC" panose="020B0500000000000000" charset="-122"/>
                        <a:sym typeface="+mn-ea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458470" y="5697220"/>
            <a:ext cx="10109200" cy="1160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</a:rPr>
              <a:t>   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功能丰富       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：指用户可参与的定制选项多，且操作简单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</a:rPr>
              <a:t>   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驱动丰富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      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：指</a:t>
            </a:r>
            <a:r>
              <a:rPr lang="en-US" altLang="zh-CN" sz="2000" kern="0" dirty="0">
                <a:solidFill>
                  <a:schemeClr val="bg1"/>
                </a:solidFill>
                <a:latin typeface="+mn-ea"/>
                <a:cs typeface="+mn-ea"/>
              </a:rPr>
              <a:t>BIOS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下可使用的设备类型多，且功能全面</a:t>
            </a:r>
            <a:endParaRPr lang="zh-CN" altLang="en-US" sz="2000" dirty="0" smtClean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  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方便开发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         ：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  <a:cs typeface="+mn-ea"/>
              </a:rPr>
              <a:t>指初学者上手容易</a:t>
            </a:r>
            <a:endParaRPr lang="zh-CN" sz="20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rcRect l="4731" t="4662" r="4622" b="4787"/>
        </p:blipFill>
        <p:spPr>
          <a:xfrm>
            <a:off x="6728400" y="1160145"/>
            <a:ext cx="3921125" cy="20015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2552" t="2782" r="2032" b="1501"/>
        </p:blipFill>
        <p:spPr>
          <a:xfrm>
            <a:off x="1172845" y="4120515"/>
            <a:ext cx="3931285" cy="204660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</p:blipFill>
        <p:spPr>
          <a:xfrm>
            <a:off x="6728460" y="4120515"/>
            <a:ext cx="3921125" cy="2046605"/>
          </a:xfrm>
          <a:prstGeom prst="rect">
            <a:avLst/>
          </a:prstGeom>
        </p:spPr>
      </p:pic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1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1100" y="259080"/>
            <a:ext cx="3844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简单科普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第一印象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5370" y="3046730"/>
            <a:ext cx="162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微星</a:t>
            </a:r>
            <a:r>
              <a:rPr lang="en-US" altLang="zh-CN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UEFI</a:t>
            </a:r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界面</a:t>
            </a:r>
            <a:endParaRPr lang="zh-CN" altLang="en-US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00" y="1159200"/>
            <a:ext cx="3930650" cy="18872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25370" y="6167120"/>
            <a:ext cx="1626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联想</a:t>
            </a:r>
            <a:r>
              <a:rPr lang="en-US" altLang="zh-CN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UEFI</a:t>
            </a:r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界面</a:t>
            </a:r>
            <a:endParaRPr lang="zh-CN" altLang="en-US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75905" y="6167120"/>
            <a:ext cx="168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ROG</a:t>
            </a:r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开机</a:t>
            </a:r>
            <a:r>
              <a:rPr lang="en-US" altLang="zh-CN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Logo</a:t>
            </a:r>
            <a:endParaRPr lang="en-US" altLang="zh-CN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02905" y="3161665"/>
            <a:ext cx="168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戴尔</a:t>
            </a:r>
            <a:r>
              <a:rPr lang="en-US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UEFI</a:t>
            </a:r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界面</a:t>
            </a:r>
            <a:endParaRPr lang="zh-CN" altLang="en-US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1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0800" y="259200"/>
            <a:ext cx="3429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简单科普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事物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1174115" y="1159510"/>
            <a:ext cx="3938270" cy="1887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80005" y="3046730"/>
            <a:ext cx="902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黑苹果</a:t>
            </a:r>
            <a:endParaRPr lang="zh-CN" altLang="en-US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</p:blipFill>
        <p:spPr>
          <a:xfrm>
            <a:off x="1174115" y="3617595"/>
            <a:ext cx="3799840" cy="2456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91335" y="6073775"/>
            <a:ext cx="2655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+mn-ea"/>
                <a:cs typeface="+mn-ea"/>
              </a:rPr>
              <a:t>扣纽扣电池清</a:t>
            </a:r>
            <a:r>
              <a:rPr lang="en-US" altLang="zh-CN">
                <a:solidFill>
                  <a:schemeClr val="bg1"/>
                </a:solidFill>
                <a:latin typeface="+mn-ea"/>
                <a:cs typeface="+mn-ea"/>
              </a:rPr>
              <a:t>BIOS</a:t>
            </a:r>
            <a:r>
              <a:rPr lang="zh-CN" altLang="en-US">
                <a:solidFill>
                  <a:schemeClr val="bg1"/>
                </a:solidFill>
                <a:latin typeface="+mn-ea"/>
                <a:cs typeface="+mn-ea"/>
              </a:rPr>
              <a:t>密码</a:t>
            </a:r>
            <a:endParaRPr lang="zh-CN" altLang="en-US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30" y="1159510"/>
            <a:ext cx="4007485" cy="18865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13700" y="3046095"/>
            <a:ext cx="1438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+mn-ea"/>
                <a:cs typeface="+mn-ea"/>
              </a:rPr>
              <a:t>换开机</a:t>
            </a:r>
            <a:r>
              <a:rPr lang="en-US" altLang="zh-CN">
                <a:solidFill>
                  <a:schemeClr val="bg1"/>
                </a:solidFill>
                <a:latin typeface="+mn-ea"/>
                <a:cs typeface="+mn-ea"/>
              </a:rPr>
              <a:t>Logo</a:t>
            </a:r>
            <a:endParaRPr lang="en-US" altLang="zh-CN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09840" y="6073775"/>
            <a:ext cx="2367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+mn-ea"/>
                <a:cs typeface="+mn-ea"/>
              </a:rPr>
              <a:t>Ventoy</a:t>
            </a:r>
            <a:r>
              <a:rPr lang="zh-CN" altLang="en-US">
                <a:solidFill>
                  <a:schemeClr val="bg1"/>
                </a:solidFill>
                <a:latin typeface="+mn-ea"/>
                <a:cs typeface="+mn-ea"/>
              </a:rPr>
              <a:t>多系统启动盘</a:t>
            </a:r>
            <a:endParaRPr lang="zh-CN" altLang="en-US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24" name="图片 23"/>
          <p:cNvPicPr/>
          <p:nvPr/>
        </p:nvPicPr>
        <p:blipFill>
          <a:blip r:embed="rId4"/>
        </p:blipFill>
        <p:spPr>
          <a:xfrm>
            <a:off x="6729730" y="3618230"/>
            <a:ext cx="4007485" cy="245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矩形 40"/>
          <p:cNvSpPr/>
          <p:nvPr/>
        </p:nvSpPr>
        <p:spPr>
          <a:xfrm>
            <a:off x="5546090" y="882650"/>
            <a:ext cx="1755775" cy="17748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1490" y="1139825"/>
            <a:ext cx="3747135" cy="2861945"/>
          </a:xfrm>
          <a:prstGeom prst="rect">
            <a:avLst/>
          </a:prstGeom>
          <a:blipFill rotWithShape="1">
            <a:blip r:embed="rId1">
              <a:alphaModFix amt="25000"/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64160"/>
            <a:ext cx="7616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超神开局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软件栈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" y="1309370"/>
            <a:ext cx="1112520" cy="11137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45" y="1986280"/>
            <a:ext cx="1093470" cy="1113790"/>
          </a:xfrm>
          <a:prstGeom prst="rect">
            <a:avLst/>
          </a:prstGeom>
        </p:spPr>
      </p:pic>
      <p:sp>
        <p:nvSpPr>
          <p:cNvPr id="17" name="右箭头 16"/>
          <p:cNvSpPr/>
          <p:nvPr/>
        </p:nvSpPr>
        <p:spPr>
          <a:xfrm>
            <a:off x="7749540" y="1612900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69375" y="1383030"/>
            <a:ext cx="3180715" cy="727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Legacy BIOS</a:t>
            </a:r>
            <a:endParaRPr lang="en-US" altLang="zh-CN" sz="3200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pic>
        <p:nvPicPr>
          <p:cNvPr id="20" name="图片 19" descr="2025-07-06_12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420" y="1889760"/>
            <a:ext cx="426720" cy="554990"/>
          </a:xfrm>
          <a:prstGeom prst="rect">
            <a:avLst/>
          </a:prstGeom>
        </p:spPr>
      </p:pic>
      <p:pic>
        <p:nvPicPr>
          <p:cNvPr id="21" name="图片 20" descr="2025-07-06_12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00000" flipH="1">
            <a:off x="6464935" y="1869440"/>
            <a:ext cx="277495" cy="857250"/>
          </a:xfrm>
          <a:prstGeom prst="rect">
            <a:avLst/>
          </a:prstGeom>
        </p:spPr>
      </p:pic>
      <p:pic>
        <p:nvPicPr>
          <p:cNvPr id="22" name="图片 21" descr="2025-07-06_12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435" y="1510030"/>
            <a:ext cx="186690" cy="302260"/>
          </a:xfrm>
          <a:prstGeom prst="rect">
            <a:avLst/>
          </a:prstGeom>
        </p:spPr>
      </p:pic>
      <p:pic>
        <p:nvPicPr>
          <p:cNvPr id="25" name="图片 24" descr="2025-07-06_12-29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435" y="951865"/>
            <a:ext cx="955675" cy="711835"/>
          </a:xfrm>
          <a:prstGeom prst="rect">
            <a:avLst/>
          </a:prstGeom>
        </p:spPr>
      </p:pic>
      <p:pic>
        <p:nvPicPr>
          <p:cNvPr id="26" name="图片 25" descr="O1CN01JYjmVf1baLWoFgLGA_!!2208363933481.jpg_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3140" y="1330960"/>
            <a:ext cx="1125220" cy="112522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625975" y="130937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31230" y="252222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66435" y="3241040"/>
            <a:ext cx="1163320" cy="680720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开发规范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algn="ctr"/>
            <a:r>
              <a:rPr lang="en-US" alt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/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开源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7749540" y="3415665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38310" y="3241040"/>
            <a:ext cx="177292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UEFI</a:t>
            </a:r>
            <a:endParaRPr lang="en-US" sz="32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" y="2622550"/>
            <a:ext cx="1112520" cy="1113790"/>
          </a:xfrm>
          <a:prstGeom prst="rect">
            <a:avLst/>
          </a:prstGeom>
        </p:spPr>
      </p:pic>
      <p:cxnSp>
        <p:nvCxnSpPr>
          <p:cNvPr id="34" name="肘形连接符 33"/>
          <p:cNvCxnSpPr>
            <a:stCxn id="8" idx="3"/>
            <a:endCxn id="9" idx="1"/>
          </p:cNvCxnSpPr>
          <p:nvPr/>
        </p:nvCxnSpPr>
        <p:spPr>
          <a:xfrm>
            <a:off x="1819910" y="1866265"/>
            <a:ext cx="1156335" cy="676910"/>
          </a:xfrm>
          <a:prstGeom prst="bentConnector3">
            <a:avLst>
              <a:gd name="adj1" fmla="val 50027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>
            <a:stCxn id="33" idx="3"/>
            <a:endCxn id="9" idx="1"/>
          </p:cNvCxnSpPr>
          <p:nvPr/>
        </p:nvCxnSpPr>
        <p:spPr>
          <a:xfrm flipV="1">
            <a:off x="1819910" y="2543175"/>
            <a:ext cx="1156335" cy="636270"/>
          </a:xfrm>
          <a:prstGeom prst="bentConnector3">
            <a:avLst>
              <a:gd name="adj1" fmla="val 50027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 rot="5400000">
            <a:off x="2893060" y="5760720"/>
            <a:ext cx="1163320" cy="39560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vert="vert270" wrap="square" lIns="0" tIns="0" rIns="0" bIns="0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快速启动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Noto Sans CJK SC" panose="020B0500000000000000" charset="-122"/>
            </a:endParaRPr>
          </a:p>
        </p:txBody>
      </p:sp>
      <p:sp>
        <p:nvSpPr>
          <p:cNvPr id="39" name="右箭头 38"/>
          <p:cNvSpPr/>
          <p:nvPr/>
        </p:nvSpPr>
        <p:spPr>
          <a:xfrm>
            <a:off x="4272915" y="5809615"/>
            <a:ext cx="864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316855" y="5501640"/>
            <a:ext cx="2693035" cy="1019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LinuxBIOS</a:t>
            </a:r>
            <a:endParaRPr lang="en-US" sz="32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  <a:p>
            <a:pPr algn="ctr">
              <a:buClrTx/>
              <a:buSzTx/>
              <a:buFontTx/>
            </a:pPr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/CoreBoot</a:t>
            </a:r>
            <a:endParaRPr lang="en-US" sz="32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154680" y="429387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643110" y="4488180"/>
            <a:ext cx="1163320" cy="39560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快速启动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Noto Sans CJK SC" panose="020B050000000000000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907905" y="373634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45" name="右箭头 44"/>
          <p:cNvSpPr/>
          <p:nvPr/>
        </p:nvSpPr>
        <p:spPr>
          <a:xfrm rot="5400000">
            <a:off x="9924415" y="5120640"/>
            <a:ext cx="600075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893810" y="5501640"/>
            <a:ext cx="2780030" cy="1122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Minimum Platform</a:t>
            </a:r>
            <a:endParaRPr lang="en-US" sz="32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667375" y="4683760"/>
            <a:ext cx="1367155" cy="395605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square" rtlCol="0">
            <a:noAutofit/>
          </a:bodyPr>
          <a:p>
            <a:pPr algn="ctr"/>
            <a:r>
              <a:rPr lang="en-US" altLang="zh-CN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PayLoad</a:t>
            </a:r>
            <a:endParaRPr lang="en-US" altLang="zh-CN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Noto Sans CJK SC" panose="020B0500000000000000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073140" y="501904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50" name="右箭头 49"/>
          <p:cNvSpPr/>
          <p:nvPr/>
        </p:nvSpPr>
        <p:spPr>
          <a:xfrm rot="19140000">
            <a:off x="7421245" y="4657725"/>
            <a:ext cx="2154555" cy="24003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 cmpd="dbl">
            <a:noFill/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4160" y="4480560"/>
            <a:ext cx="1163320" cy="39560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Noto Sans CJK SC" panose="020B0500000000000000" charset="-122"/>
              </a:rPr>
              <a:t>工控领域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Noto Sans CJK SC" panose="020B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9550" y="4293870"/>
            <a:ext cx="63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+mn-ea"/>
                <a:cs typeface="Noto Sans CJK SC" panose="020B0500000000000000" charset="-122"/>
              </a:rPr>
              <a:t>+</a:t>
            </a:r>
            <a:endParaRPr lang="en-US" altLang="zh-CN" sz="3200" b="1">
              <a:solidFill>
                <a:schemeClr val="bg1"/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350" y="5722620"/>
            <a:ext cx="1921510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32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UBoot</a:t>
            </a:r>
            <a:endParaRPr lang="en-US" sz="3200">
              <a:solidFill>
                <a:schemeClr val="bg1"/>
              </a:solidFill>
              <a:latin typeface="Noto Sans CJK SC" panose="020B0500000000000000" charset="-122"/>
              <a:ea typeface="Noto Sans CJK SC" panose="020B0500000000000000" charset="-122"/>
              <a:cs typeface="Noto Sans CJK SC" panose="020B0500000000000000" charset="-122"/>
            </a:endParaRPr>
          </a:p>
        </p:txBody>
      </p:sp>
      <p:sp>
        <p:nvSpPr>
          <p:cNvPr id="6" name="右箭头 5"/>
          <p:cNvSpPr/>
          <p:nvPr/>
        </p:nvSpPr>
        <p:spPr>
          <a:xfrm rot="5400000">
            <a:off x="521605" y="5265150"/>
            <a:ext cx="612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+mn-ea"/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952500" y="2918460"/>
            <a:ext cx="10286365" cy="192659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52500" y="1382395"/>
            <a:ext cx="10286365" cy="1536065"/>
          </a:xfrm>
          <a:prstGeom prst="rect">
            <a:avLst/>
          </a:prstGeom>
          <a:blipFill rotWithShape="1">
            <a:blip r:embed="rId1">
              <a:alphaModFix amt="25000"/>
            </a:blip>
            <a:tile tx="6350" ty="-641350"/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229870" y="142867"/>
            <a:ext cx="757565" cy="75756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2" name="菱形 11"/>
          <p:cNvSpPr/>
          <p:nvPr/>
        </p:nvSpPr>
        <p:spPr>
          <a:xfrm rot="336697">
            <a:off x="299109" y="178090"/>
            <a:ext cx="757565" cy="757565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1397" y="264484"/>
            <a:ext cx="701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Noto Sans CJK SC" panose="020B0500000000000000" charset="-122"/>
              </a:rPr>
              <a:t>2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Noto Sans CJK SC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82370" y="264795"/>
            <a:ext cx="7441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梦游</a:t>
            </a:r>
            <a:r>
              <a:rPr lang="en-US" altLang="zh-CN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BIOS</a:t>
            </a:r>
            <a:r>
              <a:rPr lang="zh-CN" altLang="en-US" sz="32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开发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--BIOS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超神开局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  <a:cs typeface="+mn-ea"/>
              </a:rPr>
              <a:t>-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  <a:cs typeface="+mn-ea"/>
              </a:rPr>
              <a:t>技术栈</a:t>
            </a:r>
            <a:endParaRPr lang="zh-CN" altLang="en-US" sz="3200" dirty="0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551940"/>
            <a:ext cx="1112520" cy="11137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1551940"/>
            <a:ext cx="1093470" cy="111379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071745" y="1724660"/>
            <a:ext cx="63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bg1"/>
                </a:solidFill>
                <a:cs typeface="Noto Sans CJK SC" panose="020B0500000000000000" charset="-122"/>
              </a:rPr>
              <a:t>+</a:t>
            </a:r>
            <a:endParaRPr lang="en-US" altLang="zh-CN" sz="4400" b="1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cxnSp>
        <p:nvCxnSpPr>
          <p:cNvPr id="34" name="肘形连接符 33"/>
          <p:cNvCxnSpPr>
            <a:stCxn id="8" idx="3"/>
            <a:endCxn id="9" idx="1"/>
          </p:cNvCxnSpPr>
          <p:nvPr/>
        </p:nvCxnSpPr>
        <p:spPr>
          <a:xfrm>
            <a:off x="2280920" y="2108835"/>
            <a:ext cx="871855" cy="3175"/>
          </a:xfrm>
          <a:prstGeom prst="bentConnector2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330950" y="1934210"/>
            <a:ext cx="1163320" cy="39560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少量汇编</a:t>
            </a:r>
            <a:endParaRPr 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  <p:sp>
        <p:nvSpPr>
          <p:cNvPr id="39" name="右箭头 38"/>
          <p:cNvSpPr/>
          <p:nvPr/>
        </p:nvSpPr>
        <p:spPr>
          <a:xfrm>
            <a:off x="8119745" y="1988820"/>
            <a:ext cx="127635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842500" y="1831340"/>
            <a:ext cx="139700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chemeClr val="bg1"/>
                </a:solidFill>
                <a:latin typeface="Noto Sans CJK SC" panose="020B0500000000000000" charset="-122"/>
                <a:ea typeface="Noto Sans CJK SC" panose="020B0500000000000000" charset="-122"/>
                <a:cs typeface="Noto Sans CJK SC" panose="020B0500000000000000" charset="-122"/>
              </a:rPr>
              <a:t>C</a:t>
            </a:r>
            <a:r>
              <a:rPr lang="zh-CN" altLang="en-US" sz="2800">
                <a:solidFill>
                  <a:schemeClr val="bg1"/>
                </a:solidFill>
                <a:cs typeface="Noto Sans CJK SC" panose="020B0500000000000000" charset="-122"/>
              </a:rPr>
              <a:t>环境</a:t>
            </a:r>
            <a:endParaRPr lang="zh-CN" altLang="en-US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1425790" y="3435135"/>
            <a:ext cx="900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82370" y="4209415"/>
            <a:ext cx="133604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写合并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5400000">
            <a:off x="3593680" y="3435135"/>
            <a:ext cx="900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90875" y="4209415"/>
            <a:ext cx="1706245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中断处理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19" name="右箭头 18"/>
          <p:cNvSpPr/>
          <p:nvPr/>
        </p:nvSpPr>
        <p:spPr>
          <a:xfrm rot="5400000">
            <a:off x="5760935" y="3435135"/>
            <a:ext cx="900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68950" y="4209415"/>
            <a:ext cx="1284605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多线程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24" name="右箭头 23"/>
          <p:cNvSpPr/>
          <p:nvPr/>
        </p:nvSpPr>
        <p:spPr>
          <a:xfrm rot="5400000">
            <a:off x="7737055" y="3435135"/>
            <a:ext cx="900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12025" y="4191635"/>
            <a:ext cx="169418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800">
                <a:solidFill>
                  <a:schemeClr val="bg1"/>
                </a:solidFill>
                <a:cs typeface="Noto Sans CJK SC" panose="020B0500000000000000" charset="-122"/>
              </a:rPr>
              <a:t>功耗控制</a:t>
            </a:r>
            <a:endParaRPr lang="zh-CN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36" name="右箭头 35"/>
          <p:cNvSpPr/>
          <p:nvPr/>
        </p:nvSpPr>
        <p:spPr>
          <a:xfrm rot="5400000">
            <a:off x="9712540" y="3451010"/>
            <a:ext cx="900000" cy="2400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Noto Sans CJK SC" panose="020B0500000000000000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396095" y="4209415"/>
            <a:ext cx="1757680" cy="600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  <a:cs typeface="Noto Sans CJK SC" panose="020B0500000000000000" charset="-122"/>
              </a:rPr>
              <a:t>微码修复</a:t>
            </a:r>
            <a:endParaRPr lang="zh-CN" altLang="en-US" sz="2800">
              <a:solidFill>
                <a:schemeClr val="bg1"/>
              </a:solidFill>
              <a:cs typeface="Noto Sans CJK SC" panose="020B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2500" y="4845050"/>
            <a:ext cx="10287635" cy="742315"/>
          </a:xfrm>
          <a:prstGeom prst="rect">
            <a:avLst/>
          </a:prstGeom>
          <a:noFill/>
          <a:ln w="412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多款芯片适用，一款固件启动多款芯片</a:t>
            </a:r>
            <a:endParaRPr lang="zh-CN" altLang="en-US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Noto Sans CJK SC" panose="020B0500000000000000" charset="-122"/>
              </a:rPr>
              <a:t>初始化代码标准，无忧开源</a:t>
            </a:r>
            <a:endParaRPr lang="en-US" altLang="zh-CN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Noto Sans CJK SC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RESOURCE_PATHS_HASH_PRESENTER" val="50bbaa8e3363125144be4e97a761ec88983c1cf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Noto Sans CJK SC"/>
        <a:font script="Hebr" typeface="Noto Sans CJK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Noto Sans CJK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Noto Sans CJK SC"/>
        <a:font script="Hebr" typeface="Noto Sans CJK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Noto Sans CJK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oto Sans CJK SC"/>
        <a:ea typeface=""/>
        <a:cs typeface=""/>
        <a:font script="Jpan" typeface="ＭＳ Ｐゴシック"/>
        <a:font script="Hang" typeface="맑은 고딕"/>
        <a:font script="Hans" typeface="Noto Sans CJK SC"/>
        <a:font script="Hant" typeface="新細明體"/>
        <a:font script="Arab" typeface="Noto Sans CJK SC"/>
        <a:font script="Hebr" typeface="Noto Sans CJK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Noto Sans CJK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3649</Words>
  <Application>WPS 演示</Application>
  <PresentationFormat>自定义</PresentationFormat>
  <Paragraphs>478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Noto Sans CJK SC</vt:lpstr>
      <vt:lpstr>DejaVu Sans</vt:lpstr>
      <vt:lpstr>微软雅黑</vt:lpstr>
      <vt:lpstr>宋体</vt:lpstr>
      <vt:lpstr>Arial Unicode MS</vt:lpstr>
      <vt:lpstr>Symbol Neu</vt:lpstr>
      <vt:lpstr>FreeSerif</vt:lpstr>
      <vt:lpstr>Hanazono Mincho A Regular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第一PPT模板网-WWW.1PPT.COM</dc:creator>
  <cp:keywords>第一PPT模板网-WWW.1PPT.COM</cp:keywords>
  <dc:description>第一PPT模板网-WWW.1PPT.COM</dc:description>
  <dc:subject>第一PPT模板网-WWW.1PPT.COM</dc:subject>
  <cp:category>第一PPT模板网-WWW.1PPT.COM</cp:category>
  <cp:lastModifiedBy>ayden</cp:lastModifiedBy>
  <cp:revision>297</cp:revision>
  <dcterms:created xsi:type="dcterms:W3CDTF">2025-07-21T15:59:52Z</dcterms:created>
  <dcterms:modified xsi:type="dcterms:W3CDTF">2025-07-21T15:59:52Z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A1D0F9795B513D9E8754616883A8AE07_42</vt:lpwstr>
  </property>
  <property fmtid="{D5CDD505-2E9C-101B-9397-08002B2CF9AE}" pid="3" name="KSOProductBuildVer">
    <vt:lpwstr>2052-12.1.0.17900</vt:lpwstr>
  </property>
</Properties>
</file>