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67" r:id="rId4"/>
    <p:sldId id="269" r:id="rId6"/>
    <p:sldId id="270" r:id="rId7"/>
    <p:sldId id="271" r:id="rId8"/>
    <p:sldId id="288" r:id="rId9"/>
    <p:sldId id="289" r:id="rId10"/>
    <p:sldId id="290" r:id="rId11"/>
    <p:sldId id="291" r:id="rId12"/>
    <p:sldId id="274" r:id="rId13"/>
    <p:sldId id="292" r:id="rId14"/>
    <p:sldId id="293" r:id="rId15"/>
    <p:sldId id="278" r:id="rId16"/>
    <p:sldId id="294" r:id="rId17"/>
    <p:sldId id="263" r:id="rId18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等线"/>
        <a:cs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1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416FEB-C127-461A-8ECC-53131BC9AA0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B0894E-B6F8-4617-86D9-78BBED8E22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F3AEF-9A77-4F7C-AAC8-F75243F2C748}" type="slidenum">
              <a:rPr lang="zh-CN" altLang="en-US">
                <a:cs typeface="等线"/>
              </a:rPr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4" descr="处理器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016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 descr="图片包含 游戏机, 物体, 盘子, 钟表&#10;&#10;描述已自动生成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42563" y="498475"/>
            <a:ext cx="98583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 userDrawn="1"/>
        </p:nvPicPr>
        <p:blipFill>
          <a:blip r:embed="rId4"/>
          <a:srcRect l="4070" r="4070" b="969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1081088" y="397785"/>
            <a:ext cx="9175720" cy="454025"/>
          </a:xfrm>
        </p:spPr>
        <p:txBody>
          <a:bodyPr>
            <a:noAutofit/>
          </a:bodyPr>
          <a:lstStyle>
            <a:lvl1pPr>
              <a:buNone/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个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40" descr="图片包含 游戏机, 物体, 盘子, 钟表&#10;&#10;描述已自动生成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42563" y="498475"/>
            <a:ext cx="98583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20"/>
          <p:cNvSpPr>
            <a:spLocks noChangeArrowheads="1"/>
          </p:cNvSpPr>
          <p:nvPr userDrawn="1"/>
        </p:nvSpPr>
        <p:spPr bwMode="auto">
          <a:xfrm>
            <a:off x="2008188" y="2195513"/>
            <a:ext cx="1758950" cy="830262"/>
          </a:xfrm>
          <a:prstGeom prst="rect">
            <a:avLst/>
          </a:prstGeom>
          <a:noFill/>
          <a:ln w="12700" cap="flat">
            <a:noFill/>
            <a:miter lim="400000"/>
          </a:ln>
        </p:spPr>
        <p:txBody>
          <a:bodyPr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lt"/>
              </a:rPr>
              <a:t>目录</a:t>
            </a:r>
            <a:endParaRPr lang="en-US" sz="5400" b="1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lt"/>
            </a:endParaRPr>
          </a:p>
        </p:txBody>
      </p:sp>
      <p:cxnSp>
        <p:nvCxnSpPr>
          <p:cNvPr id="5" name="直接连接符 28"/>
          <p:cNvCxnSpPr/>
          <p:nvPr userDrawn="1"/>
        </p:nvCxnSpPr>
        <p:spPr bwMode="auto">
          <a:xfrm flipH="1">
            <a:off x="2085975" y="3144838"/>
            <a:ext cx="1763713" cy="0"/>
          </a:xfrm>
          <a:prstGeom prst="line">
            <a:avLst/>
          </a:prstGeom>
          <a:noFill/>
          <a:ln w="19050" algn="ctr">
            <a:solidFill>
              <a:srgbClr val="D9D9D9">
                <a:alpha val="50195"/>
              </a:srgbClr>
            </a:solidFill>
            <a:miter lim="800000"/>
          </a:ln>
        </p:spPr>
      </p:cxnSp>
      <p:cxnSp>
        <p:nvCxnSpPr>
          <p:cNvPr id="6" name="直接连接符 29"/>
          <p:cNvCxnSpPr/>
          <p:nvPr userDrawn="1"/>
        </p:nvCxnSpPr>
        <p:spPr bwMode="auto">
          <a:xfrm flipH="1">
            <a:off x="2085975" y="3144838"/>
            <a:ext cx="342900" cy="0"/>
          </a:xfrm>
          <a:prstGeom prst="line">
            <a:avLst/>
          </a:prstGeom>
          <a:noFill/>
          <a:ln w="38100" algn="ctr">
            <a:solidFill>
              <a:srgbClr val="E60012"/>
            </a:solidFill>
            <a:miter lim="800000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/>
          <a:srcRect r="1466"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3313" y="6378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A1ECCD-1543-443C-8CAF-FA7F028C6E7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CAAhV-H5XB7sVf0UoUmXHDeTXA8tncJhV2LexLgc-Z1Hebsijtw@mail.gmail.com/T/#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/>
          </p:nvPr>
        </p:nvSpPr>
        <p:spPr bwMode="auto">
          <a:xfrm>
            <a:off x="1223963" y="2689225"/>
            <a:ext cx="9799637" cy="1017588"/>
          </a:xfrm>
          <a:prstGeom prst="rect">
            <a:avLst/>
          </a:prstGeom>
          <a:ln>
            <a:miter lim="800000"/>
          </a:ln>
        </p:spPr>
        <p:txBody>
          <a:bodyPr wrap="square" numCol="1" compatLnSpc="1"/>
          <a:lstStyle/>
          <a:p>
            <a:pPr fontAlgn="base">
              <a:defRPr/>
            </a:pPr>
            <a:r>
              <a:rPr lang="en-US" altLang="zh-CN" sz="4100" smtClean="0">
                <a:latin typeface="黑体" panose="02010609060101010101" pitchFamily="49" charset="-122"/>
                <a:ea typeface="黑体" panose="02010609060101010101" pitchFamily="49" charset="-122"/>
                <a:cs typeface="等线 Light"/>
              </a:rPr>
              <a:t>LoongArch</a:t>
            </a:r>
            <a:r>
              <a:rPr sz="4100" smtClean="0">
                <a:latin typeface="黑体" panose="02010609060101010101" pitchFamily="49" charset="-122"/>
                <a:ea typeface="黑体" panose="02010609060101010101" pitchFamily="49" charset="-122"/>
                <a:cs typeface="等线 Light"/>
              </a:rPr>
              <a:t>内核的现状与未来</a:t>
            </a:r>
            <a:endParaRPr sz="4100" smtClean="0">
              <a:latin typeface="黑体" panose="02010609060101010101" pitchFamily="49" charset="-122"/>
              <a:ea typeface="黑体" panose="02010609060101010101" pitchFamily="49" charset="-122"/>
              <a:cs typeface="等线 Light"/>
            </a:endParaRPr>
          </a:p>
        </p:txBody>
      </p:sp>
      <p:sp>
        <p:nvSpPr>
          <p:cNvPr id="7170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236663" y="4500563"/>
            <a:ext cx="9799637" cy="4714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陈华才</a:t>
            </a:r>
            <a:endParaRPr lang="zh-CN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zh-CN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2025.07</a:t>
            </a:r>
            <a:endParaRPr lang="en-US" altLang="zh-CN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0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61556D29-393B-4B69-9E18-328EA0AEAEBD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39750" y="750888"/>
            <a:ext cx="10758488" cy="544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IOMMU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的原理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先说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MMU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的原理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ea typeface="黑体" panose="02010609060101010101" pitchFamily="49" charset="-122"/>
              </a:rPr>
              <a:t>对于</a:t>
            </a:r>
            <a:r>
              <a:rPr lang="en-US" altLang="zh-CN">
                <a:ea typeface="黑体" panose="02010609060101010101" pitchFamily="49" charset="-122"/>
              </a:rPr>
              <a:t>Host</a:t>
            </a:r>
            <a:r>
              <a:rPr lang="zh-CN" altLang="en-US">
                <a:ea typeface="黑体" panose="02010609060101010101" pitchFamily="49" charset="-122"/>
              </a:rPr>
              <a:t>，一次翻译：</a:t>
            </a:r>
            <a:endParaRPr lang="zh-CN" altLang="en-US">
              <a:ea typeface="黑体" panose="02010609060101010101" pitchFamily="49" charset="-122"/>
            </a:endParaRPr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虚拟地址（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物理地址（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页表是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Per-Process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ea typeface="黑体" panose="02010609060101010101" pitchFamily="49" charset="-122"/>
              </a:rPr>
              <a:t>对于</a:t>
            </a:r>
            <a:r>
              <a:rPr lang="en-US" altLang="zh-CN">
                <a:ea typeface="黑体" panose="02010609060101010101" pitchFamily="49" charset="-122"/>
              </a:rPr>
              <a:t>Guest</a:t>
            </a:r>
            <a:r>
              <a:rPr lang="zh-CN" altLang="en-US">
                <a:ea typeface="黑体" panose="02010609060101010101" pitchFamily="49" charset="-122"/>
              </a:rPr>
              <a:t>，两次翻译：</a:t>
            </a:r>
            <a:endParaRPr lang="zh-CN" altLang="en-US">
              <a:ea typeface="黑体" panose="02010609060101010101" pitchFamily="49" charset="-122"/>
            </a:endParaRPr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Guest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虚拟地址（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GVA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 Guest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物理地址（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GPA=HVA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 Host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物理地址（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HPA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第一次翻译页表是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Per-Process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的，第二次翻译的页表是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Per-VM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的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就是用于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I/O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设备的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MMU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I/O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虚拟地址（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物理地址（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I/O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虚拟地址（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物理地址（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）需要翻译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I/O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虚拟地址在内核里面也被称为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DMA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地址或总线地址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页表是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Per-Domain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Per-VM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）的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4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6A4C4B27-C557-4A2E-ABD8-8061DB69DDA2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539750" y="830263"/>
            <a:ext cx="10758488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b="1">
                <a:latin typeface="宋体" pitchFamily="2" charset="-122"/>
                <a:ea typeface="宋体" pitchFamily="2" charset="-122"/>
              </a:rPr>
              <a:t>IOMMU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的两种用途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用于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Host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DMA</a:t>
            </a: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ea typeface="黑体" panose="02010609060101010101" pitchFamily="49" charset="-122"/>
              </a:rPr>
              <a:t>IOMMU</a:t>
            </a:r>
            <a:r>
              <a:rPr lang="zh-CN" altLang="en-US" sz="1600">
                <a:ea typeface="黑体" panose="02010609060101010101" pitchFamily="49" charset="-122"/>
              </a:rPr>
              <a:t>的本质是</a:t>
            </a:r>
            <a:r>
              <a:rPr lang="en-US" altLang="zh-CN" sz="1600">
                <a:ea typeface="黑体" panose="02010609060101010101" pitchFamily="49" charset="-122"/>
              </a:rPr>
              <a:t>DMA</a:t>
            </a:r>
            <a:r>
              <a:rPr lang="zh-CN" altLang="en-US" sz="1600">
                <a:ea typeface="黑体" panose="02010609060101010101" pitchFamily="49" charset="-122"/>
              </a:rPr>
              <a:t>重映射（必需）和中断重映射（可选）</a:t>
            </a:r>
            <a:endParaRPr lang="zh-CN" altLang="en-US" sz="1600"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ea typeface="黑体" panose="02010609060101010101" pitchFamily="49" charset="-122"/>
              </a:rPr>
              <a:t>解决功能问题：有些设备要求</a:t>
            </a:r>
            <a:r>
              <a:rPr lang="en-US" altLang="zh-CN" sz="1600">
                <a:ea typeface="黑体" panose="02010609060101010101" pitchFamily="49" charset="-122"/>
              </a:rPr>
              <a:t>DMA</a:t>
            </a:r>
            <a:r>
              <a:rPr lang="zh-CN" altLang="en-US" sz="1600">
                <a:ea typeface="黑体" panose="02010609060101010101" pitchFamily="49" charset="-122"/>
              </a:rPr>
              <a:t>地址连续，</a:t>
            </a:r>
            <a:r>
              <a:rPr lang="en-US" altLang="zh-CN" sz="1600">
                <a:ea typeface="黑体" panose="02010609060101010101" pitchFamily="49" charset="-122"/>
              </a:rPr>
              <a:t>IOMMU</a:t>
            </a:r>
            <a:r>
              <a:rPr lang="zh-CN" altLang="en-US" sz="1600">
                <a:ea typeface="黑体" panose="02010609060101010101" pitchFamily="49" charset="-122"/>
              </a:rPr>
              <a:t>可以在物理地址不连续的情况下满足</a:t>
            </a:r>
            <a:r>
              <a:rPr lang="en-US" altLang="zh-CN" sz="1600">
                <a:ea typeface="黑体" panose="02010609060101010101" pitchFamily="49" charset="-122"/>
              </a:rPr>
              <a:t>IOVA</a:t>
            </a:r>
            <a:r>
              <a:rPr lang="zh-CN" altLang="en-US" sz="1600">
                <a:ea typeface="黑体" panose="02010609060101010101" pitchFamily="49" charset="-122"/>
              </a:rPr>
              <a:t>连续</a:t>
            </a:r>
            <a:endParaRPr lang="zh-CN" altLang="en-US" sz="1600"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ea typeface="黑体" panose="02010609060101010101" pitchFamily="49" charset="-122"/>
              </a:rPr>
              <a:t>解决安全问题：设备直接面对物理地址的时候可以访问其他设备的地址，而</a:t>
            </a:r>
            <a:r>
              <a:rPr lang="en-US" altLang="zh-CN" sz="1600">
                <a:ea typeface="黑体" panose="02010609060101010101" pitchFamily="49" charset="-122"/>
              </a:rPr>
              <a:t>IOMMU</a:t>
            </a:r>
            <a:r>
              <a:rPr lang="zh-CN" altLang="en-US" sz="1600">
                <a:ea typeface="黑体" panose="02010609060101010101" pitchFamily="49" charset="-122"/>
              </a:rPr>
              <a:t>起到了隔离作用</a:t>
            </a:r>
            <a:endParaRPr lang="zh-CN" altLang="en-US" sz="1600">
              <a:ea typeface="黑体" panose="02010609060101010101" pitchFamily="49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用于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Guest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的设备直通（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Passthrough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负责将特定设备的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GPA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IOVA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）翻译成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HPA</a:t>
            </a:r>
            <a:endParaRPr lang="en-US" altLang="zh-CN" sz="16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MMU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</a:rPr>
              <a:t>GPA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HPA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映射是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CPU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视角（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Per-VM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），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IOMMU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的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GPAHPA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映射是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Device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视角（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Per-VM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使用虚拟设备时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DMA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实际需要的是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GPA</a:t>
            </a:r>
            <a:r>
              <a:rPr lang="zh-CN" altLang="en-US" sz="1600">
                <a:sym typeface="Wingdings" panose="05000000000000000000" pitchFamily="2" charset="2"/>
              </a:rPr>
              <a:t>，而使用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设备直通时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DMA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实际需要的是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HPA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（非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GPA</a:t>
            </a:r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），因此设备直通必须有</a:t>
            </a:r>
            <a:r>
              <a:rPr lang="en-US" altLang="zh-CN" sz="160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IOMMU</a:t>
            </a:r>
            <a:endParaRPr lang="en-US" altLang="zh-CN" sz="160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8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2B925951-2B3C-469D-8B68-14009552A4BD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9750" y="830263"/>
            <a:ext cx="10758488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latin typeface="宋体" pitchFamily="2" charset="-122"/>
                <a:ea typeface="宋体" pitchFamily="2" charset="-122"/>
              </a:rPr>
              <a:t>IOMMU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的挑战</a:t>
            </a:r>
            <a:endParaRPr lang="zh-CN" altLang="en-US" sz="28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挑战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：上游工作依赖龙芯特定的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ACPI IOVT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ACPI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规范发布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ACPICA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更新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内核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ACPI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更新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IOMMU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进上游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挑战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：开发中的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驱动只支持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Guest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设备直通，不支持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Host DMA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只是需要时间开发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挑战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：龙芯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只支持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DMA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重映射，终端重映射由中断控制器中的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IR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模块负责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hlinkClick r:id="rId1"/>
              </a:rPr>
              <a:t>https://lore.kernel.org/loongarch/CAAhV-H5XB7sVf0UoUmXHDeTXA8tncJhV2LexLgc-Z1Hebsijtw@mail.gmail.com/T/#t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>
                <a:latin typeface="黑体" panose="02010609060101010101" pitchFamily="49" charset="-122"/>
                <a:ea typeface="黑体" panose="02010609060101010101" pitchFamily="49" charset="-122"/>
              </a:rPr>
              <a:t>没有中断重映射功能时需使用启动参数</a:t>
            </a:r>
            <a:r>
              <a:rPr lang="en-US" altLang="zh-CN"/>
              <a:t>vfio_iommu_type1.allow_unsafe_interrupts=1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GPU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驱动支持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2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155015D0-AA9F-401F-9C40-0ABA591DC5FE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539750" y="868363"/>
            <a:ext cx="10758488" cy="186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龙芯自研</a:t>
            </a:r>
            <a:r>
              <a:rPr lang="en-US" altLang="zh-CN" sz="2400" b="1">
                <a:latin typeface="宋体" pitchFamily="2" charset="-122"/>
                <a:ea typeface="宋体" pitchFamily="2" charset="-122"/>
              </a:rPr>
              <a:t>GPU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型号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>
                <a:latin typeface="宋体" pitchFamily="2" charset="-122"/>
                <a:ea typeface="宋体" pitchFamily="2" charset="-122"/>
              </a:rPr>
              <a:t>LS7A1000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GC1000 GPU + 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0x7A06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zh-CN" b="1">
                <a:latin typeface="宋体" pitchFamily="2" charset="-122"/>
                <a:ea typeface="宋体" pitchFamily="2" charset="-122"/>
              </a:rPr>
              <a:t>LS7A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000：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L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G110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 GPU + 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VPU 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+ 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0x7A36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>
                <a:latin typeface="宋体" pitchFamily="2" charset="-122"/>
                <a:ea typeface="宋体" pitchFamily="2" charset="-122"/>
              </a:rPr>
              <a:t>LS2K1000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GC1000 GPU + 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0x7A06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en-US" altLang="zh-CN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zh-CN" b="1">
                <a:latin typeface="宋体" pitchFamily="2" charset="-122"/>
                <a:ea typeface="宋体" pitchFamily="2" charset="-122"/>
              </a:rPr>
              <a:t>LS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K2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000：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L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G120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 GPU + 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VPU 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+ </a:t>
            </a:r>
            <a:r>
              <a:rPr lang="zh-CN" altLang="zh-CN" b="1">
                <a:latin typeface="宋体" pitchFamily="2" charset="-122"/>
                <a:ea typeface="宋体" pitchFamily="2" charset="-122"/>
              </a:rPr>
              <a:t>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0x7A36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>
                <a:latin typeface="宋体" pitchFamily="2" charset="-122"/>
                <a:ea typeface="宋体" pitchFamily="2" charset="-122"/>
              </a:rPr>
              <a:t>LS2K3000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LG200 GPU + VPU + 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0x7A46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en-US" altLang="zh-CN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>
                <a:latin typeface="宋体" pitchFamily="2" charset="-122"/>
                <a:ea typeface="宋体" pitchFamily="2" charset="-122"/>
              </a:rPr>
              <a:t>LS9A1000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LG210 GPU + VPU + LSDC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0x9A10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en-US" altLang="zh-CN" b="1">
              <a:latin typeface="宋体" pitchFamily="2" charset="-122"/>
              <a:ea typeface="宋体" pitchFamily="2" charset="-122"/>
            </a:endParaRP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上游</a:t>
            </a:r>
            <a:r>
              <a:rPr lang="en-US" altLang="zh-CN" sz="2400" b="1">
                <a:latin typeface="宋体" pitchFamily="2" charset="-122"/>
                <a:ea typeface="宋体" pitchFamily="2" charset="-122"/>
              </a:rPr>
              <a:t>GPU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驱动状态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>
                <a:latin typeface="宋体" pitchFamily="2" charset="-122"/>
                <a:ea typeface="宋体" pitchFamily="2" charset="-122"/>
              </a:rPr>
              <a:t>Linux-6.6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时进上游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1">
                <a:latin typeface="宋体" pitchFamily="2" charset="-122"/>
                <a:ea typeface="宋体" pitchFamily="2" charset="-122"/>
              </a:rPr>
              <a:t>支持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LS7A1000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LS7A2000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LS2K2000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（不支持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LS2K1000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）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b="1">
                <a:latin typeface="宋体" pitchFamily="2" charset="-122"/>
                <a:ea typeface="宋体" pitchFamily="2" charset="-122"/>
              </a:rPr>
              <a:t>仅有基本的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KMS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显示功能，不支持</a:t>
            </a:r>
            <a:r>
              <a:rPr lang="en-US" altLang="zh-CN" b="1">
                <a:latin typeface="宋体" pitchFamily="2" charset="-122"/>
                <a:ea typeface="宋体" pitchFamily="2" charset="-122"/>
              </a:rPr>
              <a:t>2D/3D</a:t>
            </a:r>
            <a:r>
              <a:rPr lang="zh-CN" altLang="en-US" b="1">
                <a:latin typeface="宋体" pitchFamily="2" charset="-122"/>
                <a:ea typeface="宋体" pitchFamily="2" charset="-122"/>
              </a:rPr>
              <a:t>加速</a:t>
            </a:r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484" name="Rectangle 25"/>
          <p:cNvSpPr>
            <a:spLocks noChangeArrowheads="1"/>
          </p:cNvSpPr>
          <p:nvPr/>
        </p:nvSpPr>
        <p:spPr bwMode="auto">
          <a:xfrm>
            <a:off x="0" y="17335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457200"/>
            <a:endParaRPr lang="zh-CN" altLang="en-US" sz="16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GPU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驱动支持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6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BF84879A-AA34-4345-AA2E-50B7476C610B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539750" y="868363"/>
            <a:ext cx="10758488" cy="186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DKMS GPU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驱动状态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适配内核版本：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4.19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5.10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6.6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6.12</a:t>
            </a:r>
            <a:endParaRPr lang="en-US" altLang="zh-CN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已发布版本支持型号：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LS7A2000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LS2K2000</a:t>
            </a:r>
            <a:endParaRPr lang="en-US" altLang="zh-CN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正在开发的版本增加的支持型号：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LS7A1000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LS2K1000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LS2K3000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LS9A1000</a:t>
            </a:r>
            <a:endParaRPr lang="en-US" altLang="zh-CN" sz="2000" b="1">
              <a:latin typeface="宋体" pitchFamily="2" charset="-122"/>
              <a:ea typeface="宋体" pitchFamily="2" charset="-122"/>
            </a:endParaRP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上游</a:t>
            </a:r>
            <a:r>
              <a:rPr lang="en-US" altLang="zh-CN" sz="2400" b="1">
                <a:latin typeface="宋体" pitchFamily="2" charset="-122"/>
                <a:ea typeface="宋体" pitchFamily="2" charset="-122"/>
              </a:rPr>
              <a:t>GPU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驱动的未来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远景目标：达到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DKMS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驱动的支持状态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挑战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GPU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相关的文档尚需完善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挑战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：内核驱动、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LibDRM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X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驱动、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Mesa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驱动需全面推进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挑战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：当前上游驱动与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DKMS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驱动设计框架存在冲突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CN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0" y="17335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457200"/>
            <a:endParaRPr lang="zh-CN" altLang="en-US" sz="1600">
              <a:ea typeface="宋体" pitchFamily="2" charset="-122"/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473643" y="1444308"/>
            <a:ext cx="7244715" cy="39693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保持当前框架增加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VBIOS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支持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保持当前框架增加各种非透明转接芯片支持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将当前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LS7A1000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、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LS7A2000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的支持改造成新框架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在新框架中增加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LS7A2000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的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2D/3D GPU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加速支持（同时开源用户态组件）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在新框架中增加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LS2K1000/2000/3000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支持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在新框架中增加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LS9A1000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等更新型号的支持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灯片编号占位符 2"/>
          <p:cNvSpPr txBox="1">
            <a:spLocks noChangeArrowheads="1"/>
          </p:cNvSpPr>
          <p:nvPr/>
        </p:nvSpPr>
        <p:spPr bwMode="auto">
          <a:xfrm>
            <a:off x="8753475" y="6492875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hangingPunct="0"/>
            <a:fld id="{EC2AA4A3-B373-4393-B9D0-25074FCE035E}" type="slidenum">
              <a:rPr lang="en-US" altLang="zh-CN" sz="1200">
                <a:solidFill>
                  <a:srgbClr val="7F7F7F"/>
                </a:solidFill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1200">
              <a:solidFill>
                <a:srgbClr val="7F7F7F"/>
              </a:solidFill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336069" y="1538226"/>
            <a:ext cx="637796" cy="637796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16200000" sx="97000" sy="97000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sx="97000" sy="97000" rotWithShape="0">
                    <a:prstClr val="black">
                      <a:alpha val="20000"/>
                    </a:prstClr>
                  </a:outerShdw>
                </a:effectLst>
                <a:latin typeface="Bahnschrift SemiBold"/>
                <a:ea typeface="宋体" pitchFamily="2" charset="-122"/>
                <a:cs typeface="+mn-cs"/>
              </a:rPr>
              <a:t>01</a:t>
            </a:r>
            <a:endParaRPr lang="zh-CN" altLang="en-US" sz="2800" kern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effectLst>
                <a:outerShdw blurRad="50800" dist="38100" dir="16200000" sx="97000" sy="97000" rotWithShape="0">
                  <a:prstClr val="black">
                    <a:alpha val="20000"/>
                  </a:prstClr>
                </a:outerShdw>
              </a:effectLst>
              <a:latin typeface="Bahnschrift SemiBold"/>
              <a:ea typeface="宋体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36069" y="2404982"/>
            <a:ext cx="637796" cy="637796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16200000" sx="97000" sy="97000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sx="97000" sy="97000" rotWithShape="0">
                    <a:prstClr val="black">
                      <a:alpha val="20000"/>
                    </a:prstClr>
                  </a:outerShdw>
                </a:effectLst>
                <a:latin typeface="Bahnschrift SemiBold"/>
                <a:ea typeface="宋体" pitchFamily="2" charset="-122"/>
                <a:cs typeface="+mn-cs"/>
              </a:rPr>
              <a:t>02</a:t>
            </a:r>
            <a:endParaRPr lang="zh-CN" altLang="en-US" sz="2800" kern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effectLst>
                <a:outerShdw blurRad="50800" dist="38100" dir="16200000" sx="97000" sy="97000" rotWithShape="0">
                  <a:prstClr val="black">
                    <a:alpha val="20000"/>
                  </a:prstClr>
                </a:outerShdw>
              </a:effectLst>
              <a:latin typeface="Bahnschrift SemiBold"/>
              <a:ea typeface="宋体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336069" y="3271738"/>
            <a:ext cx="637796" cy="637796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16200000" sx="97000" sy="97000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sx="97000" sy="97000" rotWithShape="0">
                    <a:prstClr val="black">
                      <a:alpha val="20000"/>
                    </a:prstClr>
                  </a:outerShdw>
                </a:effectLst>
                <a:latin typeface="Bahnschrift SemiBold"/>
                <a:ea typeface="宋体" pitchFamily="2" charset="-122"/>
                <a:cs typeface="+mn-cs"/>
              </a:rPr>
              <a:t>03</a:t>
            </a:r>
            <a:endParaRPr lang="zh-CN" altLang="en-US" sz="2800" kern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effectLst>
                <a:outerShdw blurRad="50800" dist="38100" dir="16200000" sx="97000" sy="97000" rotWithShape="0">
                  <a:prstClr val="black">
                    <a:alpha val="20000"/>
                  </a:prstClr>
                </a:outerShdw>
              </a:effectLst>
              <a:latin typeface="Bahnschrift SemiBold"/>
              <a:ea typeface="宋体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36069" y="4132536"/>
            <a:ext cx="637796" cy="637796"/>
          </a:xfrm>
          <a:prstGeom prst="ellipse">
            <a:avLst/>
          </a:prstGeom>
          <a:solidFill>
            <a:srgbClr val="E60012"/>
          </a:solidFill>
          <a:ln>
            <a:noFill/>
          </a:ln>
          <a:effectLst>
            <a:outerShdw blurRad="50800" dist="38100" dir="16200000" sx="97000" sy="97000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gradFill>
                  <a:gsLst>
                    <a:gs pos="0">
                      <a:srgbClr val="FFFFFF"/>
                    </a:gs>
                    <a:gs pos="100000">
                      <a:srgbClr val="FFFFFF">
                        <a:lumMod val="95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sx="97000" sy="97000" rotWithShape="0">
                    <a:prstClr val="black">
                      <a:alpha val="20000"/>
                    </a:prstClr>
                  </a:outerShdw>
                </a:effectLst>
                <a:latin typeface="Bahnschrift SemiBold"/>
                <a:ea typeface="宋体" pitchFamily="2" charset="-122"/>
                <a:cs typeface="+mn-cs"/>
              </a:rPr>
              <a:t>04</a:t>
            </a:r>
            <a:endParaRPr lang="zh-CN" altLang="en-US" sz="2800" kern="0" dirty="0">
              <a:gradFill>
                <a:gsLst>
                  <a:gs pos="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effectLst>
                <a:outerShdw blurRad="50800" dist="38100" dir="16200000" sx="97000" sy="97000" rotWithShape="0">
                  <a:prstClr val="black">
                    <a:alpha val="20000"/>
                  </a:prstClr>
                </a:outerShdw>
              </a:effectLst>
              <a:latin typeface="Bahnschrift SemiBold"/>
              <a:ea typeface="宋体" pitchFamily="2" charset="-122"/>
              <a:cs typeface="+mn-cs"/>
            </a:endParaRPr>
          </a:p>
        </p:txBody>
      </p:sp>
      <p:sp>
        <p:nvSpPr>
          <p:cNvPr id="8198" name="文本框 2"/>
          <p:cNvSpPr txBox="1">
            <a:spLocks noChangeArrowheads="1"/>
          </p:cNvSpPr>
          <p:nvPr/>
        </p:nvSpPr>
        <p:spPr bwMode="auto">
          <a:xfrm>
            <a:off x="6096000" y="1641475"/>
            <a:ext cx="4862513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现状简介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9" name="文本框 22"/>
          <p:cNvSpPr txBox="1">
            <a:spLocks noChangeArrowheads="1"/>
          </p:cNvSpPr>
          <p:nvPr/>
        </p:nvSpPr>
        <p:spPr bwMode="auto">
          <a:xfrm>
            <a:off x="6096000" y="2508250"/>
            <a:ext cx="4862513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文本框 23"/>
          <p:cNvSpPr txBox="1">
            <a:spLocks noChangeArrowheads="1"/>
          </p:cNvSpPr>
          <p:nvPr/>
        </p:nvSpPr>
        <p:spPr bwMode="auto">
          <a:xfrm>
            <a:off x="6096000" y="3375025"/>
            <a:ext cx="4862513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IOMMU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文本框 24"/>
          <p:cNvSpPr txBox="1">
            <a:spLocks noChangeArrowheads="1"/>
          </p:cNvSpPr>
          <p:nvPr/>
        </p:nvSpPr>
        <p:spPr bwMode="auto">
          <a:xfrm>
            <a:off x="6096000" y="4235450"/>
            <a:ext cx="4862513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GPU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驱动支持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现状简介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2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90739422-CEA2-4D73-A9A6-C813F2BCE3C2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539750" y="10207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539750" y="893763"/>
            <a:ext cx="10758488" cy="5427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龙芯处理器三大家族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ea typeface="宋体" pitchFamily="2" charset="-122"/>
              </a:rPr>
              <a:t>龙芯</a:t>
            </a:r>
            <a:r>
              <a:rPr lang="en-US" altLang="zh-CN">
                <a:ea typeface="宋体" pitchFamily="2" charset="-122"/>
              </a:rPr>
              <a:t>1</a:t>
            </a:r>
            <a:r>
              <a:rPr lang="zh-CN" altLang="en-US">
                <a:ea typeface="宋体" pitchFamily="2" charset="-122"/>
              </a:rPr>
              <a:t>号</a:t>
            </a:r>
            <a:endParaRPr lang="zh-CN" altLang="en-US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400">
                <a:ea typeface="宋体" pitchFamily="2" charset="-122"/>
              </a:rPr>
              <a:t>32</a:t>
            </a:r>
            <a:r>
              <a:rPr lang="zh-CN" altLang="en-US" sz="1400">
                <a:ea typeface="宋体" pitchFamily="2" charset="-122"/>
              </a:rPr>
              <a:t>位单核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（小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400">
                <a:ea typeface="宋体" pitchFamily="2" charset="-122"/>
              </a:rPr>
              <a:t>LA32R/LA32S</a:t>
            </a:r>
            <a:r>
              <a:rPr lang="zh-CN" altLang="en-US" sz="1400">
                <a:ea typeface="宋体" pitchFamily="2" charset="-122"/>
              </a:rPr>
              <a:t>指令集（龙芯</a:t>
            </a:r>
            <a:r>
              <a:rPr lang="en-US" altLang="zh-CN" sz="1400">
                <a:ea typeface="宋体" pitchFamily="2" charset="-122"/>
              </a:rPr>
              <a:t>1C102/1C103/1C203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>
                <a:ea typeface="宋体" pitchFamily="2" charset="-122"/>
              </a:rPr>
              <a:t>主要面向工业控制、数据采集、消费电子等</a:t>
            </a:r>
            <a:endParaRPr lang="zh-CN" altLang="en-US" sz="1400"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ea typeface="宋体" pitchFamily="2" charset="-122"/>
              </a:rPr>
              <a:t>龙芯</a:t>
            </a:r>
            <a:r>
              <a:rPr lang="en-US" altLang="zh-CN">
                <a:ea typeface="宋体" pitchFamily="2" charset="-122"/>
              </a:rPr>
              <a:t>2</a:t>
            </a:r>
            <a:r>
              <a:rPr lang="zh-CN" altLang="en-US">
                <a:ea typeface="宋体" pitchFamily="2" charset="-122"/>
              </a:rPr>
              <a:t>号 </a:t>
            </a:r>
            <a:endParaRPr lang="zh-CN" altLang="en-US" sz="17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>
                <a:ea typeface="宋体" pitchFamily="2" charset="-122"/>
              </a:rPr>
              <a:t>低端</a:t>
            </a:r>
            <a:r>
              <a:rPr lang="en-US" altLang="zh-CN" sz="1400">
                <a:ea typeface="宋体" pitchFamily="2" charset="-122"/>
              </a:rPr>
              <a:t>64</a:t>
            </a:r>
            <a:r>
              <a:rPr lang="zh-CN" altLang="en-US" sz="1400">
                <a:ea typeface="宋体" pitchFamily="2" charset="-122"/>
              </a:rPr>
              <a:t>位单核</a:t>
            </a:r>
            <a:r>
              <a:rPr lang="en-US" altLang="zh-CN" sz="1400">
                <a:ea typeface="宋体" pitchFamily="2" charset="-122"/>
              </a:rPr>
              <a:t>/</a:t>
            </a:r>
            <a:r>
              <a:rPr lang="zh-CN" altLang="en-US" sz="1400">
                <a:ea typeface="宋体" pitchFamily="2" charset="-122"/>
              </a:rPr>
              <a:t>多核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（中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400">
                <a:ea typeface="宋体" pitchFamily="2" charset="-122"/>
              </a:rPr>
              <a:t>LA64</a:t>
            </a:r>
            <a:r>
              <a:rPr lang="zh-CN" altLang="en-US" sz="1400">
                <a:ea typeface="宋体" pitchFamily="2" charset="-122"/>
              </a:rPr>
              <a:t>指令集（龙芯</a:t>
            </a:r>
            <a:r>
              <a:rPr lang="en-US" altLang="zh-CN" sz="1400">
                <a:ea typeface="宋体" pitchFamily="2" charset="-122"/>
              </a:rPr>
              <a:t>2K300/2K500/2K1000/2K2000/2K3000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>
                <a:ea typeface="宋体" pitchFamily="2" charset="-122"/>
              </a:rPr>
              <a:t>主要面向工业控制、移动终端、嵌入式计算机等</a:t>
            </a: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>
                <a:ea typeface="宋体" pitchFamily="2" charset="-122"/>
              </a:rPr>
              <a:t>龙芯</a:t>
            </a:r>
            <a:r>
              <a:rPr lang="en-US" altLang="zh-CN">
                <a:ea typeface="宋体" pitchFamily="2" charset="-122"/>
              </a:rPr>
              <a:t>3</a:t>
            </a:r>
            <a:r>
              <a:rPr lang="zh-CN" altLang="en-US">
                <a:ea typeface="宋体" pitchFamily="2" charset="-122"/>
              </a:rPr>
              <a:t>号</a:t>
            </a:r>
            <a:endParaRPr lang="zh-CN" altLang="en-US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>
                <a:ea typeface="宋体" pitchFamily="2" charset="-122"/>
              </a:rPr>
              <a:t>高端</a:t>
            </a:r>
            <a:r>
              <a:rPr lang="en-US" altLang="zh-CN" sz="1400">
                <a:ea typeface="宋体" pitchFamily="2" charset="-122"/>
              </a:rPr>
              <a:t>64</a:t>
            </a:r>
            <a:r>
              <a:rPr lang="zh-CN" altLang="en-US" sz="1400">
                <a:ea typeface="宋体" pitchFamily="2" charset="-122"/>
              </a:rPr>
              <a:t>位多核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（大</a:t>
            </a:r>
            <a:r>
              <a:rPr lang="en-US" altLang="zh-CN" sz="1400">
                <a:ea typeface="宋体" pitchFamily="2" charset="-122"/>
              </a:rPr>
              <a:t>CPU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400">
                <a:ea typeface="宋体" pitchFamily="2" charset="-122"/>
              </a:rPr>
              <a:t>LA64</a:t>
            </a:r>
            <a:r>
              <a:rPr lang="zh-CN" altLang="en-US" sz="1400">
                <a:ea typeface="宋体" pitchFamily="2" charset="-122"/>
              </a:rPr>
              <a:t>指令集（龙芯</a:t>
            </a:r>
            <a:r>
              <a:rPr lang="en-US" altLang="zh-CN" sz="1400">
                <a:ea typeface="宋体" pitchFamily="2" charset="-122"/>
              </a:rPr>
              <a:t>3A5000/3C5000/3D5000/3A6000/3B6000/3C6000/3D6000</a:t>
            </a:r>
            <a:r>
              <a:rPr lang="zh-CN" altLang="en-US" sz="1400">
                <a:ea typeface="宋体" pitchFamily="2" charset="-122"/>
              </a:rPr>
              <a:t>）</a:t>
            </a:r>
            <a:endParaRPr lang="zh-CN" altLang="en-US" sz="1400">
              <a:ea typeface="宋体" pitchFamily="2" charset="-122"/>
            </a:endParaRPr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>
                <a:ea typeface="宋体" pitchFamily="2" charset="-122"/>
              </a:rPr>
              <a:t>主要面向电脑（桌面计算机、服务器、高性能计算机）等</a:t>
            </a:r>
            <a:endParaRPr lang="en-US" altLang="zh-CN" sz="1400">
              <a:ea typeface="宋体" pitchFamily="2" charset="-122"/>
            </a:endParaRPr>
          </a:p>
        </p:txBody>
      </p:sp>
      <p:pic>
        <p:nvPicPr>
          <p:cNvPr id="10245" name="图片 1" descr="Screenshot-4"/>
          <p:cNvPicPr>
            <a:picLocks noChangeAspect="1" noChangeArrowheads="1"/>
          </p:cNvPicPr>
          <p:nvPr/>
        </p:nvPicPr>
        <p:blipFill>
          <a:blip r:embed="rId1"/>
          <a:srcRect l="21364" t="24539" r="65752" b="29614"/>
          <a:stretch>
            <a:fillRect/>
          </a:stretch>
        </p:blipFill>
        <p:spPr bwMode="auto">
          <a:xfrm>
            <a:off x="8469313" y="1308100"/>
            <a:ext cx="1728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图片 2" descr="Screenshot-5"/>
          <p:cNvPicPr>
            <a:picLocks noChangeAspect="1" noChangeArrowheads="1"/>
          </p:cNvPicPr>
          <p:nvPr/>
        </p:nvPicPr>
        <p:blipFill>
          <a:blip r:embed="rId2"/>
          <a:srcRect l="21307" t="24539" r="65802" b="29636"/>
          <a:stretch>
            <a:fillRect/>
          </a:stretch>
        </p:blipFill>
        <p:spPr bwMode="auto">
          <a:xfrm>
            <a:off x="8450263" y="2884488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3" descr="Screenshot-6"/>
          <p:cNvPicPr>
            <a:picLocks noChangeAspect="1" noChangeArrowheads="1"/>
          </p:cNvPicPr>
          <p:nvPr/>
        </p:nvPicPr>
        <p:blipFill>
          <a:blip r:embed="rId3"/>
          <a:srcRect l="21654" t="19443" r="65752" b="36079"/>
          <a:stretch>
            <a:fillRect/>
          </a:stretch>
        </p:blipFill>
        <p:spPr bwMode="auto">
          <a:xfrm>
            <a:off x="8488363" y="4364038"/>
            <a:ext cx="1689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现状简介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6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29BAC3DB-2643-4E6C-9510-0984DD9BA17F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539750" y="817563"/>
            <a:ext cx="10758488" cy="5427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号支持状态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完全没有支持</a:t>
            </a:r>
            <a:endParaRPr lang="zh-CN" altLang="en-US" sz="1600"/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号支持状态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部分支持：龙芯</a:t>
            </a:r>
            <a:r>
              <a:rPr lang="en-US" altLang="zh-CN" sz="1600"/>
              <a:t>2K0500</a:t>
            </a:r>
            <a:r>
              <a:rPr lang="zh-CN" altLang="en-US" sz="1600"/>
              <a:t>、龙芯</a:t>
            </a:r>
            <a:r>
              <a:rPr lang="en-US" altLang="zh-CN" sz="1600"/>
              <a:t>2K1000</a:t>
            </a:r>
            <a:r>
              <a:rPr lang="zh-CN" altLang="en-US" sz="1600"/>
              <a:t>、龙芯</a:t>
            </a:r>
            <a:r>
              <a:rPr lang="en-US" altLang="zh-CN" sz="1600"/>
              <a:t>2K2000</a:t>
            </a:r>
            <a:r>
              <a:rPr lang="zh-CN" altLang="en-US" sz="1600"/>
              <a:t>、龙芯</a:t>
            </a:r>
            <a:r>
              <a:rPr lang="en-US" altLang="zh-CN" sz="1600"/>
              <a:t>2K3000 </a:t>
            </a:r>
            <a:endParaRPr lang="en-US" altLang="zh-CN" sz="16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部分不支持：龙芯</a:t>
            </a:r>
            <a:r>
              <a:rPr lang="en-US" altLang="zh-CN" sz="1600"/>
              <a:t>2K0300</a:t>
            </a:r>
            <a:r>
              <a:rPr lang="zh-CN" altLang="en-US" sz="1600"/>
              <a:t>、龙芯</a:t>
            </a:r>
            <a:r>
              <a:rPr lang="en-US" altLang="zh-CN" sz="1600"/>
              <a:t>2K1500</a:t>
            </a:r>
            <a:endParaRPr lang="en-US" altLang="zh-CN" sz="1600"/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号支持状态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ea typeface="宋体" pitchFamily="2" charset="-122"/>
              </a:rPr>
              <a:t>全面支持</a:t>
            </a:r>
            <a:endParaRPr lang="zh-CN" altLang="en-US" sz="1600"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ea typeface="宋体" pitchFamily="2" charset="-122"/>
              </a:rPr>
              <a:t>自</a:t>
            </a:r>
            <a:r>
              <a:rPr lang="en-US" altLang="zh-CN" sz="1600">
                <a:ea typeface="宋体" pitchFamily="2" charset="-122"/>
              </a:rPr>
              <a:t>5.19</a:t>
            </a:r>
            <a:r>
              <a:rPr lang="zh-CN" altLang="en-US" sz="1600">
                <a:ea typeface="宋体" pitchFamily="2" charset="-122"/>
              </a:rPr>
              <a:t>首次进入</a:t>
            </a:r>
            <a:r>
              <a:rPr lang="en-US" altLang="zh-CN" sz="1600">
                <a:ea typeface="宋体" pitchFamily="2" charset="-122"/>
              </a:rPr>
              <a:t>Linux</a:t>
            </a:r>
            <a:r>
              <a:rPr lang="zh-CN" altLang="en-US" sz="1600">
                <a:ea typeface="宋体" pitchFamily="2" charset="-122"/>
              </a:rPr>
              <a:t>内核以来，已发布</a:t>
            </a:r>
            <a:r>
              <a:rPr lang="en-US" altLang="zh-CN" sz="1600">
                <a:ea typeface="宋体" pitchFamily="2" charset="-122"/>
              </a:rPr>
              <a:t>6.1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6.6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6.12</a:t>
            </a:r>
            <a:r>
              <a:rPr lang="zh-CN" altLang="en-US" sz="1600">
                <a:ea typeface="宋体" pitchFamily="2" charset="-122"/>
              </a:rPr>
              <a:t>三个</a:t>
            </a:r>
            <a:r>
              <a:rPr lang="en-US" altLang="zh-CN" sz="1600">
                <a:ea typeface="宋体" pitchFamily="2" charset="-122"/>
              </a:rPr>
              <a:t>LTS</a:t>
            </a:r>
            <a:r>
              <a:rPr lang="zh-CN" altLang="en-US" sz="1600">
                <a:ea typeface="宋体" pitchFamily="2" charset="-122"/>
              </a:rPr>
              <a:t>版本，其中</a:t>
            </a:r>
            <a:r>
              <a:rPr lang="en-US" altLang="zh-CN" sz="1600">
                <a:ea typeface="宋体" pitchFamily="2" charset="-122"/>
              </a:rPr>
              <a:t>Linux-6.6</a:t>
            </a:r>
            <a:r>
              <a:rPr lang="zh-CN" altLang="en-US" sz="1600">
                <a:ea typeface="宋体" pitchFamily="2" charset="-122"/>
              </a:rPr>
              <a:t>是国内社区基础公版</a:t>
            </a:r>
            <a:endParaRPr lang="zh-CN" altLang="en-US" sz="1600"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>
                <a:ea typeface="宋体" pitchFamily="2" charset="-122"/>
              </a:rPr>
              <a:t>功能特性：基本功能，</a:t>
            </a:r>
            <a:r>
              <a:rPr lang="en-US" altLang="zh-CN" sz="1600">
                <a:ea typeface="宋体" pitchFamily="2" charset="-122"/>
              </a:rPr>
              <a:t>ACPI/FDT</a:t>
            </a:r>
            <a:r>
              <a:rPr lang="zh-CN" altLang="en-US" sz="1600">
                <a:ea typeface="宋体" pitchFamily="2" charset="-122"/>
              </a:rPr>
              <a:t>，</a:t>
            </a:r>
            <a:r>
              <a:rPr lang="en-US" altLang="zh-CN" sz="1600">
                <a:ea typeface="宋体" pitchFamily="2" charset="-122"/>
              </a:rPr>
              <a:t>SMT/SMP/NUMA</a:t>
            </a:r>
            <a:r>
              <a:rPr lang="zh-CN" altLang="en-US" sz="1600">
                <a:ea typeface="宋体" pitchFamily="2" charset="-122"/>
              </a:rPr>
              <a:t>，</a:t>
            </a:r>
            <a:r>
              <a:rPr lang="en-US" altLang="zh-CN" sz="1600">
                <a:ea typeface="宋体" pitchFamily="2" charset="-122"/>
              </a:rPr>
              <a:t>KEXEC/KDUMP</a:t>
            </a:r>
            <a:r>
              <a:rPr lang="zh-CN" altLang="en-US" sz="1600">
                <a:ea typeface="宋体" pitchFamily="2" charset="-122"/>
              </a:rPr>
              <a:t>，电源管理（</a:t>
            </a:r>
            <a:r>
              <a:rPr lang="en-US" altLang="zh-CN" sz="1600">
                <a:ea typeface="宋体" pitchFamily="2" charset="-122"/>
              </a:rPr>
              <a:t>S3/S4/</a:t>
            </a:r>
            <a:r>
              <a:rPr lang="zh-CN" altLang="en-US" sz="1600">
                <a:ea typeface="宋体" pitchFamily="2" charset="-122"/>
              </a:rPr>
              <a:t>调频），多种抢占模式（</a:t>
            </a:r>
            <a:r>
              <a:rPr lang="en-US" altLang="en-US" sz="1600">
                <a:ea typeface="宋体" pitchFamily="2" charset="-122"/>
              </a:rPr>
              <a:t>PREEMPT_LAZY</a:t>
            </a:r>
            <a:r>
              <a:rPr lang="en-US" altLang="zh-CN" sz="1600">
                <a:ea typeface="宋体" pitchFamily="2" charset="-122"/>
              </a:rPr>
              <a:t>/PREEPT_RT/PREEMPT_DYNAMIC</a:t>
            </a:r>
            <a:r>
              <a:rPr lang="zh-CN" altLang="en-US" sz="1600">
                <a:ea typeface="宋体" pitchFamily="2" charset="-122"/>
              </a:rPr>
              <a:t>），向量与二进制翻译扩展（</a:t>
            </a:r>
            <a:r>
              <a:rPr lang="en-US" altLang="zh-CN" sz="1600">
                <a:ea typeface="宋体" pitchFamily="2" charset="-122"/>
              </a:rPr>
              <a:t>LSX/LASX/LBT</a:t>
            </a:r>
            <a:r>
              <a:rPr lang="zh-CN" altLang="en-US" sz="1600">
                <a:ea typeface="宋体" pitchFamily="2" charset="-122"/>
              </a:rPr>
              <a:t>）、调测功能（</a:t>
            </a:r>
            <a:r>
              <a:rPr lang="en-US" altLang="zh-CN" sz="1600">
                <a:ea typeface="宋体" pitchFamily="2" charset="-122"/>
              </a:rPr>
              <a:t>Ftrace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Kprobes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Uprobes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KGDB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KCOV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KASAN</a:t>
            </a:r>
            <a:r>
              <a:rPr lang="zh-CN" altLang="en-US" sz="1600">
                <a:ea typeface="宋体" pitchFamily="2" charset="-122"/>
              </a:rPr>
              <a:t>、</a:t>
            </a:r>
            <a:r>
              <a:rPr lang="en-US" altLang="zh-CN" sz="1600">
                <a:ea typeface="宋体" pitchFamily="2" charset="-122"/>
              </a:rPr>
              <a:t>KFENCE</a:t>
            </a:r>
            <a:r>
              <a:rPr lang="zh-CN" altLang="en-US" sz="1600">
                <a:ea typeface="宋体" pitchFamily="2" charset="-122"/>
              </a:rPr>
              <a:t>），</a:t>
            </a:r>
            <a:r>
              <a:rPr lang="en-US" altLang="zh-CN" sz="1600">
                <a:ea typeface="宋体" pitchFamily="2" charset="-122"/>
              </a:rPr>
              <a:t>OBJTOOL/ORC</a:t>
            </a:r>
            <a:r>
              <a:rPr lang="zh-CN" altLang="en-US" sz="1600">
                <a:ea typeface="宋体" pitchFamily="2" charset="-122"/>
              </a:rPr>
              <a:t>栈回溯与</a:t>
            </a:r>
            <a:r>
              <a:rPr lang="en-US" altLang="zh-CN" sz="1600">
                <a:ea typeface="宋体" pitchFamily="2" charset="-122"/>
              </a:rPr>
              <a:t>LivePatch</a:t>
            </a:r>
            <a:r>
              <a:rPr lang="zh-CN" altLang="en-US" sz="1600">
                <a:ea typeface="宋体" pitchFamily="2" charset="-122"/>
              </a:rPr>
              <a:t>，</a:t>
            </a:r>
            <a:r>
              <a:rPr lang="en-US" altLang="zh-CN" sz="1600">
                <a:ea typeface="宋体" pitchFamily="2" charset="-122"/>
              </a:rPr>
              <a:t>BPF</a:t>
            </a:r>
            <a:r>
              <a:rPr lang="zh-CN" altLang="en-US" sz="1600">
                <a:ea typeface="宋体" pitchFamily="2" charset="-122"/>
              </a:rPr>
              <a:t>支持，</a:t>
            </a:r>
            <a:r>
              <a:rPr lang="en-US" altLang="zh-CN" sz="1600">
                <a:ea typeface="宋体" pitchFamily="2" charset="-122"/>
              </a:rPr>
              <a:t>Clang/LLVM</a:t>
            </a:r>
            <a:r>
              <a:rPr lang="zh-CN" altLang="en-US" sz="1600">
                <a:ea typeface="宋体" pitchFamily="2" charset="-122"/>
              </a:rPr>
              <a:t>与</a:t>
            </a:r>
            <a:r>
              <a:rPr lang="en-US" altLang="zh-CN" sz="1600">
                <a:ea typeface="宋体" pitchFamily="2" charset="-122"/>
              </a:rPr>
              <a:t>Rust</a:t>
            </a:r>
            <a:r>
              <a:rPr lang="zh-CN" altLang="en-US" sz="1600">
                <a:ea typeface="宋体" pitchFamily="2" charset="-122"/>
              </a:rPr>
              <a:t>支持、</a:t>
            </a:r>
            <a:r>
              <a:rPr lang="en-US" altLang="zh-CN" sz="1600">
                <a:ea typeface="宋体" pitchFamily="2" charset="-122"/>
              </a:rPr>
              <a:t>KVM</a:t>
            </a:r>
            <a:r>
              <a:rPr lang="zh-CN" altLang="en-US" sz="1600">
                <a:ea typeface="宋体" pitchFamily="2" charset="-122"/>
              </a:rPr>
              <a:t>虚拟化支持等。</a:t>
            </a:r>
            <a:endParaRPr lang="zh-CN" altLang="en-US" sz="1600"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>
                <a:ea typeface="宋体" pitchFamily="2" charset="-122"/>
              </a:rPr>
              <a:t>LS2KBMC</a:t>
            </a:r>
            <a:r>
              <a:rPr lang="zh-CN" altLang="en-US" sz="1600">
                <a:ea typeface="宋体" pitchFamily="2" charset="-122"/>
              </a:rPr>
              <a:t>等外设驱动正在努力开展上游工作。</a:t>
            </a:r>
            <a:endParaRPr lang="zh-CN" altLang="en-US" sz="1600">
              <a:ea typeface="宋体" pitchFamily="2" charset="-122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25288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457200"/>
            <a:endParaRPr lang="zh-CN" altLang="en-US" sz="160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0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D25DD4A3-8F1D-4544-ACF7-50E21C59A34F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539750" y="817563"/>
            <a:ext cx="10758488" cy="5427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号（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32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位）支持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指令集包括标准版（</a:t>
            </a:r>
            <a:r>
              <a:rPr lang="en-US" altLang="zh-CN"/>
              <a:t>LA32S</a:t>
            </a:r>
            <a:r>
              <a:rPr lang="zh-CN" altLang="en-US"/>
              <a:t>）和精简版（</a:t>
            </a:r>
            <a:r>
              <a:rPr lang="en-US" altLang="zh-CN"/>
              <a:t>LA32R</a:t>
            </a:r>
            <a:r>
              <a:rPr lang="zh-CN" altLang="en-US"/>
              <a:t>）两种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龙芯</a:t>
            </a:r>
            <a:r>
              <a:rPr lang="en-US" altLang="zh-CN"/>
              <a:t>1</a:t>
            </a:r>
            <a:r>
              <a:rPr lang="zh-CN" altLang="en-US"/>
              <a:t>号的</a:t>
            </a:r>
            <a:r>
              <a:rPr lang="en-US" altLang="zh-CN"/>
              <a:t>LA132</a:t>
            </a:r>
            <a:r>
              <a:rPr lang="zh-CN" altLang="en-US"/>
              <a:t>核是</a:t>
            </a:r>
            <a:r>
              <a:rPr lang="en-US" altLang="zh-CN"/>
              <a:t>LA32S</a:t>
            </a:r>
            <a:r>
              <a:rPr lang="zh-CN" altLang="en-US"/>
              <a:t>，但无</a:t>
            </a:r>
            <a:r>
              <a:rPr lang="en-US" altLang="zh-CN"/>
              <a:t>MMU</a:t>
            </a:r>
            <a:endParaRPr lang="en-US" altLang="zh-CN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百芯计划的</a:t>
            </a:r>
            <a:r>
              <a:rPr lang="en-US" altLang="zh-CN"/>
              <a:t>OpenLA500/OpenLA1000</a:t>
            </a:r>
            <a:r>
              <a:rPr lang="zh-CN" altLang="en-US"/>
              <a:t>以及龙芯杯作品都是</a:t>
            </a:r>
            <a:r>
              <a:rPr lang="en-US" altLang="zh-CN"/>
              <a:t>LA32R</a:t>
            </a:r>
            <a:r>
              <a:rPr lang="zh-CN" altLang="en-US"/>
              <a:t>，但有</a:t>
            </a:r>
            <a:r>
              <a:rPr lang="en-US" altLang="zh-CN"/>
              <a:t>MMU</a:t>
            </a:r>
            <a:endParaRPr lang="en-US" altLang="zh-CN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上游</a:t>
            </a:r>
            <a:r>
              <a:rPr lang="en-US" altLang="zh-CN"/>
              <a:t>QEMU</a:t>
            </a:r>
            <a:r>
              <a:rPr lang="zh-CN" altLang="en-US"/>
              <a:t>是</a:t>
            </a:r>
            <a:r>
              <a:rPr lang="en-US" altLang="zh-CN"/>
              <a:t>LA32S</a:t>
            </a:r>
            <a:r>
              <a:rPr lang="zh-CN" altLang="en-US"/>
              <a:t>，有</a:t>
            </a:r>
            <a:r>
              <a:rPr lang="en-US" altLang="zh-CN"/>
              <a:t>MMU</a:t>
            </a:r>
            <a:r>
              <a:rPr lang="zh-CN" altLang="en-US"/>
              <a:t>，但不太完善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含</a:t>
            </a:r>
            <a:r>
              <a:rPr lang="en-US" altLang="zh-CN"/>
              <a:t>MMU</a:t>
            </a:r>
            <a:r>
              <a:rPr lang="zh-CN" altLang="en-US"/>
              <a:t>是进</a:t>
            </a:r>
            <a:r>
              <a:rPr lang="en-US" altLang="zh-CN"/>
              <a:t>Linux</a:t>
            </a:r>
            <a:r>
              <a:rPr lang="zh-CN" altLang="en-US"/>
              <a:t>内核上游的门槛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LA32R</a:t>
            </a:r>
            <a:r>
              <a:rPr lang="zh-CN" altLang="en-US"/>
              <a:t>由于缺少一部分指令，工具链需要增加新的重定位（</a:t>
            </a:r>
            <a:r>
              <a:rPr lang="en-US" altLang="zh-CN"/>
              <a:t>Relocs</a:t>
            </a:r>
            <a:r>
              <a:rPr lang="zh-CN" altLang="en-US"/>
              <a:t>）类型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LLVM</a:t>
            </a:r>
            <a:r>
              <a:rPr lang="zh-CN" altLang="en-US"/>
              <a:t>支持相对比较完善，</a:t>
            </a:r>
            <a:r>
              <a:rPr lang="en-US" altLang="zh-CN"/>
              <a:t>Binutils/GCC</a:t>
            </a:r>
            <a:r>
              <a:rPr lang="zh-CN" altLang="en-US"/>
              <a:t>在社区已有补丁，但尚未完成上游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工具链也是进</a:t>
            </a:r>
            <a:r>
              <a:rPr lang="en-US" altLang="zh-CN"/>
              <a:t>Linux</a:t>
            </a:r>
            <a:r>
              <a:rPr lang="zh-CN" altLang="en-US"/>
              <a:t>内核上游的门槛</a:t>
            </a:r>
            <a:endParaRPr lang="en-US" altLang="zh-CN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挑战：</a:t>
            </a:r>
            <a:r>
              <a:rPr lang="en-US" altLang="zh-CN"/>
              <a:t>LA32</a:t>
            </a:r>
            <a:r>
              <a:rPr lang="zh-CN" altLang="en-US"/>
              <a:t>的硬件状态远差于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en-US" altLang="zh-CN"/>
              <a:t>LA64</a:t>
            </a:r>
            <a:r>
              <a:rPr lang="zh-CN" altLang="en-US"/>
              <a:t>的状态（只能用</a:t>
            </a:r>
            <a:r>
              <a:rPr lang="en-US" altLang="zh-CN"/>
              <a:t>QEMU</a:t>
            </a:r>
            <a:r>
              <a:rPr lang="zh-CN" altLang="en-US"/>
              <a:t>当标准型），</a:t>
            </a:r>
            <a:r>
              <a:rPr lang="en-US" altLang="zh-CN"/>
              <a:t>LA32</a:t>
            </a:r>
            <a:r>
              <a:rPr lang="zh-CN" altLang="en-US"/>
              <a:t>的工具链状态接近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en-US" altLang="zh-CN"/>
              <a:t>LA64</a:t>
            </a:r>
            <a:r>
              <a:rPr lang="zh-CN" altLang="en-US"/>
              <a:t>的状态（加油，工具链大佬们！</a:t>
            </a:r>
            <a:r>
              <a:rPr lang="en-US" altLang="zh-CN"/>
              <a:t>Lu Weining / Xu Chenghua / Meng Qinggang / Wang Rui / Wang Xuerui / Xi Ruoyao / Yang Jiaxun / Chen Jiajie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4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99AF1D54-6E67-4F63-BEFA-6AC733D3B591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539750" y="804863"/>
            <a:ext cx="10758488" cy="5427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号（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32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位）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ABI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设计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寄存器约定同</a:t>
            </a:r>
            <a:r>
              <a:rPr lang="en-US" altLang="zh-CN"/>
              <a:t>LoongArch64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zh-CN"/>
              <a:t>是否允许LoongArch32 ABI使用64位指令和寄存器</a:t>
            </a:r>
            <a:endParaRPr lang="en-US" altLang="zh-CN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zh-CN" sz="1600"/>
              <a:t>不许使用（类似于MIPS O32）</a:t>
            </a:r>
            <a:endParaRPr lang="en-US" altLang="zh-CN" sz="1600"/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/>
              <a:t>优点：在</a:t>
            </a:r>
            <a:r>
              <a:rPr lang="en-US" altLang="zh-CN" sz="1400"/>
              <a:t>32</a:t>
            </a:r>
            <a:r>
              <a:rPr lang="zh-CN" altLang="en-US" sz="1400"/>
              <a:t>位硬件上性能更好</a:t>
            </a:r>
            <a:endParaRPr lang="zh-CN" altLang="en-US" sz="1400"/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400"/>
              <a:t>缺点：在</a:t>
            </a:r>
            <a:r>
              <a:rPr lang="en-US" altLang="zh-CN" sz="1400"/>
              <a:t>64</a:t>
            </a:r>
            <a:r>
              <a:rPr lang="zh-CN" altLang="en-US" sz="1400"/>
              <a:t>位硬件上浪费资源</a:t>
            </a:r>
            <a:endParaRPr lang="zh-CN" altLang="en-US" sz="14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en-US" sz="1600"/>
              <a:t>允许使用（类似于MIPS N32）</a:t>
            </a:r>
            <a:endParaRPr lang="zh-CN" altLang="en-US" sz="1600"/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en-US" sz="1400"/>
              <a:t>优点：在64位硬件上性能更好</a:t>
            </a:r>
            <a:endParaRPr lang="zh-CN" altLang="en-US" sz="1400"/>
          </a:p>
          <a:p>
            <a:pPr marL="1600200" lvl="3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zh-CN" sz="1400"/>
              <a:t>缺点：在32位硬件上不能运行</a:t>
            </a:r>
            <a:endParaRPr lang="en-US" altLang="zh-CN" sz="14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关于</a:t>
            </a:r>
            <a:r>
              <a:rPr lang="en-US" altLang="zh-CN"/>
              <a:t>O32/N32</a:t>
            </a:r>
            <a:r>
              <a:rPr lang="zh-CN" altLang="en-US"/>
              <a:t>混合链接</a:t>
            </a:r>
            <a:endParaRPr lang="zh-CN" altLang="en-US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若不支持混合链接，则有两种</a:t>
            </a:r>
            <a:r>
              <a:rPr lang="en-US" altLang="zh-CN" sz="1600"/>
              <a:t>32</a:t>
            </a:r>
            <a:r>
              <a:rPr lang="zh-CN" altLang="en-US" sz="1600"/>
              <a:t>位</a:t>
            </a:r>
            <a:r>
              <a:rPr lang="en-US" altLang="zh-CN" sz="1600"/>
              <a:t>ABI</a:t>
            </a:r>
            <a:r>
              <a:rPr lang="zh-CN" altLang="en-US" sz="1600"/>
              <a:t>，复杂性高，工作量大，似乎不值得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若支持混合链接，则必须假定寄存器高</a:t>
            </a:r>
            <a:r>
              <a:rPr lang="en-US" altLang="zh-CN" sz="1600"/>
              <a:t>32</a:t>
            </a:r>
            <a:r>
              <a:rPr lang="zh-CN" altLang="en-US" sz="1600"/>
              <a:t>位是有有效内容的，所以调用者总是要保存</a:t>
            </a:r>
            <a:r>
              <a:rPr lang="en-US" altLang="zh-CN" sz="1600"/>
              <a:t>/</a:t>
            </a:r>
            <a:r>
              <a:rPr lang="zh-CN" altLang="en-US" sz="1600"/>
              <a:t>恢复高</a:t>
            </a:r>
            <a:r>
              <a:rPr lang="en-US" altLang="zh-CN" sz="1600"/>
              <a:t>32</a:t>
            </a:r>
            <a:r>
              <a:rPr lang="zh-CN" altLang="en-US" sz="1600"/>
              <a:t>位，而只使用低</a:t>
            </a:r>
            <a:r>
              <a:rPr lang="en-US" altLang="zh-CN" sz="1600"/>
              <a:t>32</a:t>
            </a:r>
            <a:r>
              <a:rPr lang="zh-CN" altLang="en-US" sz="1600"/>
              <a:t>位传参，被调用者将</a:t>
            </a:r>
            <a:r>
              <a:rPr lang="en-US" altLang="zh-CN" sz="1600"/>
              <a:t>32</a:t>
            </a:r>
            <a:r>
              <a:rPr lang="zh-CN" altLang="en-US" sz="1600"/>
              <a:t>位组合成</a:t>
            </a:r>
            <a:r>
              <a:rPr lang="en-US" altLang="zh-CN" sz="1600"/>
              <a:t>64</a:t>
            </a:r>
            <a:r>
              <a:rPr lang="zh-CN" altLang="en-US" sz="1600"/>
              <a:t>位再使用</a:t>
            </a:r>
            <a:r>
              <a:rPr lang="en-US" altLang="zh-CN" sz="1600"/>
              <a:t>64</a:t>
            </a:r>
            <a:r>
              <a:rPr lang="zh-CN" altLang="en-US" sz="1600"/>
              <a:t>位指令，而预编好的</a:t>
            </a:r>
            <a:r>
              <a:rPr lang="en-US" altLang="zh-CN" sz="1600"/>
              <a:t>O32</a:t>
            </a:r>
            <a:r>
              <a:rPr lang="zh-CN" altLang="en-US" sz="1600"/>
              <a:t>目标程序作为调用者无法维护寄存器高位</a:t>
            </a:r>
            <a:r>
              <a:rPr lang="en-US" altLang="zh-CN" sz="1600"/>
              <a:t>……</a:t>
            </a:r>
            <a:endParaRPr lang="en-US" altLang="zh-CN" sz="1600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814638" y="3489325"/>
            <a:ext cx="64897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先把“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O32”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做出来，其他的以后再说吧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……</a:t>
            </a:r>
            <a:endParaRPr lang="en-US" altLang="zh-CN" sz="2400" b="1">
              <a:solidFill>
                <a:srgbClr val="CA1AC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8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860BE785-65A9-4F5A-AB1F-CB70E3AB05BE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539750" y="1073150"/>
            <a:ext cx="10758488" cy="5159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号（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32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位）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ABI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设计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Native LA32</a:t>
            </a:r>
            <a:endParaRPr lang="en-US" altLang="zh-CN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700"/>
              <a:t>32</a:t>
            </a:r>
            <a:r>
              <a:rPr lang="zh-CN" altLang="en-US" sz="1700"/>
              <a:t>位硬件</a:t>
            </a:r>
            <a:r>
              <a:rPr lang="en-US" altLang="zh-CN" sz="1700"/>
              <a:t>+32</a:t>
            </a:r>
            <a:r>
              <a:rPr lang="zh-CN" altLang="en-US" sz="1700"/>
              <a:t>位内核</a:t>
            </a:r>
            <a:r>
              <a:rPr lang="en-US" altLang="zh-CN" sz="1700"/>
              <a:t>+32</a:t>
            </a:r>
            <a:r>
              <a:rPr lang="zh-CN" altLang="en-US" sz="1700"/>
              <a:t>位应用</a:t>
            </a:r>
            <a:endParaRPr lang="zh-CN" altLang="en-US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必然是“</a:t>
            </a:r>
            <a:r>
              <a:rPr lang="en-US" altLang="zh-CN" sz="1700"/>
              <a:t>O32” ABI</a:t>
            </a:r>
            <a:endParaRPr lang="en-US" altLang="zh-CN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优点：干净、优雅</a:t>
            </a:r>
            <a:endParaRPr lang="zh-CN" altLang="en-US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缺点：所有东西必须一步到位（硬件</a:t>
            </a:r>
            <a:r>
              <a:rPr lang="en-US" altLang="zh-CN" sz="1700"/>
              <a:t>/QEMU/</a:t>
            </a:r>
            <a:r>
              <a:rPr lang="zh-CN" altLang="en-US" sz="1700"/>
              <a:t>工具链）</a:t>
            </a:r>
            <a:endParaRPr lang="zh-CN" altLang="en-US" sz="17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Compat LA32</a:t>
            </a:r>
            <a:endParaRPr lang="en-US" altLang="zh-CN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700"/>
              <a:t>64</a:t>
            </a:r>
            <a:r>
              <a:rPr lang="zh-CN" altLang="en-US" sz="1700"/>
              <a:t>位硬件</a:t>
            </a:r>
            <a:r>
              <a:rPr lang="en-US" altLang="zh-CN" sz="1700"/>
              <a:t>+64</a:t>
            </a:r>
            <a:r>
              <a:rPr lang="zh-CN" altLang="en-US" sz="1700"/>
              <a:t>位内核</a:t>
            </a:r>
            <a:r>
              <a:rPr lang="en-US" altLang="zh-CN" sz="1700"/>
              <a:t>+32</a:t>
            </a:r>
            <a:r>
              <a:rPr lang="zh-CN" altLang="en-US" sz="1700"/>
              <a:t>位应用</a:t>
            </a:r>
            <a:endParaRPr lang="zh-CN" altLang="en-US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可以是“</a:t>
            </a:r>
            <a:r>
              <a:rPr lang="en-US" altLang="zh-CN" sz="1700"/>
              <a:t>O32”</a:t>
            </a:r>
            <a:r>
              <a:rPr lang="zh-CN" altLang="en-US" sz="1700"/>
              <a:t>或“</a:t>
            </a:r>
            <a:r>
              <a:rPr lang="en-US" altLang="zh-CN" sz="1700"/>
              <a:t>N32” ABI</a:t>
            </a:r>
            <a:endParaRPr lang="en-US" altLang="zh-CN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优点：在</a:t>
            </a:r>
            <a:r>
              <a:rPr lang="en-US" altLang="zh-CN" sz="1700"/>
              <a:t>64</a:t>
            </a:r>
            <a:r>
              <a:rPr lang="zh-CN" altLang="en-US" sz="1700"/>
              <a:t>位硬件上就可以开始工作（无太多限制）</a:t>
            </a:r>
            <a:endParaRPr lang="zh-CN" altLang="en-US" sz="17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700"/>
              <a:t>缺点：不够优雅</a:t>
            </a:r>
            <a:endParaRPr lang="zh-CN" altLang="en-US" sz="1700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814638" y="2320925"/>
            <a:ext cx="6489700" cy="2647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定义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ABI</a:t>
            </a:r>
            <a:endParaRPr lang="en-US" altLang="zh-CN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实现工具链和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QEMU</a:t>
            </a:r>
            <a:endParaRPr lang="en-US" altLang="zh-CN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定义内核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UAPI</a:t>
            </a:r>
            <a:endParaRPr lang="en-US" altLang="zh-CN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通过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Compat LA32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完善用户态组件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通过</a:t>
            </a:r>
            <a:r>
              <a:rPr lang="en-US" altLang="zh-CN" sz="2400" b="1">
                <a:solidFill>
                  <a:srgbClr val="CA1AC2"/>
                </a:solidFill>
                <a:ea typeface="宋体" pitchFamily="2" charset="-122"/>
              </a:rPr>
              <a:t>Native LA32</a:t>
            </a:r>
            <a:r>
              <a:rPr lang="zh-CN" altLang="en-US" sz="2400" b="1">
                <a:solidFill>
                  <a:srgbClr val="CA1AC2"/>
                </a:solidFill>
                <a:ea typeface="宋体" pitchFamily="2" charset="-122"/>
              </a:rPr>
              <a:t>完善内核态组件</a:t>
            </a:r>
            <a:endParaRPr lang="zh-CN" altLang="en-US" sz="2400" b="1">
              <a:solidFill>
                <a:srgbClr val="CA1AC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2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900345EE-DDF9-464E-99F9-861F2CE18479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539750" y="817563"/>
            <a:ext cx="10758488" cy="5427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号（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64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位）支持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/>
              <a:t>龙芯</a:t>
            </a:r>
            <a:r>
              <a:rPr lang="en-US" altLang="zh-CN" sz="1900"/>
              <a:t>2</a:t>
            </a:r>
            <a:r>
              <a:rPr lang="zh-CN" altLang="en-US" sz="1900"/>
              <a:t>号属于</a:t>
            </a:r>
            <a:r>
              <a:rPr lang="en-US" altLang="zh-CN" sz="1900"/>
              <a:t>SOC</a:t>
            </a:r>
            <a:r>
              <a:rPr lang="zh-CN" altLang="en-US" sz="1900"/>
              <a:t>，除</a:t>
            </a:r>
            <a:r>
              <a:rPr lang="en-US" altLang="zh-CN" sz="1900"/>
              <a:t>CPU</a:t>
            </a:r>
            <a:r>
              <a:rPr lang="zh-CN" altLang="en-US" sz="1900"/>
              <a:t>以外还集成了各种外设，因此上游工作包括</a:t>
            </a:r>
            <a:r>
              <a:rPr lang="en-US" altLang="zh-CN" sz="1900"/>
              <a:t>CPU</a:t>
            </a:r>
            <a:r>
              <a:rPr lang="zh-CN" altLang="en-US" sz="1900"/>
              <a:t>支持与外设支持</a:t>
            </a:r>
            <a:endParaRPr lang="zh-CN" altLang="en-US" sz="19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/>
              <a:t>有</a:t>
            </a:r>
            <a:r>
              <a:rPr lang="en-US" altLang="zh-CN" sz="1900"/>
              <a:t>FDT</a:t>
            </a:r>
            <a:r>
              <a:rPr lang="zh-CN" altLang="en-US" sz="1900"/>
              <a:t>和</a:t>
            </a:r>
            <a:r>
              <a:rPr lang="en-US" altLang="zh-CN" sz="1900"/>
              <a:t>ACPI</a:t>
            </a:r>
            <a:r>
              <a:rPr lang="zh-CN" altLang="en-US" sz="1900"/>
              <a:t>两种启动方式：</a:t>
            </a:r>
            <a:endParaRPr lang="zh-CN" altLang="en-US" sz="19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FDT</a:t>
            </a:r>
            <a:r>
              <a:rPr lang="zh-CN" altLang="en-US"/>
              <a:t>启动方式：龙芯</a:t>
            </a:r>
            <a:r>
              <a:rPr lang="en-US" altLang="zh-CN"/>
              <a:t>2K300</a:t>
            </a:r>
            <a:r>
              <a:rPr lang="zh-CN" altLang="en-US"/>
              <a:t>、龙芯</a:t>
            </a:r>
            <a:r>
              <a:rPr lang="en-US" altLang="zh-CN"/>
              <a:t>2K500</a:t>
            </a:r>
            <a:r>
              <a:rPr lang="zh-CN" altLang="en-US"/>
              <a:t>、龙芯</a:t>
            </a:r>
            <a:r>
              <a:rPr lang="en-US" altLang="zh-CN"/>
              <a:t>2K1000</a:t>
            </a:r>
            <a:r>
              <a:rPr lang="zh-CN" altLang="en-US"/>
              <a:t>、龙芯</a:t>
            </a:r>
            <a:r>
              <a:rPr lang="en-US" altLang="zh-CN"/>
              <a:t>2K1500</a:t>
            </a:r>
            <a:r>
              <a:rPr lang="zh-CN" altLang="en-US"/>
              <a:t>、龙芯</a:t>
            </a:r>
            <a:r>
              <a:rPr lang="en-US" altLang="zh-CN"/>
              <a:t>2K2000</a:t>
            </a:r>
            <a:endParaRPr lang="en-US" altLang="zh-CN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/>
              <a:t>ACPI</a:t>
            </a:r>
            <a:r>
              <a:rPr lang="zh-CN" altLang="en-US"/>
              <a:t>启动方式：龙芯</a:t>
            </a:r>
            <a:r>
              <a:rPr lang="en-US" altLang="zh-CN"/>
              <a:t>2K2000</a:t>
            </a:r>
            <a:r>
              <a:rPr lang="zh-CN" altLang="en-US"/>
              <a:t>（既支持</a:t>
            </a:r>
            <a:r>
              <a:rPr lang="en-US" altLang="zh-CN"/>
              <a:t>ACPI</a:t>
            </a:r>
            <a:r>
              <a:rPr lang="zh-CN" altLang="en-US"/>
              <a:t>也支持</a:t>
            </a:r>
            <a:r>
              <a:rPr lang="en-US" altLang="zh-CN"/>
              <a:t>FDT</a:t>
            </a:r>
            <a:r>
              <a:rPr lang="zh-CN" altLang="en-US"/>
              <a:t>）、龙芯</a:t>
            </a:r>
            <a:r>
              <a:rPr lang="en-US" altLang="zh-CN"/>
              <a:t>2K3000</a:t>
            </a:r>
            <a:r>
              <a:rPr lang="zh-CN" altLang="en-US"/>
              <a:t>（只支持</a:t>
            </a:r>
            <a:r>
              <a:rPr lang="en-US" altLang="zh-CN"/>
              <a:t>ACPI</a:t>
            </a:r>
            <a:r>
              <a:rPr lang="zh-CN" altLang="en-US"/>
              <a:t>）</a:t>
            </a:r>
            <a:endParaRPr lang="zh-CN" altLang="en-US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/>
              <a:t>龙芯</a:t>
            </a:r>
            <a:r>
              <a:rPr lang="en-US" altLang="zh-CN" sz="1900"/>
              <a:t>2K500</a:t>
            </a:r>
            <a:r>
              <a:rPr lang="zh-CN" altLang="en-US" sz="1900"/>
              <a:t>、龙芯</a:t>
            </a:r>
            <a:r>
              <a:rPr lang="en-US" altLang="zh-CN" sz="1900"/>
              <a:t>2K1000</a:t>
            </a:r>
            <a:r>
              <a:rPr lang="zh-CN" altLang="en-US" sz="1900"/>
              <a:t>、龙芯</a:t>
            </a:r>
            <a:r>
              <a:rPr lang="en-US" altLang="zh-CN" sz="1900"/>
              <a:t>2K2000</a:t>
            </a:r>
            <a:r>
              <a:rPr lang="zh-CN" altLang="en-US" sz="1900"/>
              <a:t>、龙芯</a:t>
            </a:r>
            <a:r>
              <a:rPr lang="en-US" altLang="zh-CN" sz="1900"/>
              <a:t>2K3000</a:t>
            </a:r>
            <a:r>
              <a:rPr lang="zh-CN" altLang="en-US" sz="1900"/>
              <a:t>基本完成上游工作</a:t>
            </a:r>
            <a:endParaRPr lang="zh-CN" altLang="en-US" sz="19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/>
              <a:t>龙芯</a:t>
            </a:r>
            <a:r>
              <a:rPr lang="en-US" altLang="zh-CN" sz="1900"/>
              <a:t>2K300</a:t>
            </a:r>
            <a:r>
              <a:rPr lang="zh-CN" altLang="en-US" sz="1900"/>
              <a:t>、龙芯</a:t>
            </a:r>
            <a:r>
              <a:rPr lang="en-US" altLang="zh-CN" sz="1900"/>
              <a:t>2K1500</a:t>
            </a:r>
            <a:r>
              <a:rPr lang="zh-CN" altLang="en-US" sz="1900"/>
              <a:t>尚未完成上游工作，龙芯</a:t>
            </a:r>
            <a:r>
              <a:rPr lang="en-US" altLang="zh-CN" sz="1900"/>
              <a:t>2K300</a:t>
            </a:r>
            <a:r>
              <a:rPr lang="zh-CN" altLang="en-US" sz="1900"/>
              <a:t>是未来上游工作的重点</a:t>
            </a:r>
            <a:endParaRPr lang="zh-CN" altLang="en-US" sz="19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900"/>
              <a:t>已完成上游的集成外设驱动：</a:t>
            </a:r>
            <a:r>
              <a:rPr lang="en-US" altLang="zh-CN" sz="1900"/>
              <a:t>RTC</a:t>
            </a:r>
            <a:r>
              <a:rPr lang="zh-CN" altLang="en-US" sz="1900"/>
              <a:t>驱动（龙芯</a:t>
            </a:r>
            <a:r>
              <a:rPr lang="en-US" altLang="zh-CN" sz="1900"/>
              <a:t>2K500/1000/2000</a:t>
            </a:r>
            <a:r>
              <a:rPr lang="zh-CN" altLang="en-US" sz="1900"/>
              <a:t>），</a:t>
            </a:r>
            <a:r>
              <a:rPr lang="en-US" altLang="zh-CN" sz="1900"/>
              <a:t>CLK</a:t>
            </a:r>
            <a:r>
              <a:rPr lang="zh-CN" altLang="en-US" sz="1900"/>
              <a:t>驱动（龙芯</a:t>
            </a:r>
            <a:r>
              <a:rPr lang="en-US" altLang="zh-CN" sz="1900"/>
              <a:t>2K500/1000/ 2000</a:t>
            </a:r>
            <a:r>
              <a:rPr lang="zh-CN" altLang="en-US" sz="1900"/>
              <a:t>）， </a:t>
            </a:r>
            <a:r>
              <a:rPr lang="en-US" altLang="zh-CN" sz="1900"/>
              <a:t>I2C</a:t>
            </a:r>
            <a:r>
              <a:rPr lang="zh-CN" altLang="en-US" sz="1900"/>
              <a:t>驱动（龙芯</a:t>
            </a:r>
            <a:r>
              <a:rPr lang="en-US" altLang="zh-CN" sz="1900"/>
              <a:t>2K500/1000/2000</a:t>
            </a:r>
            <a:r>
              <a:rPr lang="zh-CN" altLang="en-US" sz="1900"/>
              <a:t>）， </a:t>
            </a:r>
            <a:r>
              <a:rPr lang="en-US" altLang="zh-CN" sz="1900"/>
              <a:t>DMA</a:t>
            </a:r>
            <a:r>
              <a:rPr lang="zh-CN" altLang="en-US" sz="1900"/>
              <a:t>驱动（龙芯</a:t>
            </a:r>
            <a:r>
              <a:rPr lang="en-US" altLang="zh-CN" sz="1900"/>
              <a:t>2K500/ 1000</a:t>
            </a:r>
            <a:r>
              <a:rPr lang="zh-CN" altLang="en-US" sz="1900"/>
              <a:t>），</a:t>
            </a:r>
            <a:r>
              <a:rPr lang="en-US" altLang="zh-CN" sz="1900"/>
              <a:t>GPIO</a:t>
            </a:r>
            <a:r>
              <a:rPr lang="zh-CN" altLang="en-US" sz="1900"/>
              <a:t>驱动（龙芯</a:t>
            </a:r>
            <a:r>
              <a:rPr lang="en-US" altLang="zh-CN" sz="1900"/>
              <a:t>2K500/1000/2000</a:t>
            </a:r>
            <a:r>
              <a:rPr lang="zh-CN" altLang="en-US" sz="1900"/>
              <a:t>）， </a:t>
            </a:r>
            <a:r>
              <a:rPr lang="en-US" altLang="zh-CN" sz="1900"/>
              <a:t>SPI</a:t>
            </a:r>
            <a:r>
              <a:rPr lang="zh-CN" altLang="en-US" sz="1900"/>
              <a:t>驱动（龙芯</a:t>
            </a:r>
            <a:r>
              <a:rPr lang="en-US" altLang="zh-CN" sz="1900"/>
              <a:t>2K500/1000</a:t>
            </a:r>
            <a:r>
              <a:rPr lang="zh-CN" altLang="en-US" sz="1900"/>
              <a:t>）， </a:t>
            </a:r>
            <a:r>
              <a:rPr lang="en-US" altLang="zh-CN" sz="1900"/>
              <a:t>I2S</a:t>
            </a:r>
            <a:br>
              <a:rPr lang="en-US" altLang="zh-CN" sz="1900"/>
            </a:br>
            <a:r>
              <a:rPr lang="zh-CN" altLang="en-US" sz="1900"/>
              <a:t>驱动（龙芯</a:t>
            </a:r>
            <a:r>
              <a:rPr lang="en-US" altLang="zh-CN" sz="1900"/>
              <a:t>2K1000/2000</a:t>
            </a:r>
            <a:r>
              <a:rPr lang="zh-CN" altLang="en-US" sz="1900"/>
              <a:t>）， </a:t>
            </a:r>
            <a:r>
              <a:rPr lang="en-US" altLang="zh-CN" sz="1900"/>
              <a:t>PWM</a:t>
            </a:r>
            <a:r>
              <a:rPr lang="zh-CN" altLang="en-US" sz="1900"/>
              <a:t>驱动（龙芯</a:t>
            </a:r>
            <a:r>
              <a:rPr lang="en-US" altLang="zh-CN" sz="1900"/>
              <a:t>2K500/1000/2000</a:t>
            </a:r>
            <a:r>
              <a:rPr lang="zh-CN" altLang="en-US" sz="1900"/>
              <a:t>），</a:t>
            </a:r>
            <a:r>
              <a:rPr lang="en-US" altLang="zh-CN" sz="1900"/>
              <a:t>Thermal</a:t>
            </a:r>
            <a:r>
              <a:rPr lang="zh-CN" altLang="en-US" sz="1900"/>
              <a:t>驱动</a:t>
            </a:r>
            <a:br>
              <a:rPr lang="zh-CN" altLang="en-US" sz="1900"/>
            </a:br>
            <a:r>
              <a:rPr lang="zh-CN" altLang="en-US" sz="1900"/>
              <a:t>（龙芯</a:t>
            </a:r>
            <a:r>
              <a:rPr lang="en-US" altLang="zh-CN" sz="1900"/>
              <a:t>2K500/1000/2000</a:t>
            </a:r>
            <a:r>
              <a:rPr lang="zh-CN" altLang="en-US" sz="1900"/>
              <a:t>）</a:t>
            </a:r>
            <a:endParaRPr lang="zh-CN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174750" y="300038"/>
            <a:ext cx="9175750" cy="454025"/>
          </a:xfrm>
        </p:spPr>
        <p:txBody>
          <a:bodyPr/>
          <a:lstStyle/>
          <a:p>
            <a:pPr eaLnBrk="1" hangingPunct="1">
              <a:buFont typeface="Arial" panose="02080604020202020204" pitchFamily="34" charset="0"/>
              <a:buNone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未来展望：</a:t>
            </a:r>
            <a:r>
              <a:rPr lang="en-US" altLang="zh-CN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6" name="灯片编号占位符 2"/>
          <p:cNvSpPr txBox="1">
            <a:spLocks noChangeArrowheads="1"/>
          </p:cNvSpPr>
          <p:nvPr/>
        </p:nvSpPr>
        <p:spPr bwMode="auto">
          <a:xfrm>
            <a:off x="8878888" y="6499225"/>
            <a:ext cx="2743200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defTabSz="685800" hangingPunct="0"/>
            <a:fld id="{D98B27AA-C81C-4FF9-AFD9-AC98B68AA13F}" type="slidenum">
              <a:rPr lang="en-US" altLang="zh-CN" sz="900">
                <a:solidFill>
                  <a:srgbClr val="7F7F7F"/>
                </a:solidFill>
                <a:ea typeface="宋体" pitchFamily="2" charset="-122"/>
                <a:cs typeface="Arial" panose="02080604020202020204" pitchFamily="34" charset="0"/>
                <a:sym typeface="Arial" panose="02080604020202020204" pitchFamily="34" charset="0"/>
              </a:rPr>
            </a:fld>
            <a:endParaRPr lang="en-US" altLang="zh-CN" sz="900">
              <a:solidFill>
                <a:srgbClr val="7F7F7F"/>
              </a:solidFill>
              <a:ea typeface="宋体" pitchFamily="2" charset="-122"/>
              <a:cs typeface="Arial" panose="02080604020202020204" pitchFamily="34" charset="0"/>
              <a:sym typeface="Arial" panose="02080604020202020204" pitchFamily="34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539750" y="1033463"/>
            <a:ext cx="10758488" cy="441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39750" y="871538"/>
            <a:ext cx="10758488" cy="5373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/>
          <a:lstStyle/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龙芯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号（</a:t>
            </a:r>
            <a:r>
              <a:rPr lang="en-US" altLang="zh-CN" sz="2000" b="1">
                <a:latin typeface="宋体" pitchFamily="2" charset="-122"/>
                <a:ea typeface="宋体" pitchFamily="2" charset="-122"/>
              </a:rPr>
              <a:t>64</a:t>
            </a:r>
            <a:r>
              <a:rPr lang="zh-CN" altLang="en-US" sz="2000" b="1">
                <a:latin typeface="宋体" pitchFamily="2" charset="-122"/>
                <a:ea typeface="宋体" pitchFamily="2" charset="-122"/>
              </a:rPr>
              <a:t>位）的挑战</a:t>
            </a: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挑战</a:t>
            </a:r>
            <a:r>
              <a:rPr lang="en-US" altLang="zh-CN"/>
              <a:t>1</a:t>
            </a:r>
            <a:r>
              <a:rPr lang="zh-CN" altLang="en-US"/>
              <a:t>：集成外设有缺陷</a:t>
            </a:r>
            <a:endParaRPr lang="zh-CN" altLang="en-US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龙芯</a:t>
            </a:r>
            <a:r>
              <a:rPr lang="en-US" altLang="zh-CN" sz="1600"/>
              <a:t>2K500/1000/2000</a:t>
            </a:r>
            <a:r>
              <a:rPr lang="zh-CN" altLang="en-US" sz="1600"/>
              <a:t>的</a:t>
            </a:r>
            <a:r>
              <a:rPr lang="en-US" altLang="zh-CN" sz="1600"/>
              <a:t>SDIO/MMC/NAND/CAN</a:t>
            </a:r>
            <a:r>
              <a:rPr lang="zh-CN" altLang="en-US" sz="1600"/>
              <a:t>等外设驱动尚未完成上游</a:t>
            </a:r>
            <a:endParaRPr lang="zh-CN" altLang="en-US" sz="16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挑战</a:t>
            </a:r>
            <a:r>
              <a:rPr lang="en-US" altLang="zh-CN"/>
              <a:t>2</a:t>
            </a:r>
            <a:r>
              <a:rPr lang="zh-CN" altLang="en-US"/>
              <a:t>：龙芯</a:t>
            </a:r>
            <a:r>
              <a:rPr lang="en-US" altLang="zh-CN"/>
              <a:t>2K300</a:t>
            </a:r>
            <a:r>
              <a:rPr lang="zh-CN" altLang="en-US"/>
              <a:t>集成的许多外设控制器都是重新设计的，与其他型号不兼容</a:t>
            </a:r>
            <a:endParaRPr lang="zh-CN" altLang="en-US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1600"/>
              <a:t>CLK</a:t>
            </a:r>
            <a:r>
              <a:rPr lang="zh-CN" altLang="en-US" sz="1600"/>
              <a:t>虽然不兼容，但是上游难度正常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其他不兼容的外设主要是</a:t>
            </a:r>
            <a:r>
              <a:rPr lang="en-US" altLang="zh-CN" sz="1600"/>
              <a:t>DMA</a:t>
            </a:r>
            <a:r>
              <a:rPr lang="zh-CN" altLang="en-US" sz="1600"/>
              <a:t>、</a:t>
            </a:r>
            <a:r>
              <a:rPr lang="en-US" altLang="zh-CN" sz="1600"/>
              <a:t>I2C</a:t>
            </a:r>
            <a:r>
              <a:rPr lang="zh-CN" altLang="en-US" sz="1600"/>
              <a:t>和</a:t>
            </a:r>
            <a:r>
              <a:rPr lang="en-US" altLang="zh-CN" sz="1600"/>
              <a:t>I2S</a:t>
            </a:r>
            <a:r>
              <a:rPr lang="zh-CN" altLang="en-US" sz="1600"/>
              <a:t>，上游难度较大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主要工作由</a:t>
            </a:r>
            <a:r>
              <a:rPr lang="en-US" altLang="zh-CN" sz="1600"/>
              <a:t>AOSC</a:t>
            </a:r>
            <a:r>
              <a:rPr lang="zh-CN" altLang="en-US" sz="1600"/>
              <a:t>社区梓瑶同学在推进</a:t>
            </a:r>
            <a:endParaRPr lang="zh-CN" altLang="en-US" sz="1600"/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/>
              <a:t>挑战</a:t>
            </a:r>
            <a:r>
              <a:rPr lang="en-US" altLang="zh-CN"/>
              <a:t>3</a:t>
            </a:r>
            <a:r>
              <a:rPr lang="zh-CN" altLang="en-US"/>
              <a:t>：龙芯</a:t>
            </a:r>
            <a:r>
              <a:rPr lang="en-US" altLang="zh-CN"/>
              <a:t>2K300/2K500</a:t>
            </a:r>
            <a:r>
              <a:rPr lang="zh-CN" altLang="en-US"/>
              <a:t>等低端型号的</a:t>
            </a:r>
            <a:r>
              <a:rPr lang="en-US" altLang="zh-CN"/>
              <a:t>IOCSR</a:t>
            </a:r>
            <a:r>
              <a:rPr lang="zh-CN" altLang="en-US"/>
              <a:t>寄存器里面缺少</a:t>
            </a:r>
            <a:r>
              <a:rPr lang="en-US" altLang="zh-CN"/>
              <a:t>Vendor/CPUName</a:t>
            </a:r>
            <a:r>
              <a:rPr lang="zh-CN" altLang="en-US"/>
              <a:t>寄存器，导致</a:t>
            </a:r>
            <a:r>
              <a:rPr lang="en-US" altLang="zh-CN"/>
              <a:t>/proc/cpuinfo</a:t>
            </a:r>
            <a:r>
              <a:rPr lang="zh-CN" altLang="en-US"/>
              <a:t>无法显示“</a:t>
            </a:r>
            <a:r>
              <a:rPr lang="en-US" altLang="zh-CN"/>
              <a:t>Model Name”</a:t>
            </a:r>
            <a:endParaRPr lang="en-US" altLang="zh-CN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龙芯</a:t>
            </a:r>
            <a:r>
              <a:rPr lang="en-US" altLang="zh-CN" sz="1600"/>
              <a:t>2K500</a:t>
            </a:r>
            <a:r>
              <a:rPr lang="zh-CN" altLang="en-US" sz="1600"/>
              <a:t>选择在</a:t>
            </a:r>
            <a:r>
              <a:rPr lang="en-US" altLang="zh-CN" sz="1600"/>
              <a:t>dts</a:t>
            </a:r>
            <a:r>
              <a:rPr lang="zh-CN" altLang="en-US" sz="1600"/>
              <a:t>里面通过</a:t>
            </a:r>
            <a:r>
              <a:rPr lang="en-US" altLang="zh-CN" sz="1600"/>
              <a:t>model</a:t>
            </a:r>
            <a:r>
              <a:rPr lang="zh-CN" altLang="en-US" sz="1600"/>
              <a:t>包含</a:t>
            </a:r>
            <a:r>
              <a:rPr lang="en-US" altLang="zh-CN" sz="1600"/>
              <a:t>CPU</a:t>
            </a:r>
            <a:r>
              <a:rPr lang="zh-CN" altLang="en-US" sz="1600"/>
              <a:t>型号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但这个方法不是规定，而是约定（可以不遵守）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干脆不显示“</a:t>
            </a:r>
            <a:r>
              <a:rPr lang="en-US" altLang="zh-CN" sz="1600"/>
              <a:t>Model Name”</a:t>
            </a:r>
            <a:r>
              <a:rPr lang="zh-CN" altLang="en-US" sz="1600"/>
              <a:t>？显示</a:t>
            </a:r>
            <a:r>
              <a:rPr lang="en-US" altLang="zh-CN" sz="1600"/>
              <a:t>PRID</a:t>
            </a:r>
            <a:r>
              <a:rPr lang="zh-CN" altLang="en-US" sz="1600"/>
              <a:t>？</a:t>
            </a:r>
            <a:endParaRPr lang="zh-CN" altLang="en-US" sz="1600"/>
          </a:p>
          <a:p>
            <a:pPr marL="1143000" lvl="2" indent="-228600" defTabSz="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1600"/>
              <a:t>整齐如一只是一种强迫症，还是有其实际意义？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commondata" val="eyJoZGlkIjoiMzFmZmYyYzFiNzVlMWMxMDdlODNiZjZlZWU3ODYyN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4336</Words>
  <Application>WPS 演示</Application>
  <PresentationFormat>自定义</PresentationFormat>
  <Paragraphs>227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DejaVu Sans</vt:lpstr>
      <vt:lpstr>等线</vt:lpstr>
      <vt:lpstr>East Syriac Adiabene</vt:lpstr>
      <vt:lpstr>等线 Light</vt:lpstr>
      <vt:lpstr>黑体</vt:lpstr>
      <vt:lpstr>方正黑体_GBK</vt:lpstr>
      <vt:lpstr>Bahnschrift SemiBold</vt:lpstr>
      <vt:lpstr>微软雅黑</vt:lpstr>
      <vt:lpstr>宋体</vt:lpstr>
      <vt:lpstr>Arial Unicode MS</vt:lpstr>
      <vt:lpstr>方正书宋_GBK</vt:lpstr>
      <vt:lpstr>Symbol Neu</vt:lpstr>
      <vt:lpstr>Office 主题​​</vt:lpstr>
      <vt:lpstr>LoongArch内核的现状与未来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zy116808@163.com</dc:creator>
  <cp:lastModifiedBy>mingcongbai</cp:lastModifiedBy>
  <cp:revision>69</cp:revision>
  <dcterms:created xsi:type="dcterms:W3CDTF">2025-07-25T14:16:28Z</dcterms:created>
  <dcterms:modified xsi:type="dcterms:W3CDTF">2025-07-25T14:16:28Z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2052-12.8.2.18605</vt:lpwstr>
  </property>
  <property fmtid="{D5CDD505-2E9C-101B-9397-08002B2CF9AE}" pid="3" name="ICV">
    <vt:lpwstr>D44DC4ADCC6769C8BC9183687C9DE50E_42</vt:lpwstr>
  </property>
</Properties>
</file>