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256" r:id="rId3"/>
    <p:sldId id="261" r:id="rId5"/>
    <p:sldId id="310" r:id="rId6"/>
    <p:sldId id="263" r:id="rId7"/>
    <p:sldId id="264" r:id="rId8"/>
    <p:sldId id="266" r:id="rId9"/>
    <p:sldId id="267" r:id="rId10"/>
    <p:sldId id="270" r:id="rId11"/>
    <p:sldId id="273" r:id="rId12"/>
    <p:sldId id="272" r:id="rId13"/>
    <p:sldId id="271" r:id="rId14"/>
    <p:sldId id="311" r:id="rId15"/>
    <p:sldId id="274" r:id="rId16"/>
    <p:sldId id="275" r:id="rId17"/>
    <p:sldId id="276" r:id="rId18"/>
    <p:sldId id="277" r:id="rId19"/>
    <p:sldId id="280" r:id="rId20"/>
    <p:sldId id="282" r:id="rId21"/>
    <p:sldId id="284" r:id="rId22"/>
    <p:sldId id="262" r:id="rId23"/>
    <p:sldId id="286" r:id="rId24"/>
    <p:sldId id="287" r:id="rId25"/>
    <p:sldId id="290" r:id="rId26"/>
    <p:sldId id="288" r:id="rId27"/>
    <p:sldId id="291" r:id="rId28"/>
    <p:sldId id="292" r:id="rId29"/>
    <p:sldId id="293" r:id="rId30"/>
    <p:sldId id="294" r:id="rId31"/>
    <p:sldId id="302" r:id="rId32"/>
    <p:sldId id="296" r:id="rId33"/>
    <p:sldId id="303" r:id="rId34"/>
    <p:sldId id="297" r:id="rId35"/>
    <p:sldId id="305" r:id="rId36"/>
    <p:sldId id="299" r:id="rId37"/>
    <p:sldId id="307" r:id="rId38"/>
    <p:sldId id="300" r:id="rId39"/>
    <p:sldId id="309" r:id="rId40"/>
    <p:sldId id="312" r:id="rId41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35"/>
    <a:srgbClr val="C00000"/>
    <a:srgbClr val="B5B5B5"/>
    <a:srgbClr val="780000"/>
    <a:srgbClr val="2A3135"/>
    <a:srgbClr val="420A0A"/>
    <a:srgbClr val="851515"/>
    <a:srgbClr val="672727"/>
    <a:srgbClr val="461A1A"/>
    <a:srgbClr val="5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106" d="100"/>
          <a:sy n="106" d="100"/>
        </p:scale>
        <p:origin x="51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2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1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1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>
                <a:sym typeface="+mn-ea"/>
              </a:rPr>
              <a:t>[The Architecture of Open Source Applications (Volume 2) - The Glasgow Haskell Compiler](https://aosabook.org/en/v2/ghc.html)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[GHC Core Literature Review](https://github.com/xnning/GHC-Core-Literature-Review/blob/master/doc/doc.pdf)</a:t>
            </a:r>
            <a:endParaRPr lang="en-US" altLang="en-US"/>
          </a:p>
          <a:p>
            <a:r>
              <a:rPr lang="en-US" altLang="en-US">
                <a:sym typeface="+mn-ea"/>
              </a:rPr>
              <a:t>[Implementing functional languages: a tutorial](https://www.microsoft.com/en-us/research/wp-content/uploads/1992/01/student.pdf)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>
                <a:sym typeface="+mn-ea"/>
              </a:rPr>
              <a:t>[The Architecture of Open Source Applications (Volume 2) - The Glasgow Haskell Compiler](https://aosabook.org/en/v2/ghc.html)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[GHC Core Literature Review](https://github.com/xnning/GHC-Core-Literature-Review/blob/master/doc/doc.pdf)</a:t>
            </a:r>
            <a:endParaRPr lang="en-US" altLang="en-US"/>
          </a:p>
          <a:p>
            <a:r>
              <a:rPr lang="en-US" altLang="en-US">
                <a:sym typeface="+mn-ea"/>
              </a:rPr>
              <a:t>[Implementing functional languages: a tutorial](https://www.microsoft.com/en-us/research/wp-content/uploads/1992/01/student.pdf)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>
                <a:sym typeface="+mn-ea"/>
              </a:rPr>
              <a:t>[The Architecture of Open Source Applications (Volume 2) - The Glasgow Haskell Compiler](https://aosabook.org/en/v2/ghc.html)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[GHC Core Literature Review](https://github.com/xnning/GHC-Core-Literature-Review/blob/master/doc/doc.pdf)</a:t>
            </a:r>
            <a:endParaRPr lang="en-US" altLang="en-US"/>
          </a:p>
          <a:p>
            <a:r>
              <a:rPr lang="en-US" altLang="en-US">
                <a:sym typeface="+mn-ea"/>
              </a:rPr>
              <a:t>[Implementing functional languages: a tutorial](https://www.microsoft.com/en-us/research/wp-content/uploads/1992/01/student.pdf)</a:t>
            </a:r>
            <a:endParaRPr lang="en-US" altLang="zh-CN">
              <a:ea typeface="SimSu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>
                <a:sym typeface="+mn-ea"/>
              </a:rPr>
              <a:t>[The Architecture of Open Source Applications (Volume 2) - The Glasgow Haskell Compiler](https://aosabook.org/en/v2/ghc.html)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[GHC Core Literature Review](https://github.com/xnning/GHC-Core-Literature-Review/blob/master/doc/doc.pdf)</a:t>
            </a:r>
            <a:endParaRPr lang="en-US" altLang="en-US"/>
          </a:p>
          <a:p>
            <a:r>
              <a:rPr lang="en-US" altLang="en-US">
                <a:sym typeface="+mn-ea"/>
              </a:rPr>
              <a:t>[Implementing functional languages: a tutorial](https://www.microsoft.com/en-us/research/wp-content/uploads/1992/01/student.pdf)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>
                <a:sym typeface="+mn-ea"/>
              </a:rPr>
              <a:t>[GHC illustrated](https://takenobu-hs.github.io/downloads/haskell_ghc_illustrated.pdf)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>
                <a:sym typeface="+mn-ea"/>
              </a:rPr>
              <a:t>[Shake](https://shakebuild.com/)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>
                <a:sym typeface="+mn-ea"/>
              </a:rPr>
              <a:t>[Shake](https://shakebuild.com/)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>
                <a:sym typeface="+mn-ea"/>
              </a:rPr>
              <a:t>[Shake](https://shakebuild.com/)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>
                <a:sym typeface="+mn-ea"/>
              </a:rPr>
              <a:t>https://gitlab.haskell.org/ghc/ghc/-/wikis/platforms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>
                <a:sym typeface="+mn-ea"/>
              </a:rPr>
              <a:t>https://gitlab.haskell.org/ghc/ghc/-/wikis/platforms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/>
              <a:t>Idris2 </a:t>
            </a:r>
            <a:r>
              <a:rPr lang="zh-CN" altLang="en-US"/>
              <a:t>实现基于</a:t>
            </a:r>
            <a:r>
              <a:rPr lang="en-US" altLang="en-US"/>
              <a:t> Chez Scheme</a:t>
            </a:r>
            <a:r>
              <a:rPr lang="zh-CN" altLang="en-US"/>
              <a:t>，此处仅表示与</a:t>
            </a:r>
            <a:r>
              <a:rPr lang="en-US" altLang="en-US"/>
              <a:t> Haskell/GHC </a:t>
            </a:r>
            <a:r>
              <a:rPr lang="zh-CN" altLang="en-US"/>
              <a:t>设计思路的关联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>
                <a:sym typeface="+mn-ea"/>
              </a:rPr>
              <a:t> [Dwarf </a:t>
            </a:r>
            <a:r>
              <a:rPr lang="zh-CN" altLang="en-US">
                <a:sym typeface="+mn-ea"/>
              </a:rPr>
              <a:t>调试支持已完成，等待测试</a:t>
            </a:r>
            <a:r>
              <a:rPr lang="en-US" altLang="en-US">
                <a:sym typeface="+mn-ea"/>
              </a:rPr>
              <a:t>](https://gitlab.haskell.org/ghc/ghc/-/merge_requests/13760)</a:t>
            </a:r>
            <a:endParaRPr lang="en-US" altLang="en-US"/>
          </a:p>
          <a:p>
            <a:pPr algn="l">
              <a:buClrTx/>
              <a:buSzTx/>
            </a:pPr>
            <a:r>
              <a:rPr lang="en-US" altLang="en-US">
                <a:sym typeface="+mn-ea"/>
              </a:rPr>
              <a:t> [RVV 1.0 </a:t>
            </a:r>
            <a:r>
              <a:rPr lang="zh-CN" altLang="en-US">
                <a:sym typeface="+mn-ea"/>
              </a:rPr>
              <a:t>支持及相关讨论</a:t>
            </a:r>
            <a:r>
              <a:rPr lang="en-US" altLang="en-US">
                <a:sym typeface="+mn-ea"/>
              </a:rPr>
              <a:t>](https://gitlab.haskell.org/ghc/ghc/-/issues/25331)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>
                <a:sym typeface="+mn-ea"/>
              </a:rPr>
              <a:t>[atomicRMW, Cmpxchg and Xchg 支持](https://gitlab.haskell.org/ghc/ghc/-/merge_requests/14528)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/>
              <a:t>https://discourse.haskell.org/t/informal-discussion-about-the-progression-of-base/6439</a:t>
            </a:r>
            <a:endParaRPr lang="en-US" altLang="en-US"/>
          </a:p>
          <a:p>
            <a:r>
              <a:rPr lang="en-US" altLang="en-US"/>
              <a:t>https://hackage.haskell.org/package/foundation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/>
              <a:t>[GHC Cmm </a:t>
            </a:r>
            <a:r>
              <a:rPr lang="zh-CN" altLang="en-US"/>
              <a:t>重构</a:t>
            </a:r>
            <a:r>
              <a:rPr lang="en-US" altLang="en-US"/>
              <a:t> (GSoC 2025)](https://discourse.haskell.org/t/gsoc-2025-documenting-and-improving-cmm/11870)</a:t>
            </a:r>
            <a:endParaRPr lang="en-US" altLang="en-US"/>
          </a:p>
          <a:p>
            <a:r>
              <a:rPr lang="en-US" altLang="en-US"/>
              <a:t>[GHC 9.14 </a:t>
            </a:r>
            <a:r>
              <a:rPr lang="zh-CN" altLang="en-US"/>
              <a:t>起发布长期支持</a:t>
            </a:r>
            <a:r>
              <a:rPr lang="en-US" altLang="en-US"/>
              <a:t> (LTS) </a:t>
            </a:r>
            <a:r>
              <a:rPr lang="zh-CN" altLang="en-US"/>
              <a:t>版本</a:t>
            </a:r>
            <a:r>
              <a:rPr lang="en-US" altLang="en-US"/>
              <a:t>](https://www.haskell.org/ghc/blog/20250702-ghc-release-schedules.html)</a:t>
            </a:r>
            <a:endParaRPr lang="en-US" altLang="en-US"/>
          </a:p>
          <a:p>
            <a:r>
              <a:rPr lang="en-US" altLang="zh-CN">
                <a:ea typeface="SimSun" charset="0"/>
              </a:rPr>
              <a:t>[Infrastructure Independence](</a:t>
            </a:r>
            <a:r>
              <a:rPr lang="en-US" altLang="en-US">
                <a:ea typeface="SimSun" charset="0"/>
              </a:rPr>
              <a:t>https://discourse.haskell.org/t/infrastructure-independence/12419</a:t>
            </a:r>
            <a:r>
              <a:rPr lang="en-US" altLang="zh-CN">
                <a:ea typeface="SimSun" charset="0"/>
              </a:rPr>
              <a:t>)</a:t>
            </a:r>
            <a:endParaRPr lang="en-US" altLang="zh-CN">
              <a:ea typeface="SimSu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>
              <a:ea typeface="SimSu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>
              <a:ea typeface="SimSu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/>
              <a:t>[GHC illustrated](https://takenobu-hs.github.io/downloads/haskell_ghc_illustrated.pdf)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/>
              <a:t>[nixpkgs:haskell-updates](https://hydra.nixos.org/jobset/nixpkgs/haskell-updates)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52486" y="2947127"/>
            <a:ext cx="9144336" cy="883791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575" b="0">
                <a:solidFill>
                  <a:schemeClr val="bg1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52486" y="2055682"/>
            <a:ext cx="9144252" cy="548717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050">
                <a:solidFill>
                  <a:schemeClr val="bg1"/>
                </a:solidFill>
                <a:latin typeface="MiSans Normal" charset="-122"/>
                <a:ea typeface="MiSans Normal" charset="-122"/>
              </a:defRPr>
            </a:lvl1pPr>
            <a:lvl2pPr marL="411480" indent="0" algn="ctr">
              <a:buNone/>
              <a:defRPr sz="1800"/>
            </a:lvl2pPr>
            <a:lvl3pPr marL="823595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8035" indent="0" algn="ctr">
              <a:buNone/>
              <a:defRPr sz="1440"/>
            </a:lvl6pPr>
            <a:lvl7pPr marL="2469515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2475" indent="0" algn="ctr">
              <a:buNone/>
              <a:defRPr sz="14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52486" y="5884655"/>
            <a:ext cx="2743276" cy="365141"/>
          </a:xfrm>
        </p:spPr>
        <p:txBody>
          <a:bodyPr lIns="90000"/>
          <a:lstStyle>
            <a:lvl1pPr>
              <a:defRPr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51342" y="5884654"/>
            <a:ext cx="2743276" cy="36514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 dirty="0"/>
              <a:t>AOSCC 2025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2486" y="4663773"/>
            <a:ext cx="4103426" cy="480308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4290" indent="0" algn="l">
              <a:buClr>
                <a:srgbClr val="198BD7"/>
              </a:buClr>
              <a:buFont typeface="Arial" panose="020B0604020202020204" pitchFamily="34" charset="0"/>
              <a:buNone/>
              <a:defRPr sz="2285">
                <a:solidFill>
                  <a:schemeClr val="bg1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52486" y="5254630"/>
            <a:ext cx="4103426" cy="480308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4290" indent="0" algn="l">
              <a:buClr>
                <a:srgbClr val="198BD7"/>
              </a:buClr>
              <a:buFont typeface="Arial" panose="020B0604020202020204" pitchFamily="34" charset="0"/>
              <a:buNone/>
              <a:defRPr sz="2285">
                <a:solidFill>
                  <a:schemeClr val="bg1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52486" y="2775488"/>
            <a:ext cx="91409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52486" y="1198062"/>
            <a:ext cx="6447112" cy="685981"/>
            <a:chOff x="2053087" y="1201546"/>
            <a:chExt cx="5578285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altLang="zh-CN" sz="3810" dirty="0">
                  <a:solidFill>
                    <a:schemeClr val="bg1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AOSCC 2025</a:t>
              </a:r>
              <a:endParaRPr lang="en-US" altLang="zh-CN" sz="3810" dirty="0">
                <a:solidFill>
                  <a:schemeClr val="bg1"/>
                </a:solidFill>
                <a:latin typeface="MiSans Medium" charset="-122"/>
                <a:ea typeface="MiSans Medium" charset="-122"/>
                <a:cs typeface="Open Sans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4932286" y="1251322"/>
              <a:ext cx="0" cy="576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5075094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620" dirty="0">
                  <a:solidFill>
                    <a:srgbClr val="FF3535"/>
                  </a:solidFill>
                  <a:latin typeface="MiSans Medium" charset="-122"/>
                  <a:ea typeface="MiSans Medium" charset="-122"/>
                </a:rPr>
                <a:t>欢迎</a:t>
              </a:r>
              <a:endParaRPr lang="zh-CN" altLang="en-US" sz="3620" dirty="0">
                <a:solidFill>
                  <a:srgbClr val="FF3535"/>
                </a:solidFill>
                <a:latin typeface="MiSans Medium" charset="-122"/>
                <a:ea typeface="MiSans Medium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86" y="685895"/>
            <a:ext cx="10173452" cy="75448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86" y="1714739"/>
            <a:ext cx="8534274" cy="4286848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eaLnBrk="1" fontAlgn="auto" latinLnBrk="0" hangingPunct="1"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 marL="857250" indent="-342900" eaLnBrk="1" fontAlgn="auto" latinLnBrk="0" hangingPunct="1"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200150" eaLnBrk="1" fontAlgn="auto" latinLnBrk="0" hangingPunct="1">
              <a:lnSpc>
                <a:spcPct val="15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486" y="1714739"/>
            <a:ext cx="5181743" cy="4351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07" y="1714739"/>
            <a:ext cx="5181743" cy="4351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87108" tIns="43554" rIns="87108" bIns="435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z="1525" smtClean="0"/>
            </a:fld>
            <a:endParaRPr lang="zh-CN" altLang="en-US" sz="1525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53354" y="360874"/>
            <a:ext cx="914488" cy="262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480" dirty="0">
                <a:solidFill>
                  <a:srgbClr val="FF3535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6480" dirty="0">
              <a:solidFill>
                <a:srgbClr val="FF3535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448286" y="1149454"/>
            <a:ext cx="5105892" cy="3909378"/>
          </a:xfrm>
        </p:spPr>
        <p:txBody>
          <a:bodyPr anchor="t">
            <a:normAutofit/>
          </a:bodyPr>
          <a:lstStyle>
            <a:lvl1pPr marL="68580" indent="0">
              <a:buNone/>
              <a:defRPr sz="40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324790" y="4303485"/>
            <a:ext cx="914488" cy="262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480" dirty="0">
                <a:solidFill>
                  <a:srgbClr val="FF3535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6480" dirty="0">
              <a:solidFill>
                <a:srgbClr val="FF3535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2486" y="685896"/>
            <a:ext cx="10172550" cy="7544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52486" y="1714739"/>
            <a:ext cx="8534274" cy="428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5447" y="685896"/>
            <a:ext cx="76199" cy="754485"/>
          </a:xfrm>
          <a:prstGeom prst="rect">
            <a:avLst/>
          </a:prstGeom>
          <a:solidFill>
            <a:srgbClr val="FF35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823595" rtl="0" eaLnBrk="1" latinLnBrk="0" hangingPunct="1">
        <a:lnSpc>
          <a:spcPct val="90000"/>
        </a:lnSpc>
        <a:spcBef>
          <a:spcPct val="0"/>
        </a:spcBef>
        <a:buNone/>
        <a:defRPr sz="4190" kern="1200">
          <a:solidFill>
            <a:schemeClr val="bg1"/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11480" indent="-342900" algn="l" defTabSz="823595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266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1pPr>
      <a:lvl2pPr marL="857250" indent="-34290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228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2pPr>
      <a:lvl3pPr marL="1200150" indent="-27432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190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3pPr>
      <a:lvl4pPr marL="1440180" indent="-20574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171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4pPr>
      <a:lvl5pPr marL="1851660" indent="-20574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171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5pPr>
      <a:lvl6pPr marL="226377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525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821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359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803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1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247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Haskell </a:t>
            </a:r>
            <a:r>
              <a:rPr lang="zh-CN" altLang="en-US">
                <a:sym typeface="+mn-ea"/>
              </a:rPr>
              <a:t>工具链生态与未来展望</a:t>
            </a:r>
            <a:endParaRPr lang="zh-CN" altLang="en-US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重铸</a:t>
            </a:r>
            <a:r>
              <a:rPr lang="en-US" altLang="zh-CN"/>
              <a:t> PL </a:t>
            </a:r>
            <a:r>
              <a:rPr lang="zh-CN" altLang="en-US"/>
              <a:t>荣光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comonad</a:t>
            </a:r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0000"/>
          </a:bodyPr>
          <a:lstStyle/>
          <a:p>
            <a:r>
              <a:rPr lang="zh-CN" altLang="en-US"/>
              <a:t>上海交通大学</a:t>
            </a:r>
            <a:r>
              <a:rPr lang="en-US" altLang="zh-CN"/>
              <a:t> Linux </a:t>
            </a:r>
            <a:r>
              <a:rPr lang="zh-CN" altLang="en-US"/>
              <a:t>用户组</a:t>
            </a:r>
            <a:r>
              <a:rPr lang="en-US" altLang="zh-CN"/>
              <a:t> (SJTUG)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Haskell </a:t>
            </a:r>
            <a:r>
              <a:rPr lang="zh-CN" altLang="en-US"/>
              <a:t>编译工具链</a:t>
            </a:r>
            <a:endParaRPr lang="zh-CN" alt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/>
              <a:t>Stack: 由 CommercialHaskell 维护的 Haskell </a:t>
            </a:r>
            <a:r>
              <a:rPr lang="zh-CN" altLang="en-US"/>
              <a:t>包管理器</a:t>
            </a:r>
            <a:r>
              <a:rPr lang="en-US" altLang="zh-CN"/>
              <a:t>/</a:t>
            </a:r>
            <a:r>
              <a:rPr lang="en-US" altLang="en-US"/>
              <a:t>构建系统</a:t>
            </a:r>
            <a:endParaRPr lang="en-US" altLang="en-US"/>
          </a:p>
          <a:p>
            <a:pPr lvl="1" algn="l">
              <a:buClrTx/>
              <a:buSzTx/>
            </a:pPr>
            <a:r>
              <a:rPr lang="zh-CN" altLang="en-US"/>
              <a:t>支持</a:t>
            </a:r>
            <a:r>
              <a:rPr lang="zh-CN" altLang="en-US">
                <a:sym typeface="+mn-ea"/>
              </a:rPr>
              <a:t>声明依赖版本约束，通过</a:t>
            </a:r>
            <a:r>
              <a:rPr lang="en-US" altLang="zh-CN"/>
              <a:t> </a:t>
            </a:r>
            <a:r>
              <a:rPr lang="en-US" altLang="en-US"/>
              <a:t>Stackage </a:t>
            </a:r>
            <a:r>
              <a:rPr lang="zh-CN" altLang="en-US"/>
              <a:t>快照</a:t>
            </a:r>
            <a:r>
              <a:rPr lang="en-US" altLang="en-US"/>
              <a:t>锁定 GHC </a:t>
            </a:r>
            <a:r>
              <a:rPr lang="zh-CN" altLang="en-US"/>
              <a:t>及依赖</a:t>
            </a:r>
            <a:r>
              <a:rPr lang="en-US" altLang="en-US"/>
              <a:t>版本 (stack.yaml)</a:t>
            </a:r>
            <a:endParaRPr lang="en-US" altLang="en-US"/>
          </a:p>
          <a:p>
            <a:pPr lvl="1" algn="l">
              <a:buClrTx/>
              <a:buSzTx/>
            </a:pPr>
            <a:r>
              <a:rPr lang="zh-CN" altLang="en-US"/>
              <a:t>支持多版本依赖描述</a:t>
            </a:r>
            <a:r>
              <a:rPr lang="en-US" altLang="zh-CN"/>
              <a:t> (stack-*.yaml, stack-*.yaml.lock)</a:t>
            </a:r>
            <a:endParaRPr lang="en-US" altLang="en-US"/>
          </a:p>
          <a:p>
            <a:pPr lvl="1" algn="l">
              <a:buClrTx/>
              <a:buSzTx/>
            </a:pPr>
            <a:r>
              <a:rPr lang="zh-CN" altLang="en-US"/>
              <a:t>支持软件包元数据描述</a:t>
            </a:r>
            <a:r>
              <a:rPr lang="en-US" altLang="en-US"/>
              <a:t> (package.yaml)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Haskell </a:t>
            </a:r>
            <a:r>
              <a:rPr lang="zh-CN" altLang="en-US"/>
              <a:t>编译工具链</a:t>
            </a:r>
            <a:endParaRPr lang="zh-CN" alt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pPr algn="l">
              <a:buClrTx/>
              <a:buSzTx/>
            </a:pPr>
            <a:r>
              <a:rPr lang="zh-CN" altLang="en-US"/>
              <a:t>Nix: 由 Nix Community 维护的通用包管理器</a:t>
            </a:r>
            <a:r>
              <a:rPr lang="zh-CN" altLang="en-US"/>
              <a:t>/构建系统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/>
              <a:t>全量同步 Hackage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/>
              <a:t>依赖</a:t>
            </a:r>
            <a:r>
              <a:rPr lang="zh-CN" altLang="en-US"/>
              <a:t> Nix/Nixpkgs 控制版本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/>
              <a:t>兼容 Stack、Cabal 构建系统 (cabal2nix、</a:t>
            </a:r>
            <a:r>
              <a:rPr lang="zh-CN" altLang="en-US"/>
              <a:t>haskell-flake、...)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>
                <a:sym typeface="+mn-ea"/>
              </a:rPr>
              <a:t>GHC</a:t>
            </a:r>
            <a:endParaRPr lang="zh-CN" alt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zh-CN"/>
              <a:t>Glasgow Haskell Compiler (GHC) </a:t>
            </a:r>
            <a:r>
              <a:rPr lang="zh-CN" altLang="en-US"/>
              <a:t>是目前唯一活跃维护的，事实标准的</a:t>
            </a:r>
            <a:r>
              <a:rPr lang="en-US" altLang="zh-CN"/>
              <a:t> Haskell </a:t>
            </a:r>
            <a:r>
              <a:rPr lang="zh-CN" altLang="en-US"/>
              <a:t>编译器实现</a:t>
            </a:r>
            <a:endParaRPr lang="zh-CN" altLang="en-US"/>
          </a:p>
          <a:p>
            <a:pPr marL="514350" lvl="1" indent="0" algn="l">
              <a:buClrTx/>
              <a:buSzTx/>
              <a:buNone/>
            </a:pPr>
            <a:r>
              <a:rPr lang="en-US" altLang="zh-CN" strike="sngStrike"/>
              <a:t>Haskell a.k.a GHC Language</a:t>
            </a:r>
            <a:endParaRPr lang="en-US" altLang="zh-CN" strike="sngStrik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>
                <a:sym typeface="+mn-ea"/>
              </a:rPr>
              <a:t>GHC </a:t>
            </a:r>
            <a:r>
              <a:rPr lang="zh-CN" altLang="en-US">
                <a:sym typeface="+mn-ea"/>
              </a:rPr>
              <a:t>实现简介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8503285" cy="4286885"/>
          </a:xfrm>
        </p:spPr>
        <p:txBody>
          <a:bodyPr/>
          <a:p>
            <a:pPr marL="68580" indent="0">
              <a:buNone/>
            </a:pPr>
            <a:r>
              <a:rPr lang="zh-CN" altLang="en-US" sz="1800"/>
              <a:t>编译阶段</a:t>
            </a:r>
            <a:r>
              <a:rPr lang="en-US" altLang="en-US" sz="1800"/>
              <a:t>: Haskell Language -&gt; Core -&gt; STG -&gt; Cmm -&gt; Backend</a:t>
            </a:r>
            <a:endParaRPr lang="en-US" altLang="en-US"/>
          </a:p>
          <a:p>
            <a:r>
              <a:rPr lang="en-US" altLang="en-US"/>
              <a:t>Core</a:t>
            </a:r>
            <a:endParaRPr lang="en-US" altLang="en-US"/>
          </a:p>
          <a:p>
            <a:pPr lvl="1"/>
            <a:r>
              <a:rPr lang="zh-CN" altLang="en-US"/>
              <a:t>基于</a:t>
            </a:r>
            <a:r>
              <a:rPr lang="en-US" altLang="en-US"/>
              <a:t> </a:t>
            </a:r>
            <a:r>
              <a:rPr lang="en-US" altLang="en-US" b="1"/>
              <a:t>System F with Type Equality Coercions</a:t>
            </a:r>
            <a:r>
              <a:rPr lang="en-US" altLang="en-US"/>
              <a:t> (a.k.a. </a:t>
            </a:r>
            <a:r>
              <a:rPr lang="en-US" altLang="en-US" b="1"/>
              <a:t>System FC</a:t>
            </a:r>
            <a:r>
              <a:rPr lang="en-US" altLang="en-US"/>
              <a:t>) </a:t>
            </a:r>
            <a:r>
              <a:rPr lang="zh-CN" altLang="en-US"/>
              <a:t>以支持</a:t>
            </a:r>
            <a:r>
              <a:rPr lang="en-US" altLang="en-US"/>
              <a:t> GADTs</a:t>
            </a:r>
            <a:r>
              <a:rPr lang="zh-CN" altLang="en-US"/>
              <a:t>、</a:t>
            </a:r>
            <a:r>
              <a:rPr lang="en-US" altLang="en-US"/>
              <a:t>Type families </a:t>
            </a:r>
            <a:r>
              <a:rPr lang="zh-CN" altLang="en-US"/>
              <a:t>等语言特性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为支持高阶类型，实际的类型推导不总是保持完备性（伏笔回收）</a:t>
            </a:r>
            <a:endParaRPr lang="zh-CN" altLang="en-US"/>
          </a:p>
          <a:p>
            <a:pPr lvl="1"/>
            <a:r>
              <a:rPr lang="zh-CN" altLang="en-US"/>
              <a:t>由</a:t>
            </a:r>
            <a:r>
              <a:rPr lang="en-US" altLang="zh-CN"/>
              <a:t> Haskell </a:t>
            </a:r>
            <a:r>
              <a:rPr lang="zh-CN" altLang="en-US"/>
              <a:t>代码进行去糖化、重命名等操作得到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>
                <a:sym typeface="+mn-ea"/>
              </a:rPr>
              <a:t>GHC </a:t>
            </a:r>
            <a:r>
              <a:rPr lang="zh-CN" altLang="en-US">
                <a:sym typeface="+mn-ea"/>
              </a:rPr>
              <a:t>实现简介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68580" indent="0">
              <a:buNone/>
            </a:pPr>
            <a:r>
              <a:rPr lang="zh-CN" altLang="en-US" sz="1800"/>
              <a:t>编译阶段</a:t>
            </a:r>
            <a:r>
              <a:rPr lang="en-US" altLang="en-US" sz="1800"/>
              <a:t>: Haskell Language -&gt; Core -&gt; STG -&gt; Cmm -&gt; Backend</a:t>
            </a:r>
            <a:endParaRPr lang="en-US" altLang="en-US"/>
          </a:p>
          <a:p>
            <a:r>
              <a:rPr lang="en-US" altLang="en-US"/>
              <a:t>STG (Spineless Tagless G-machine)</a:t>
            </a:r>
            <a:endParaRPr lang="en-US" altLang="en-US"/>
          </a:p>
          <a:p>
            <a:pPr lvl="1"/>
            <a:r>
              <a:rPr lang="zh-CN" altLang="en-US"/>
              <a:t>惰性求值的抽象状态机模型</a:t>
            </a:r>
            <a:endParaRPr lang="zh-CN" altLang="en-US"/>
          </a:p>
          <a:p>
            <a:pPr lvl="1"/>
            <a:r>
              <a:rPr lang="zh-CN" altLang="en-US"/>
              <a:t>描述堆分配、垃圾收集的抽象模型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>
                <a:sym typeface="+mn-ea"/>
              </a:rPr>
              <a:t>GHC </a:t>
            </a:r>
            <a:r>
              <a:rPr lang="zh-CN" altLang="en-US">
                <a:sym typeface="+mn-ea"/>
              </a:rPr>
              <a:t>实现简介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68580" indent="0">
              <a:buNone/>
            </a:pPr>
            <a:r>
              <a:rPr lang="zh-CN" altLang="en-US" sz="1800"/>
              <a:t>编译阶段</a:t>
            </a:r>
            <a:r>
              <a:rPr lang="en-US" altLang="en-US" sz="1800"/>
              <a:t>: Haskell Language -&gt; Core -&gt; STG -&gt; Cmm -&gt; Backend</a:t>
            </a:r>
            <a:endParaRPr lang="en-US" altLang="en-US"/>
          </a:p>
          <a:p>
            <a:r>
              <a:rPr lang="en-US" altLang="en-US"/>
              <a:t>Cmm (C minus minus)</a:t>
            </a:r>
            <a:endParaRPr lang="en-US" altLang="en-US"/>
          </a:p>
          <a:p>
            <a:pPr lvl="1"/>
            <a:r>
              <a:rPr lang="zh-CN" altLang="en-US"/>
              <a:t>平台无关、函数式风格的中间表示</a:t>
            </a:r>
            <a:endParaRPr lang="zh-CN" altLang="en-US"/>
          </a:p>
          <a:p>
            <a:pPr lvl="1"/>
            <a:r>
              <a:rPr lang="zh-CN" altLang="en-US"/>
              <a:t>提供类汇编的基本指令</a:t>
            </a:r>
            <a:endParaRPr lang="zh-CN" altLang="en-US"/>
          </a:p>
          <a:p>
            <a:pPr lvl="1"/>
            <a:r>
              <a:rPr lang="zh-CN" altLang="en-US"/>
              <a:t>注意</a:t>
            </a:r>
            <a:r>
              <a:rPr lang="en-US" altLang="en-US"/>
              <a:t>: </a:t>
            </a:r>
            <a:r>
              <a:rPr lang="zh-CN" altLang="en-US"/>
              <a:t>与</a:t>
            </a:r>
            <a:r>
              <a:rPr lang="en-US" altLang="en-US"/>
              <a:t> C / C++ </a:t>
            </a:r>
            <a:r>
              <a:rPr lang="zh-CN" altLang="en-US"/>
              <a:t>无关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>
                <a:sym typeface="+mn-ea"/>
              </a:rPr>
              <a:t>GHC </a:t>
            </a:r>
            <a:r>
              <a:rPr lang="zh-CN" altLang="en-US">
                <a:sym typeface="+mn-ea"/>
              </a:rPr>
              <a:t>实现简介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68580" indent="0">
              <a:buNone/>
            </a:pPr>
            <a:r>
              <a:rPr lang="zh-CN" altLang="en-US" sz="1800"/>
              <a:t>编译阶段</a:t>
            </a:r>
            <a:r>
              <a:rPr lang="en-US" altLang="en-US" sz="1800"/>
              <a:t>: Haskell Language -&gt; Core -&gt; STG -&gt; Cmm -&gt; Backend</a:t>
            </a:r>
            <a:endParaRPr lang="en-US" altLang="en-US"/>
          </a:p>
          <a:p>
            <a:r>
              <a:rPr lang="en-US" altLang="en-US"/>
              <a:t>Backend</a:t>
            </a:r>
            <a:endParaRPr lang="en-US" altLang="en-US"/>
          </a:p>
          <a:p>
            <a:pPr lvl="1"/>
            <a:r>
              <a:rPr lang="zh-CN" altLang="en-US"/>
              <a:t>原生平台：</a:t>
            </a:r>
            <a:r>
              <a:rPr lang="en-US" altLang="zh-CN"/>
              <a:t>NCG</a:t>
            </a:r>
            <a:r>
              <a:rPr lang="zh-CN" altLang="en-US"/>
              <a:t>、</a:t>
            </a:r>
            <a:r>
              <a:rPr lang="en-US" altLang="zh-CN"/>
              <a:t>LLVM</a:t>
            </a:r>
            <a:r>
              <a:rPr lang="zh-CN" altLang="en-US"/>
              <a:t>、</a:t>
            </a:r>
            <a:r>
              <a:rPr lang="en-US" altLang="zh-CN"/>
              <a:t>C</a:t>
            </a:r>
            <a:endParaRPr lang="en-US" altLang="zh-CN"/>
          </a:p>
          <a:p>
            <a:pPr lvl="2"/>
            <a:r>
              <a:rPr lang="zh-CN" altLang="en-US" sz="1800"/>
              <a:t>原生代码生成器</a:t>
            </a:r>
            <a:r>
              <a:rPr lang="en-US" altLang="zh-CN" sz="1800"/>
              <a:t> (Native Code Generator, NCG) </a:t>
            </a:r>
            <a:r>
              <a:rPr lang="zh-CN" altLang="en-US" sz="1800"/>
              <a:t>直接由</a:t>
            </a:r>
            <a:r>
              <a:rPr lang="en-US" altLang="zh-CN" sz="1800"/>
              <a:t> Haskell </a:t>
            </a:r>
            <a:r>
              <a:rPr lang="zh-CN" altLang="en-US" sz="1800"/>
              <a:t>编写，无需</a:t>
            </a:r>
            <a:r>
              <a:rPr lang="en-US" altLang="zh-CN" sz="1800"/>
              <a:t> C </a:t>
            </a:r>
            <a:r>
              <a:rPr lang="zh-CN" altLang="en-US" sz="1800"/>
              <a:t>编译器即可生成目标平台代码</a:t>
            </a:r>
            <a:endParaRPr lang="zh-CN" altLang="en-US" sz="1800"/>
          </a:p>
          <a:p>
            <a:pPr lvl="2"/>
            <a:r>
              <a:rPr lang="zh-CN" altLang="en-US" sz="1800"/>
              <a:t>目前</a:t>
            </a:r>
            <a:r>
              <a:rPr lang="en-US" altLang="zh-CN" sz="1800"/>
              <a:t> NCG </a:t>
            </a:r>
            <a:r>
              <a:rPr lang="zh-CN" altLang="en-US" sz="1800"/>
              <a:t>后端性能</a:t>
            </a:r>
            <a:r>
              <a:rPr lang="en-US" altLang="zh-CN" sz="1800"/>
              <a:t>/</a:t>
            </a:r>
            <a:r>
              <a:rPr lang="zh-CN" altLang="en-US" sz="1800"/>
              <a:t>可维护性均为最优</a:t>
            </a:r>
            <a:endParaRPr lang="en-US" altLang="zh-CN"/>
          </a:p>
          <a:p>
            <a:pPr lvl="1"/>
            <a:r>
              <a:rPr lang="en-US" altLang="zh-CN"/>
              <a:t>Web </a:t>
            </a:r>
            <a:r>
              <a:rPr lang="zh-CN" altLang="en-US"/>
              <a:t>平台：</a:t>
            </a:r>
            <a:r>
              <a:rPr lang="en-US" altLang="zh-CN"/>
              <a:t>JavaScript</a:t>
            </a:r>
            <a:r>
              <a:rPr lang="zh-CN" altLang="en-US"/>
              <a:t>、</a:t>
            </a:r>
            <a:r>
              <a:rPr lang="en-US" altLang="zh-CN"/>
              <a:t>WebAssembly (WASM)</a:t>
            </a:r>
            <a:endParaRPr lang="en-US" altLang="zh-CN"/>
          </a:p>
          <a:p>
            <a:pPr lvl="2"/>
            <a:r>
              <a:rPr lang="zh-CN" altLang="en-US"/>
              <a:t>源于</a:t>
            </a:r>
            <a:r>
              <a:rPr lang="en-US" altLang="zh-CN"/>
              <a:t> GHCJS</a:t>
            </a:r>
            <a:r>
              <a:rPr lang="zh-CN" altLang="en-US"/>
              <a:t>，提供</a:t>
            </a:r>
            <a:r>
              <a:rPr lang="en-US" altLang="zh-CN"/>
              <a:t> JavaScript </a:t>
            </a:r>
            <a:r>
              <a:rPr lang="zh-CN" altLang="en-US"/>
              <a:t>互操作性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>
                <a:sym typeface="+mn-ea"/>
              </a:rPr>
              <a:t>GHC </a:t>
            </a:r>
            <a:r>
              <a:rPr lang="zh-CN" altLang="en-US">
                <a:sym typeface="+mn-ea"/>
              </a:rPr>
              <a:t>实现简介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7428" t="1363" r="10265" b="2903"/>
          <a:stretch>
            <a:fillRect/>
          </a:stretch>
        </p:blipFill>
        <p:spPr>
          <a:xfrm>
            <a:off x="952500" y="1440180"/>
            <a:ext cx="6790055" cy="50253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GHC </a:t>
            </a:r>
            <a:r>
              <a:rPr lang="zh-CN" altLang="en-US"/>
              <a:t>构建流程与架构支持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68580" indent="0">
              <a:buNone/>
            </a:pPr>
            <a:r>
              <a:rPr lang="en-US" altLang="zh-CN" sz="1600"/>
              <a:t>GHC </a:t>
            </a:r>
            <a:r>
              <a:rPr lang="zh-CN" altLang="en-US" sz="1600"/>
              <a:t>构建系统演进：</a:t>
            </a:r>
            <a:r>
              <a:rPr lang="en-US" altLang="en-US" sz="1600"/>
              <a:t>Makefile-based (</a:t>
            </a:r>
            <a:r>
              <a:rPr lang="zh-CN" altLang="en-US" sz="1600"/>
              <a:t>弃用</a:t>
            </a:r>
            <a:r>
              <a:rPr lang="en-US" altLang="en-US" sz="1600"/>
              <a:t>) -&gt; Hadrian -&gt; ghc-toolchain (</a:t>
            </a:r>
            <a:r>
              <a:rPr lang="zh-CN" altLang="en-US" sz="1600"/>
              <a:t>开发中</a:t>
            </a:r>
            <a:r>
              <a:rPr lang="en-US" altLang="en-US" sz="1600"/>
              <a:t>)</a:t>
            </a:r>
            <a:endParaRPr lang="en-US" altLang="en-US" sz="1600"/>
          </a:p>
          <a:p>
            <a:r>
              <a:rPr lang="en-US" altLang="en-US"/>
              <a:t>Hadrian</a:t>
            </a:r>
            <a:r>
              <a:rPr lang="zh-CN" altLang="en-US"/>
              <a:t>：</a:t>
            </a:r>
            <a:r>
              <a:rPr lang="zh-CN" altLang="en-US"/>
              <a:t>基于</a:t>
            </a:r>
            <a:r>
              <a:rPr lang="en-US" altLang="en-US"/>
              <a:t> Shake </a:t>
            </a:r>
            <a:r>
              <a:rPr lang="zh-CN" altLang="en-US"/>
              <a:t>开发的现代构建系统</a:t>
            </a:r>
            <a:endParaRPr lang="zh-CN" altLang="en-US"/>
          </a:p>
          <a:p>
            <a:pPr lvl="1"/>
            <a:r>
              <a:rPr lang="en-US" altLang="en-US"/>
              <a:t>Shake </a:t>
            </a:r>
            <a:r>
              <a:rPr lang="zh-CN" altLang="en-US"/>
              <a:t>支持自动检测依赖，增量构建等现代特性</a:t>
            </a:r>
            <a:endParaRPr lang="zh-CN" altLang="en-US"/>
          </a:p>
          <a:p>
            <a:pPr lvl="1"/>
            <a:r>
              <a:rPr lang="en-US" altLang="zh-CN"/>
              <a:t>Shake </a:t>
            </a:r>
            <a:r>
              <a:rPr lang="zh-CN" altLang="en-US"/>
              <a:t>完全由</a:t>
            </a:r>
            <a:r>
              <a:rPr lang="en-US" altLang="zh-CN"/>
              <a:t> Haskell </a:t>
            </a:r>
            <a:r>
              <a:rPr lang="zh-CN" altLang="en-US"/>
              <a:t>编写，可提高</a:t>
            </a:r>
            <a:r>
              <a:rPr lang="en-US" altLang="en-US"/>
              <a:t> Haskell </a:t>
            </a:r>
            <a:r>
              <a:rPr lang="zh-CN" altLang="en-US"/>
              <a:t>自举比例</a:t>
            </a:r>
            <a:endParaRPr lang="zh-CN" altLang="en-US"/>
          </a:p>
          <a:p>
            <a:pPr lvl="1"/>
            <a:endParaRPr lang="en-US" altLang="en-US" sz="2400"/>
          </a:p>
          <a:p>
            <a:pPr marL="514350" lvl="1" indent="0">
              <a:buNone/>
            </a:pPr>
            <a:r>
              <a:rPr lang="en-US" altLang="en-US" sz="2400"/>
              <a:t>Hadrian </a:t>
            </a:r>
            <a:r>
              <a:rPr lang="zh-CN" altLang="en-US" sz="2400" i="1"/>
              <a:t>基本实现了</a:t>
            </a:r>
            <a:r>
              <a:rPr lang="zh-CN" altLang="en-US" sz="2400"/>
              <a:t> </a:t>
            </a:r>
            <a:r>
              <a:rPr lang="en-US" altLang="zh-CN" sz="2400"/>
              <a:t>GNU Makefile </a:t>
            </a:r>
            <a:r>
              <a:rPr lang="zh-CN" altLang="en-US" sz="2400"/>
              <a:t>的构建功能（伏笔）</a:t>
            </a:r>
            <a:endParaRPr lang="en-US" altLang="zh-CN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GHC </a:t>
            </a:r>
            <a:r>
              <a:rPr lang="zh-CN" altLang="en-US"/>
              <a:t>构建流程与架构支持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68580" indent="0">
              <a:buNone/>
            </a:pPr>
            <a:r>
              <a:rPr lang="en-US" altLang="zh-CN" sz="1600"/>
              <a:t>GHC </a:t>
            </a:r>
            <a:r>
              <a:rPr lang="zh-CN" altLang="en-US" sz="1600"/>
              <a:t>构建系统演进：</a:t>
            </a:r>
            <a:r>
              <a:rPr lang="en-US" altLang="en-US" sz="1600"/>
              <a:t>Makefile-based (</a:t>
            </a:r>
            <a:r>
              <a:rPr lang="zh-CN" altLang="en-US" sz="1600"/>
              <a:t>弃用</a:t>
            </a:r>
            <a:r>
              <a:rPr lang="en-US" altLang="en-US" sz="1600"/>
              <a:t>) -&gt; Hadrian -&gt; ghc-toolchain (</a:t>
            </a:r>
            <a:r>
              <a:rPr lang="zh-CN" altLang="en-US" sz="1600"/>
              <a:t>开发中</a:t>
            </a:r>
            <a:r>
              <a:rPr lang="en-US" altLang="en-US" sz="1600"/>
              <a:t>)</a:t>
            </a:r>
            <a:endParaRPr lang="en-US" altLang="en-US" sz="1600"/>
          </a:p>
          <a:p>
            <a:pPr algn="l">
              <a:buClrTx/>
              <a:buSzTx/>
            </a:pPr>
            <a:r>
              <a:rPr lang="zh-CN" altLang="en-US" sz="2400">
                <a:sym typeface="+mn-ea"/>
              </a:rPr>
              <a:t>构建前准备：</a:t>
            </a:r>
            <a:r>
              <a:rPr lang="en-US" altLang="en-US" sz="2400">
                <a:sym typeface="+mn-ea"/>
              </a:rPr>
              <a:t>boot + configure</a:t>
            </a:r>
            <a:endParaRPr lang="en-US" altLang="en-US" sz="2400"/>
          </a:p>
          <a:p>
            <a:pPr lvl="1" algn="l">
              <a:buClrTx/>
              <a:buSzTx/>
            </a:pPr>
            <a:r>
              <a:rPr lang="en-US" altLang="en-US">
                <a:sym typeface="+mn-ea"/>
              </a:rPr>
              <a:t>boot (Python script)</a:t>
            </a:r>
            <a:r>
              <a:rPr lang="zh-CN" altLang="en-US">
                <a:sym typeface="+mn-ea"/>
              </a:rPr>
              <a:t>：检测依赖项、仓库子模块状态</a:t>
            </a:r>
            <a:endParaRPr lang="zh-CN" altLang="en-US"/>
          </a:p>
          <a:p>
            <a:pPr lvl="1" algn="l">
              <a:buClrTx/>
              <a:buSzTx/>
            </a:pPr>
            <a:r>
              <a:rPr lang="en-US" altLang="en-US">
                <a:sym typeface="+mn-ea"/>
              </a:rPr>
              <a:t>configure (GNU autoconf)</a:t>
            </a:r>
            <a:r>
              <a:rPr lang="zh-CN" altLang="en-US">
                <a:sym typeface="+mn-ea"/>
              </a:rPr>
              <a:t>：根据平台、依赖状态等生成构建配置</a:t>
            </a:r>
            <a:endParaRPr lang="zh-CN" altLang="en-US"/>
          </a:p>
          <a:p>
            <a:pPr marL="411480" lvl="1" algn="l">
              <a:buClrTx/>
              <a:buSzTx/>
            </a:pPr>
            <a:r>
              <a:rPr lang="zh-CN" altLang="en-US" sz="2400">
                <a:sym typeface="+mn-ea"/>
              </a:rPr>
              <a:t>构建：</a:t>
            </a:r>
            <a:r>
              <a:rPr lang="en-US" altLang="en-US" sz="2400">
                <a:sym typeface="+mn-ea"/>
              </a:rPr>
              <a:t>stageBoot -&gt; stage0 -&gt; stage1 -&gt; stage2</a:t>
            </a:r>
            <a:endParaRPr lang="en-US" altLang="en-US" sz="2400">
              <a:sym typeface="+mn-ea"/>
            </a:endParaRPr>
          </a:p>
          <a:p>
            <a:pPr marL="868680" lvl="2" algn="l">
              <a:buClrTx/>
              <a:buSzTx/>
            </a:pPr>
            <a:r>
              <a:rPr lang="zh-CN" altLang="en-US" sz="2000">
                <a:sym typeface="+mn-ea"/>
              </a:rPr>
              <a:t>非常复杂，看图罢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我是谁？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 Linux </a:t>
            </a:r>
            <a:r>
              <a:rPr lang="zh-CN" altLang="en-US"/>
              <a:t>用户组</a:t>
            </a:r>
            <a:r>
              <a:rPr lang="en-US" altLang="zh-CN"/>
              <a:t> (</a:t>
            </a:r>
            <a:r>
              <a:rPr lang="en-US"/>
              <a:t>SJTUG) </a:t>
            </a:r>
            <a:r>
              <a:rPr lang="zh-CN" altLang="en-US"/>
              <a:t>成员</a:t>
            </a:r>
            <a:endParaRPr lang="zh-CN" altLang="en-US"/>
          </a:p>
          <a:p>
            <a:pPr lvl="1"/>
            <a:r>
              <a:rPr lang="zh-CN" altLang="en-US" sz="2000"/>
              <a:t>参与了并不存在的</a:t>
            </a:r>
            <a:r>
              <a:rPr lang="zh-CN" altLang="en-US"/>
              <a:t>吃吃喝喝</a:t>
            </a:r>
            <a:endParaRPr lang="zh-CN" altLang="en-US"/>
          </a:p>
          <a:p>
            <a:pPr lvl="1"/>
            <a:r>
              <a:rPr lang="zh-CN" altLang="en-US"/>
              <a:t>主讲了真实存在的技术分享</a:t>
            </a:r>
            <a:r>
              <a:rPr lang="en-US" altLang="zh-CN"/>
              <a:t> </a:t>
            </a:r>
            <a:r>
              <a:rPr lang="zh-CN" altLang="en-US" sz="1200" strike="sngStrike"/>
              <a:t>但讲得很烂</a:t>
            </a:r>
            <a:endParaRPr lang="zh-CN" altLang="en-US" sz="1200" strike="sngStrike"/>
          </a:p>
          <a:p>
            <a:pPr lvl="2"/>
            <a:r>
              <a:rPr lang="zh-CN" altLang="en-US"/>
              <a:t>试图复兴</a:t>
            </a:r>
            <a:r>
              <a:rPr lang="en-US" altLang="zh-CN"/>
              <a:t> SJTUG </a:t>
            </a:r>
            <a:r>
              <a:rPr lang="zh-CN" altLang="en-US"/>
              <a:t>技术分享传统</a:t>
            </a:r>
            <a:endParaRPr lang="zh-CN" altLang="en-US"/>
          </a:p>
          <a:p>
            <a:pPr marL="411480" lvl="1" algn="l">
              <a:buClrTx/>
              <a:buSzTx/>
            </a:pPr>
            <a:r>
              <a:rPr lang="zh-CN" altLang="en-US" sz="2400"/>
              <a:t>其他身份：</a:t>
            </a:r>
            <a:endParaRPr lang="en-US" sz="2400"/>
          </a:p>
          <a:p>
            <a:pPr lvl="1"/>
            <a:r>
              <a:rPr lang="zh-CN" altLang="en-US"/>
              <a:t>编程语言理论</a:t>
            </a:r>
            <a:r>
              <a:rPr lang="en-US" altLang="en-US"/>
              <a:t> (PL) </a:t>
            </a:r>
            <a:r>
              <a:rPr lang="zh-CN" altLang="en-US"/>
              <a:t>初心者</a:t>
            </a:r>
            <a:r>
              <a:rPr lang="en-US" altLang="zh-CN"/>
              <a:t> </a:t>
            </a:r>
            <a:r>
              <a:rPr lang="zh-CN" altLang="en-US" sz="1000" strike="sngStrike"/>
              <a:t>写证明的</a:t>
            </a:r>
            <a:endParaRPr lang="zh-CN" altLang="en-US"/>
          </a:p>
          <a:p>
            <a:pPr lvl="1"/>
            <a:r>
              <a:rPr lang="en-US" altLang="zh-CN"/>
              <a:t>NixOS </a:t>
            </a:r>
            <a:r>
              <a:rPr lang="zh-CN" altLang="en-US"/>
              <a:t>重度用户</a:t>
            </a:r>
            <a:r>
              <a:rPr lang="en-US" altLang="zh-CN"/>
              <a:t> </a:t>
            </a:r>
            <a:r>
              <a:rPr lang="zh-CN" altLang="en-US" sz="1000" strike="sngStrike"/>
              <a:t>打包的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1350" t="1227"/>
          <a:stretch>
            <a:fillRect/>
          </a:stretch>
        </p:blipFill>
        <p:spPr>
          <a:xfrm>
            <a:off x="1559560" y="476885"/>
            <a:ext cx="4751705" cy="62515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GHC </a:t>
            </a:r>
            <a:r>
              <a:rPr lang="zh-CN" altLang="en-US"/>
              <a:t>构建流程与架构支持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68580" indent="0">
              <a:buNone/>
            </a:pPr>
            <a:r>
              <a:rPr lang="en-US" altLang="zh-CN" sz="1600"/>
              <a:t>GHC </a:t>
            </a:r>
            <a:r>
              <a:rPr lang="zh-CN" altLang="en-US" sz="1600"/>
              <a:t>构建系统演进：</a:t>
            </a:r>
            <a:r>
              <a:rPr lang="en-US" altLang="en-US" sz="1600"/>
              <a:t>Makefile-based (</a:t>
            </a:r>
            <a:r>
              <a:rPr lang="zh-CN" altLang="en-US" sz="1600"/>
              <a:t>弃用</a:t>
            </a:r>
            <a:r>
              <a:rPr lang="en-US" altLang="en-US" sz="1600"/>
              <a:t>) -&gt; Hadrian -&gt; ghc-toolchain (</a:t>
            </a:r>
            <a:r>
              <a:rPr lang="zh-CN" altLang="en-US" sz="1600"/>
              <a:t>开发中</a:t>
            </a:r>
            <a:r>
              <a:rPr lang="en-US" altLang="en-US" sz="1600"/>
              <a:t>)</a:t>
            </a:r>
            <a:endParaRPr lang="en-US" altLang="en-US" sz="1600"/>
          </a:p>
          <a:p>
            <a:pPr algn="l">
              <a:buClrTx/>
              <a:buSzTx/>
            </a:pPr>
            <a:r>
              <a:rPr lang="en-US" altLang="en-US" sz="2400"/>
              <a:t>ghc-toolchain</a:t>
            </a:r>
            <a:r>
              <a:rPr lang="zh-CN" altLang="en-US" sz="2400"/>
              <a:t>：</a:t>
            </a:r>
            <a:r>
              <a:rPr lang="zh-CN" altLang="en-US" sz="2400"/>
              <a:t>下一代</a:t>
            </a:r>
            <a:r>
              <a:rPr lang="en-US" altLang="en-US" sz="2400"/>
              <a:t> Haskell </a:t>
            </a:r>
            <a:r>
              <a:rPr lang="zh-CN" altLang="en-US" sz="2400"/>
              <a:t>工具链管理工具</a:t>
            </a:r>
            <a:endParaRPr lang="zh-CN" altLang="en-US" sz="2400"/>
          </a:p>
          <a:p>
            <a:pPr lvl="1" algn="l">
              <a:buClrTx/>
              <a:buSzTx/>
            </a:pPr>
            <a:r>
              <a:rPr lang="zh-CN" altLang="en-US" sz="2000"/>
              <a:t>专注于工具链管理和配置，尤其是交叉编译等复杂场景</a:t>
            </a:r>
            <a:endParaRPr lang="zh-CN" altLang="en-US" sz="2000"/>
          </a:p>
          <a:p>
            <a:pPr marL="514350" lvl="1" indent="457200" algn="l">
              <a:buClrTx/>
              <a:buSzTx/>
              <a:buNone/>
            </a:pPr>
            <a:r>
              <a:rPr lang="en-US" altLang="en-US" sz="2000"/>
              <a:t>`ghc-toolchain --host=&lt;triple&gt; --target=&lt;triple&gt;`</a:t>
            </a:r>
            <a:endParaRPr lang="en-US" altLang="en-US" sz="2000"/>
          </a:p>
          <a:p>
            <a:pPr lvl="1" algn="l">
              <a:buClrTx/>
              <a:buSzTx/>
            </a:pPr>
            <a:r>
              <a:rPr lang="en-US" altLang="en-US" sz="2400"/>
              <a:t>GHC </a:t>
            </a:r>
            <a:r>
              <a:rPr lang="zh-CN" altLang="en-US" sz="2400"/>
              <a:t>构建流程中将作为</a:t>
            </a:r>
            <a:r>
              <a:rPr lang="en-US" altLang="en-US" sz="2400"/>
              <a:t> Hadrian </a:t>
            </a:r>
            <a:r>
              <a:rPr lang="zh-CN" altLang="en-US" sz="2400"/>
              <a:t>构建系统的补充支持</a:t>
            </a:r>
            <a:endParaRPr lang="zh-CN" altLang="en-US" sz="2400"/>
          </a:p>
          <a:p>
            <a:pPr lvl="2" algn="l">
              <a:buClrTx/>
              <a:buSzTx/>
            </a:pPr>
            <a:r>
              <a:rPr lang="en-US" altLang="zh-CN" sz="2000"/>
              <a:t>`./configure --enable-ghc-toolchain` </a:t>
            </a:r>
            <a:r>
              <a:rPr lang="zh-CN" altLang="en-US" sz="2000"/>
              <a:t>生成目标平台配置</a:t>
            </a:r>
            <a:r>
              <a:rPr lang="en-US" altLang="zh-CN" sz="2000"/>
              <a:t> (config.target)</a:t>
            </a:r>
            <a:endParaRPr lang="en-US" altLang="zh-CN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GHC </a:t>
            </a:r>
            <a:r>
              <a:rPr lang="zh-CN" altLang="en-US"/>
              <a:t>构建流程与架构支持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 sz="2400"/>
              <a:t>GHC 架构支持</a:t>
            </a:r>
            <a:r>
              <a:rPr lang="zh-CN" altLang="en-US" sz="2400"/>
              <a:t>（部分统计）：</a:t>
            </a:r>
            <a:endParaRPr lang="en-US" altLang="en-US" sz="2400"/>
          </a:p>
          <a:p>
            <a:pPr lvl="1" algn="l">
              <a:buClrTx/>
              <a:buSzTx/>
            </a:pPr>
            <a:r>
              <a:rPr lang="en-US" altLang="en-US" sz="2000"/>
              <a:t>T1</a:t>
            </a:r>
            <a:r>
              <a:rPr lang="zh-CN" altLang="en-US" sz="2000"/>
              <a:t>：</a:t>
            </a:r>
            <a:endParaRPr lang="zh-CN" altLang="en-US" sz="2000"/>
          </a:p>
          <a:p>
            <a:pPr lvl="2" algn="l">
              <a:buClrTx/>
              <a:buSzTx/>
            </a:pPr>
            <a:r>
              <a:rPr lang="en-US" altLang="zh-CN" sz="1800"/>
              <a:t>x86_64-windows</a:t>
            </a:r>
            <a:endParaRPr lang="en-US" altLang="zh-CN" sz="1800"/>
          </a:p>
          <a:p>
            <a:pPr lvl="2" algn="l">
              <a:buClrTx/>
              <a:buSzTx/>
            </a:pPr>
            <a:r>
              <a:rPr lang="en-US" altLang="en-US" sz="1800"/>
              <a:t>x86_64-linux, </a:t>
            </a:r>
            <a:r>
              <a:rPr lang="en-US" altLang="en-US">
                <a:sym typeface="+mn-ea"/>
              </a:rPr>
              <a:t>aarch64-linux</a:t>
            </a:r>
            <a:endParaRPr lang="en-US" altLang="en-US">
              <a:sym typeface="+mn-ea"/>
            </a:endParaRPr>
          </a:p>
          <a:p>
            <a:pPr lvl="2" algn="l">
              <a:buClrTx/>
              <a:buSzTx/>
            </a:pPr>
            <a:r>
              <a:rPr lang="en-US" altLang="en-US" sz="1800"/>
              <a:t>aarch64-darwin</a:t>
            </a:r>
            <a:endParaRPr lang="en-US" altLang="en-US" sz="1800"/>
          </a:p>
          <a:p>
            <a:pPr lvl="1" algn="l">
              <a:buClrTx/>
              <a:buSzTx/>
            </a:pPr>
            <a:r>
              <a:rPr lang="en-US" altLang="zh-CN" sz="2000"/>
              <a:t>T2</a:t>
            </a:r>
            <a:r>
              <a:rPr lang="zh-CN" altLang="en-US" sz="2000"/>
              <a:t>：</a:t>
            </a:r>
            <a:endParaRPr lang="zh-CN" altLang="en-US" sz="2000"/>
          </a:p>
          <a:p>
            <a:pPr lvl="2" algn="l">
              <a:buClrTx/>
              <a:buSzTx/>
            </a:pPr>
            <a:r>
              <a:rPr lang="en-US" altLang="en-US" sz="1800"/>
              <a:t>x86_64-freebsd, </a:t>
            </a:r>
            <a:r>
              <a:rPr lang="en-US" altLang="en-US">
                <a:sym typeface="+mn-ea"/>
              </a:rPr>
              <a:t>x86_64-openbsd</a:t>
            </a:r>
            <a:endParaRPr lang="en-US" altLang="en-US">
              <a:sym typeface="+mn-ea"/>
            </a:endParaRPr>
          </a:p>
          <a:p>
            <a:pPr lvl="2" algn="l">
              <a:buClrTx/>
              <a:buSzTx/>
            </a:pPr>
            <a:r>
              <a:rPr lang="en-US" altLang="en-US">
                <a:sym typeface="+mn-ea"/>
              </a:rPr>
              <a:t>powerpc-linux, </a:t>
            </a:r>
            <a:r>
              <a:rPr lang="en-US" altLang="en-US"/>
              <a:t>powerpc64-linux, powerpc64le-linux</a:t>
            </a:r>
            <a:endParaRPr lang="en-US" altLang="en-US"/>
          </a:p>
          <a:p>
            <a:pPr lvl="2" algn="l">
              <a:buClrTx/>
              <a:buSzTx/>
            </a:pPr>
            <a:r>
              <a:rPr lang="en-US" altLang="en-US" sz="1800"/>
              <a:t>s390-linux</a:t>
            </a:r>
            <a:endParaRPr lang="en-US" altLang="en-US" sz="1800"/>
          </a:p>
          <a:p>
            <a:pPr marL="68580" indent="0">
              <a:buNone/>
            </a:pPr>
            <a:endParaRPr lang="zh-CN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GHC </a:t>
            </a:r>
            <a:r>
              <a:rPr lang="zh-CN" altLang="en-US"/>
              <a:t>构建流程与架构支持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 sz="2400"/>
              <a:t>GHC 架构支持</a:t>
            </a:r>
            <a:r>
              <a:rPr lang="zh-CN" altLang="en-US" sz="2400"/>
              <a:t>（部分统计）：</a:t>
            </a:r>
            <a:endParaRPr lang="en-US" altLang="en-US" sz="2400"/>
          </a:p>
          <a:p>
            <a:pPr lvl="1" algn="l">
              <a:buClrTx/>
              <a:buSzTx/>
            </a:pPr>
            <a:r>
              <a:rPr lang="en-US" altLang="en-US" sz="2000"/>
              <a:t>T3</a:t>
            </a:r>
            <a:r>
              <a:rPr lang="zh-CN" altLang="en-US" sz="2000"/>
              <a:t>：</a:t>
            </a:r>
            <a:endParaRPr lang="zh-CN" altLang="en-US" sz="2000"/>
          </a:p>
          <a:p>
            <a:pPr lvl="2" algn="l">
              <a:buClrTx/>
              <a:buSzTx/>
            </a:pPr>
            <a:r>
              <a:rPr lang="en-US" altLang="zh-CN" sz="1800"/>
              <a:t>aarch64-windows</a:t>
            </a:r>
            <a:endParaRPr lang="zh-CN" altLang="en-US" sz="1800"/>
          </a:p>
          <a:p>
            <a:pPr lvl="2" algn="l">
              <a:buClrTx/>
              <a:buSzTx/>
            </a:pPr>
            <a:r>
              <a:rPr lang="en-US" altLang="en-US" sz="1800" b="1"/>
              <a:t>riscv64-linux</a:t>
            </a:r>
            <a:endParaRPr lang="en-US" altLang="en-US" sz="1800" b="1"/>
          </a:p>
          <a:p>
            <a:pPr lvl="2" algn="l">
              <a:buClrTx/>
              <a:buSzTx/>
            </a:pPr>
            <a:r>
              <a:rPr lang="en-US" altLang="zh-CN" sz="1800" b="1"/>
              <a:t>loongarch64-linux</a:t>
            </a:r>
            <a:endParaRPr lang="en-US" altLang="zh-CN" sz="1800" b="1"/>
          </a:p>
          <a:p>
            <a:pPr lvl="2" algn="l">
              <a:buClrTx/>
              <a:buSzTx/>
            </a:pPr>
            <a:endParaRPr lang="zh-CN" altLang="en-US" sz="1800" b="1"/>
          </a:p>
          <a:p>
            <a:pPr marL="411480" lvl="2" indent="-342900" algn="l">
              <a:buClrTx/>
              <a:buSzTx/>
            </a:pPr>
            <a:r>
              <a:rPr lang="en-US" altLang="en-US" sz="2400">
                <a:sym typeface="+mn-ea"/>
              </a:rPr>
              <a:t>充分体现了架构之间的阶级落差！</a:t>
            </a:r>
            <a:endParaRPr lang="en-US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GHC </a:t>
            </a:r>
            <a:r>
              <a:rPr lang="zh-CN" altLang="en-US"/>
              <a:t>构建流程与架构支持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 sz="2400"/>
              <a:t>RV64</a:t>
            </a:r>
            <a:endParaRPr lang="en-US" altLang="en-US" sz="2400"/>
          </a:p>
          <a:p>
            <a:pPr lvl="1" algn="l">
              <a:buClrTx/>
              <a:buSzTx/>
            </a:pPr>
            <a:r>
              <a:rPr lang="en-US" altLang="en-US" sz="2000"/>
              <a:t>LLVM </a:t>
            </a:r>
            <a:r>
              <a:rPr lang="zh-CN" altLang="en-US" sz="2000"/>
              <a:t>后端：</a:t>
            </a:r>
            <a:r>
              <a:rPr lang="en-US" altLang="en-US" sz="2000"/>
              <a:t>GHC 9.2 </a:t>
            </a:r>
            <a:r>
              <a:rPr lang="zh-CN" altLang="en-US" sz="2000"/>
              <a:t>起</a:t>
            </a:r>
            <a:endParaRPr lang="zh-CN" altLang="en-US" sz="2000"/>
          </a:p>
          <a:p>
            <a:pPr lvl="2" algn="l">
              <a:buClrTx/>
              <a:buSzTx/>
            </a:pPr>
            <a:r>
              <a:rPr lang="en-US" altLang="en-US" sz="1800"/>
              <a:t>然而两年后才默认开启 GHCi 构建支持</a:t>
            </a:r>
            <a:endParaRPr lang="zh-CN" altLang="en-US" sz="1940"/>
          </a:p>
          <a:p>
            <a:pPr lvl="1" algn="l">
              <a:buClrTx/>
              <a:buSzTx/>
            </a:pPr>
            <a:r>
              <a:rPr lang="en-US" altLang="en-US" sz="2000"/>
              <a:t>NCG 后端</a:t>
            </a:r>
            <a:r>
              <a:rPr lang="zh-CN" altLang="en-US" sz="2000"/>
              <a:t>：</a:t>
            </a:r>
            <a:r>
              <a:rPr lang="en-US" altLang="en-US" sz="2000"/>
              <a:t>GHC 9.12 起</a:t>
            </a:r>
            <a:endParaRPr lang="en-US" altLang="en-US" sz="2000"/>
          </a:p>
          <a:p>
            <a:pPr lvl="2" algn="l">
              <a:buClrTx/>
              <a:buSzTx/>
            </a:pPr>
            <a:r>
              <a:rPr lang="en-US" altLang="en-US"/>
              <a:t>OpenSUSE Tumblewood </a:t>
            </a:r>
            <a:r>
              <a:rPr lang="zh-CN" altLang="en-US"/>
              <a:t>维护了</a:t>
            </a:r>
            <a:r>
              <a:rPr lang="en-US" altLang="en-US"/>
              <a:t> GHC 9.10 </a:t>
            </a:r>
            <a:r>
              <a:rPr lang="zh-CN" altLang="en-US"/>
              <a:t>的移植补丁</a:t>
            </a:r>
            <a:endParaRPr lang="zh-CN" altLang="en-US"/>
          </a:p>
          <a:p>
            <a:pPr lvl="2" algn="l">
              <a:buClrTx/>
              <a:buSzTx/>
            </a:pPr>
            <a:r>
              <a:rPr lang="en-US" altLang="en-US">
                <a:sym typeface="+mn-ea"/>
              </a:rPr>
              <a:t>Dwarf </a:t>
            </a:r>
            <a:r>
              <a:rPr lang="zh-CN" altLang="en-US">
                <a:sym typeface="+mn-ea"/>
              </a:rPr>
              <a:t>调试支持已完成，等待测试</a:t>
            </a:r>
            <a:r>
              <a:rPr lang="en-US" altLang="zh-CN">
                <a:sym typeface="+mn-ea"/>
              </a:rPr>
              <a:t> (GHC MR#13760)</a:t>
            </a:r>
            <a:endParaRPr lang="zh-CN" altLang="en-US">
              <a:sym typeface="+mn-ea"/>
            </a:endParaRPr>
          </a:p>
          <a:p>
            <a:pPr lvl="2" algn="l">
              <a:buClrTx/>
              <a:buSzTx/>
            </a:pPr>
            <a:r>
              <a:rPr lang="en-US" altLang="en-US">
                <a:sym typeface="+mn-ea"/>
              </a:rPr>
              <a:t>RVV 1.0 </a:t>
            </a:r>
            <a:r>
              <a:rPr lang="zh-CN" altLang="en-US">
                <a:sym typeface="+mn-ea"/>
              </a:rPr>
              <a:t>支持适配中</a:t>
            </a:r>
            <a:r>
              <a:rPr lang="en-US" altLang="zh-CN">
                <a:sym typeface="+mn-ea"/>
              </a:rPr>
              <a:t> (GHC issues#25331)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GHC </a:t>
            </a:r>
            <a:r>
              <a:rPr lang="zh-CN" altLang="en-US"/>
              <a:t>构建流程与架构支持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 sz="2400">
                <a:sym typeface="+mn-ea"/>
              </a:rPr>
              <a:t>LA64</a:t>
            </a:r>
            <a:endParaRPr lang="en-US" altLang="en-US" sz="2400"/>
          </a:p>
          <a:p>
            <a:pPr lvl="1" algn="l">
              <a:buClrTx/>
              <a:buSzTx/>
            </a:pPr>
            <a:r>
              <a:rPr lang="en-US" altLang="en-US">
                <a:sym typeface="+mn-ea"/>
              </a:rPr>
              <a:t>LLVM </a:t>
            </a:r>
            <a:r>
              <a:rPr lang="zh-CN" altLang="en-US">
                <a:sym typeface="+mn-ea"/>
              </a:rPr>
              <a:t>后端：</a:t>
            </a:r>
            <a:r>
              <a:rPr lang="en-US" altLang="en-US">
                <a:sym typeface="+mn-ea"/>
              </a:rPr>
              <a:t>GHC 9.6 </a:t>
            </a:r>
            <a:r>
              <a:rPr lang="zh-CN" altLang="en-US">
                <a:sym typeface="+mn-ea"/>
              </a:rPr>
              <a:t>起</a:t>
            </a:r>
            <a:endParaRPr lang="zh-CN" altLang="en-US"/>
          </a:p>
          <a:p>
            <a:pPr lvl="1" algn="l">
              <a:buClrTx/>
              <a:buSzTx/>
            </a:pPr>
            <a:r>
              <a:rPr lang="en-US" altLang="en-US">
                <a:sym typeface="+mn-ea"/>
              </a:rPr>
              <a:t>NCG 后端</a:t>
            </a:r>
            <a:r>
              <a:rPr lang="zh-CN" altLang="en-US">
                <a:sym typeface="+mn-ea"/>
              </a:rPr>
              <a:t>：</a:t>
            </a:r>
            <a:r>
              <a:rPr lang="en-US" altLang="en-US">
                <a:sym typeface="+mn-ea"/>
              </a:rPr>
              <a:t>GHC 9.12 起</a:t>
            </a:r>
            <a:endParaRPr lang="en-US" altLang="en-US"/>
          </a:p>
          <a:p>
            <a:pPr lvl="2" algn="l">
              <a:buClrTx/>
              <a:buSzTx/>
            </a:pPr>
            <a:r>
              <a:rPr lang="en-US" altLang="en-US">
                <a:sym typeface="+mn-ea"/>
              </a:rPr>
              <a:t>atomicRMW, Cmpxchg, Xchg 支持</a:t>
            </a:r>
            <a:r>
              <a:rPr lang="zh-CN" altLang="en-US">
                <a:sym typeface="+mn-ea"/>
              </a:rPr>
              <a:t>等待合入</a:t>
            </a:r>
            <a:r>
              <a:rPr lang="en-US" altLang="en-US">
                <a:sym typeface="+mn-ea"/>
              </a:rPr>
              <a:t> (GHC MR#14528)</a:t>
            </a:r>
            <a:endParaRPr lang="en-US" altLang="en-US"/>
          </a:p>
          <a:p>
            <a:pPr lvl="2" algn="l">
              <a:buClrTx/>
              <a:buSzTx/>
            </a:pPr>
            <a:r>
              <a:rPr lang="en-US" altLang="en-US">
                <a:sym typeface="+mn-ea"/>
              </a:rPr>
              <a:t>SIMD 支持适配中</a:t>
            </a:r>
            <a:endParaRPr lang="en-US" altLang="en-US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发行版支持</a:t>
            </a:r>
            <a:endParaRPr lang="zh-CN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3570" y="1845310"/>
            <a:ext cx="11083290" cy="13360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我们的语言正在蒸蒸日上</a:t>
            </a:r>
            <a:r>
              <a:rPr lang="en-US" altLang="zh-CN"/>
              <a:t>......</a:t>
            </a:r>
            <a:r>
              <a:rPr lang="zh-CN" altLang="en-US"/>
              <a:t>吗？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理想很美好，但是</a:t>
            </a:r>
            <a:r>
              <a:rPr altLang="en-US">
                <a:sym typeface="+mn-ea"/>
              </a:rPr>
              <a:t>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203690" cy="4286885"/>
          </a:xfrm>
        </p:spPr>
        <p:txBody>
          <a:bodyPr/>
          <a:p>
            <a:r>
              <a:rPr lang="zh-CN" altLang="en-US"/>
              <a:t>包管理</a:t>
            </a:r>
            <a:r>
              <a:rPr lang="en-US" altLang="en-US"/>
              <a:t>/</a:t>
            </a:r>
            <a:r>
              <a:rPr lang="zh-CN" altLang="en-US"/>
              <a:t>构建系统</a:t>
            </a:r>
            <a:endParaRPr lang="zh-CN" altLang="en-US"/>
          </a:p>
          <a:p>
            <a:pPr lvl="1"/>
            <a:r>
              <a:rPr lang="en-US" altLang="en-US"/>
              <a:t>“Cabal </a:t>
            </a:r>
            <a:r>
              <a:rPr lang="zh-CN" altLang="en-US"/>
              <a:t>地狱</a:t>
            </a:r>
            <a:r>
              <a:rPr lang="en-US" altLang="en-US"/>
              <a:t>”</a:t>
            </a:r>
            <a:endParaRPr lang="en-US" altLang="en-US"/>
          </a:p>
          <a:p>
            <a:pPr lvl="2"/>
            <a:r>
              <a:rPr lang="zh-CN" altLang="en-US"/>
              <a:t>构建可用性差，无成熟的依赖求解工具</a:t>
            </a:r>
            <a:endParaRPr lang="zh-CN" altLang="en-US"/>
          </a:p>
          <a:p>
            <a:pPr lvl="3"/>
            <a:r>
              <a:rPr lang="en-US" altLang="en-US"/>
              <a:t>cabal v2-freeze </a:t>
            </a:r>
            <a:r>
              <a:rPr lang="zh-CN" altLang="en-US"/>
              <a:t>支持锁定</a:t>
            </a:r>
            <a:r>
              <a:rPr lang="en-US" altLang="en-US"/>
              <a:t> Hackage index-state</a:t>
            </a:r>
            <a:r>
              <a:rPr lang="zh-CN" altLang="en-US"/>
              <a:t>，但不支持锁定</a:t>
            </a:r>
            <a:r>
              <a:rPr lang="en-US" altLang="en-US"/>
              <a:t> GHC </a:t>
            </a:r>
            <a:r>
              <a:rPr lang="zh-CN" altLang="en-US"/>
              <a:t>版本</a:t>
            </a:r>
            <a:endParaRPr lang="zh-CN" altLang="en-US"/>
          </a:p>
          <a:p>
            <a:pPr lvl="2"/>
            <a:r>
              <a:rPr lang="zh-CN" altLang="en-US"/>
              <a:t>命令文档混乱，例如：</a:t>
            </a:r>
            <a:endParaRPr lang="zh-CN" altLang="en-US"/>
          </a:p>
          <a:p>
            <a:pPr lvl="3"/>
            <a:r>
              <a:rPr lang="en-US" altLang="en-US"/>
              <a:t>Q</a:t>
            </a:r>
            <a:r>
              <a:rPr lang="zh-CN" altLang="en-US"/>
              <a:t>：</a:t>
            </a:r>
            <a:r>
              <a:rPr lang="en-US" altLang="en-US"/>
              <a:t>`cabal v1-build/build/v2-build/new-build` </a:t>
            </a:r>
            <a:r>
              <a:rPr lang="zh-CN" altLang="en-US"/>
              <a:t>有什么区别？</a:t>
            </a:r>
            <a:endParaRPr lang="zh-CN" altLang="en-US"/>
          </a:p>
          <a:p>
            <a:pPr marL="1234440" lvl="3" indent="0">
              <a:buNone/>
            </a:pPr>
            <a:r>
              <a:rPr lang="en-US" altLang="en-US"/>
              <a:t>    A</a:t>
            </a:r>
            <a:r>
              <a:rPr lang="zh-CN" altLang="en-US"/>
              <a:t>：</a:t>
            </a:r>
            <a:r>
              <a:rPr lang="en-US" altLang="en-US"/>
              <a:t>cabal-install &gt;= 3.0 </a:t>
            </a:r>
            <a:r>
              <a:rPr lang="zh-CN" altLang="en-US"/>
              <a:t>起，</a:t>
            </a:r>
            <a:r>
              <a:rPr lang="en-US" altLang="zh-CN"/>
              <a:t>234 </a:t>
            </a:r>
            <a:r>
              <a:rPr lang="zh-CN" altLang="en-US"/>
              <a:t>均指代新版</a:t>
            </a:r>
            <a:r>
              <a:rPr lang="en-US" altLang="en-US"/>
              <a:t> Nix-style </a:t>
            </a:r>
            <a:r>
              <a:rPr lang="zh-CN" altLang="en-US"/>
              <a:t>沙盒构建；</a:t>
            </a:r>
            <a:endParaRPr lang="zh-CN" altLang="en-US"/>
          </a:p>
          <a:p>
            <a:pPr marL="1234440" lvl="3" indent="457200">
              <a:buNone/>
            </a:pPr>
            <a:r>
              <a:rPr lang="zh-CN" altLang="en-US"/>
              <a:t> </a:t>
            </a:r>
            <a:r>
              <a:rPr lang="en-US" altLang="zh-CN"/>
              <a:t> 1 </a:t>
            </a:r>
            <a:r>
              <a:rPr lang="zh-CN" altLang="en-US"/>
              <a:t>指代旧版构建，不推荐继续使用</a:t>
            </a:r>
            <a:endParaRPr lang="zh-CN" altLang="en-US"/>
          </a:p>
          <a:p>
            <a:pPr lvl="3"/>
            <a:r>
              <a:rPr lang="en-US" altLang="en-US"/>
              <a:t>Q</a:t>
            </a:r>
            <a:r>
              <a:rPr lang="zh-CN" altLang="en-US"/>
              <a:t>：文档所示命令</a:t>
            </a:r>
            <a:r>
              <a:rPr lang="en-US" altLang="zh-CN"/>
              <a:t> </a:t>
            </a:r>
            <a:r>
              <a:rPr lang="en-US" altLang="en-US"/>
              <a:t>`cabal build --with-prog=PATH` </a:t>
            </a:r>
            <a:r>
              <a:rPr lang="zh-CN" altLang="en-US"/>
              <a:t>支持指定哪些工具？</a:t>
            </a:r>
            <a:endParaRPr lang="zh-CN" altLang="en-US"/>
          </a:p>
          <a:p>
            <a:pPr marL="1234440" lvl="3" indent="0">
              <a:buNone/>
            </a:pPr>
            <a:r>
              <a:rPr lang="en-US" altLang="en-US"/>
              <a:t>    A</a:t>
            </a:r>
            <a:r>
              <a:rPr lang="zh-CN" altLang="en-US"/>
              <a:t>：参考</a:t>
            </a:r>
            <a:r>
              <a:rPr lang="en-US" altLang="en-US"/>
              <a:t> `cabal v1-build --help | tail -n 13 | head -n 4`</a:t>
            </a:r>
            <a:r>
              <a:rPr lang="zh-CN" altLang="en-US"/>
              <a:t>，新版文档移除了详细描述</a:t>
            </a:r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理想很美好，但是</a:t>
            </a:r>
            <a:r>
              <a:rPr altLang="en-US">
                <a:sym typeface="+mn-ea"/>
              </a:rPr>
              <a:t>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203690" cy="4286885"/>
          </a:xfrm>
        </p:spPr>
        <p:txBody>
          <a:bodyPr/>
          <a:p>
            <a:r>
              <a:rPr lang="zh-CN" altLang="en-US"/>
              <a:t>包管理</a:t>
            </a:r>
            <a:r>
              <a:rPr lang="en-US" altLang="en-US"/>
              <a:t>/</a:t>
            </a:r>
            <a:r>
              <a:rPr lang="zh-CN" altLang="en-US"/>
              <a:t>构建系统</a:t>
            </a:r>
            <a:endParaRPr lang="zh-CN" altLang="en-US"/>
          </a:p>
          <a:p>
            <a:pPr lvl="1"/>
            <a:r>
              <a:rPr lang="en-US" altLang="en-US">
                <a:sym typeface="+mn-ea"/>
              </a:rPr>
              <a:t>Stack</a:t>
            </a:r>
            <a:endParaRPr lang="en-US" altLang="en-US">
              <a:sym typeface="+mn-ea"/>
            </a:endParaRPr>
          </a:p>
          <a:p>
            <a:pPr lvl="2"/>
            <a:r>
              <a:rPr lang="en-US" altLang="zh-CN">
                <a:sym typeface="+mn-ea"/>
              </a:rPr>
              <a:t>+ Stackage LTS/Nightly </a:t>
            </a:r>
            <a:r>
              <a:rPr lang="zh-CN" altLang="en-US">
                <a:sym typeface="+mn-ea"/>
              </a:rPr>
              <a:t>快照能够保证可构建性</a:t>
            </a:r>
            <a:endParaRPr lang="zh-CN" altLang="en-US">
              <a:sym typeface="+mn-ea"/>
            </a:endParaRPr>
          </a:p>
          <a:p>
            <a:pPr lvl="2"/>
            <a:r>
              <a:rPr lang="en-US" altLang="zh-CN">
                <a:sym typeface="+mn-ea"/>
              </a:rPr>
              <a:t>- </a:t>
            </a:r>
            <a:r>
              <a:rPr lang="zh-CN" altLang="en-US">
                <a:sym typeface="+mn-ea"/>
              </a:rPr>
              <a:t>快照限制在特定</a:t>
            </a:r>
            <a:r>
              <a:rPr lang="en-US" altLang="zh-CN">
                <a:sym typeface="+mn-ea"/>
              </a:rPr>
              <a:t> GHC </a:t>
            </a:r>
            <a:r>
              <a:rPr lang="zh-CN" altLang="en-US">
                <a:sym typeface="+mn-ea"/>
              </a:rPr>
              <a:t>版本以及可用依赖范围下使用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Nix</a:t>
            </a:r>
            <a:endParaRPr lang="en-US" altLang="en-US">
              <a:sym typeface="+mn-ea"/>
            </a:endParaRPr>
          </a:p>
          <a:p>
            <a:pPr lvl="2"/>
            <a:r>
              <a:rPr lang="en-US" altLang="zh-CN">
                <a:sym typeface="+mn-ea"/>
              </a:rPr>
              <a:t>++ Nix flakes </a:t>
            </a:r>
            <a:r>
              <a:rPr lang="zh-CN" altLang="en-US">
                <a:sym typeface="+mn-ea"/>
              </a:rPr>
              <a:t>有更强的锁定机制</a:t>
            </a:r>
            <a:r>
              <a:rPr lang="en-US" altLang="en-US">
                <a:sym typeface="+mn-ea"/>
              </a:rPr>
              <a:t> (flake.lock)</a:t>
            </a:r>
            <a:r>
              <a:rPr lang="zh-CN" altLang="en-US">
                <a:sym typeface="+mn-ea"/>
              </a:rPr>
              <a:t>，且</a:t>
            </a:r>
            <a:r>
              <a:rPr lang="en-US" altLang="zh-CN">
                <a:sym typeface="+mn-ea"/>
              </a:rPr>
              <a:t> Nixpkgs </a:t>
            </a:r>
            <a:r>
              <a:rPr lang="zh-CN" altLang="en-US">
                <a:sym typeface="+mn-ea"/>
              </a:rPr>
              <a:t>全量同步</a:t>
            </a:r>
            <a:r>
              <a:rPr lang="en-US" altLang="zh-CN">
                <a:sym typeface="+mn-ea"/>
              </a:rPr>
              <a:t> Hackage</a:t>
            </a:r>
            <a:r>
              <a:rPr lang="zh-CN" altLang="en-US">
                <a:sym typeface="+mn-ea"/>
              </a:rPr>
              <a:t>，既保证较大程度的可构建性，又提供了更宽松的依赖选择空间</a:t>
            </a:r>
            <a:endParaRPr lang="zh-CN" altLang="en-US">
              <a:sym typeface="+mn-ea"/>
            </a:endParaRPr>
          </a:p>
          <a:p>
            <a:pPr lvl="2"/>
            <a:r>
              <a:rPr lang="en-US" altLang="zh-CN">
                <a:sym typeface="+mn-ea"/>
              </a:rPr>
              <a:t>+ cabal2nix, haskell-flake </a:t>
            </a:r>
            <a:r>
              <a:rPr lang="zh-CN" altLang="en-US">
                <a:sym typeface="+mn-ea"/>
              </a:rPr>
              <a:t>等</a:t>
            </a:r>
            <a:r>
              <a:rPr lang="en-US" altLang="zh-CN">
                <a:sym typeface="+mn-ea"/>
              </a:rPr>
              <a:t> Nix </a:t>
            </a:r>
            <a:r>
              <a:rPr lang="zh-CN" altLang="en-US">
                <a:sym typeface="+mn-ea"/>
              </a:rPr>
              <a:t>项目能够集成到现有</a:t>
            </a:r>
            <a:r>
              <a:rPr lang="en-US" altLang="zh-CN">
                <a:sym typeface="+mn-ea"/>
              </a:rPr>
              <a:t> Haskell </a:t>
            </a:r>
            <a:r>
              <a:rPr lang="zh-CN" altLang="en-US">
                <a:sym typeface="+mn-ea"/>
              </a:rPr>
              <a:t>工具链中</a:t>
            </a:r>
            <a:endParaRPr lang="en-US" altLang="en-US">
              <a:sym typeface="+mn-ea"/>
            </a:endParaRPr>
          </a:p>
          <a:p>
            <a:pPr lvl="2"/>
            <a:r>
              <a:rPr lang="en-US" altLang="zh-CN">
                <a:sym typeface="+mn-ea"/>
              </a:rPr>
              <a:t>-- Nix </a:t>
            </a:r>
            <a:r>
              <a:rPr lang="zh-CN" altLang="en-US">
                <a:sym typeface="+mn-ea"/>
              </a:rPr>
              <a:t>生态严重缺乏文档指引，学习成本较高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内容提要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SzTx/>
            </a:pPr>
            <a:r>
              <a:rPr lang="en-US" altLang="en-US"/>
              <a:t>Haskell 语言设计、工具链</a:t>
            </a:r>
            <a:endParaRPr lang="en-US" altLang="en-US"/>
          </a:p>
          <a:p>
            <a:r>
              <a:rPr lang="en-US" altLang="en-US"/>
              <a:t>GHC </a:t>
            </a:r>
            <a:r>
              <a:rPr lang="zh-CN" altLang="en-US"/>
              <a:t>实现简介</a:t>
            </a:r>
            <a:endParaRPr lang="zh-CN" altLang="en-US"/>
          </a:p>
          <a:p>
            <a:r>
              <a:rPr lang="en-US" altLang="en-US"/>
              <a:t>GHC </a:t>
            </a:r>
            <a:r>
              <a:rPr lang="zh-CN" altLang="en-US"/>
              <a:t>架构适配与发行版支持现状</a:t>
            </a:r>
            <a:endParaRPr lang="zh-CN" altLang="en-US"/>
          </a:p>
          <a:p>
            <a:r>
              <a:rPr lang="en-US" altLang="en-US"/>
              <a:t>Haskell </a:t>
            </a:r>
            <a:r>
              <a:rPr lang="zh-CN" altLang="en-US"/>
              <a:t>生态的主要痛点</a:t>
            </a:r>
            <a:endParaRPr lang="zh-CN" altLang="en-US"/>
          </a:p>
          <a:p>
            <a:r>
              <a:rPr lang="zh-CN" altLang="en-US"/>
              <a:t>社区近期工作与未来展望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理想很美好，但是</a:t>
            </a:r>
            <a:r>
              <a:rPr altLang="en-US">
                <a:sym typeface="+mn-ea"/>
              </a:rPr>
              <a:t>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481820" cy="4286885"/>
          </a:xfrm>
        </p:spPr>
        <p:txBody>
          <a:bodyPr/>
          <a:p>
            <a:pPr algn="l">
              <a:buClrTx/>
              <a:buSzTx/>
            </a:pPr>
            <a:r>
              <a:rPr lang="en-US" altLang="en-US"/>
              <a:t>编译器实现</a:t>
            </a:r>
            <a:endParaRPr lang="en-US" altLang="en-US"/>
          </a:p>
          <a:p>
            <a:pPr lvl="1" algn="l">
              <a:buClrTx/>
              <a:buSzTx/>
            </a:pPr>
            <a:r>
              <a:rPr lang="en-US" altLang="en-US" sz="2000"/>
              <a:t>GHC </a:t>
            </a:r>
            <a:r>
              <a:rPr lang="zh-CN" altLang="en-US" sz="2000"/>
              <a:t>垄断编译工具链</a:t>
            </a:r>
            <a:endParaRPr lang="zh-CN" altLang="en-US" sz="2000"/>
          </a:p>
          <a:p>
            <a:pPr lvl="2" algn="l">
              <a:buClrTx/>
              <a:buSzTx/>
            </a:pPr>
            <a:r>
              <a:rPr lang="en-US" altLang="en-US" sz="1800"/>
              <a:t>GHC </a:t>
            </a:r>
            <a:r>
              <a:rPr lang="zh-CN" altLang="en-US" sz="1800"/>
              <a:t>组件、扩展与</a:t>
            </a:r>
            <a:r>
              <a:rPr lang="en-US" altLang="en-US" sz="1800"/>
              <a:t> Haskell </a:t>
            </a:r>
            <a:r>
              <a:rPr lang="zh-CN" altLang="en-US" sz="1800"/>
              <a:t>工具链强耦合</a:t>
            </a:r>
            <a:endParaRPr lang="zh-CN" altLang="en-US" sz="1800"/>
          </a:p>
          <a:p>
            <a:pPr lvl="3" algn="l">
              <a:buClrTx/>
              <a:buSzTx/>
            </a:pPr>
            <a:r>
              <a:rPr lang="zh-CN" altLang="en-US" sz="1600"/>
              <a:t>例如</a:t>
            </a:r>
            <a:r>
              <a:rPr lang="en-US" altLang="en-US" sz="1600"/>
              <a:t> Hadrian &lt;-&gt; Cabal</a:t>
            </a:r>
            <a:r>
              <a:rPr lang="zh-CN" altLang="en-US" sz="1600"/>
              <a:t>，</a:t>
            </a:r>
            <a:r>
              <a:rPr lang="en-US" altLang="en-US" sz="1600"/>
              <a:t>Template Haskell (TH) &lt;-&gt; GHCi runtime</a:t>
            </a:r>
            <a:endParaRPr lang="en-US" altLang="en-US" sz="1600"/>
          </a:p>
          <a:p>
            <a:pPr lvl="2" algn="l">
              <a:buClrTx/>
              <a:buSzTx/>
            </a:pPr>
            <a:r>
              <a:rPr lang="zh-CN" altLang="en-US" sz="1800"/>
              <a:t>目前除了</a:t>
            </a:r>
            <a:r>
              <a:rPr lang="en-US" altLang="zh-CN" sz="1800"/>
              <a:t> GHC </a:t>
            </a:r>
            <a:r>
              <a:rPr lang="zh-CN" altLang="en-US" sz="1800"/>
              <a:t>可用的</a:t>
            </a:r>
            <a:r>
              <a:rPr lang="en-US" altLang="zh-CN" sz="1800"/>
              <a:t> Haskell </a:t>
            </a:r>
            <a:r>
              <a:rPr lang="zh-CN" altLang="en-US" sz="1800"/>
              <a:t>实现几乎仅有</a:t>
            </a:r>
            <a:r>
              <a:rPr lang="en-US" altLang="zh-CN" sz="1800"/>
              <a:t> MicroHs</a:t>
            </a:r>
            <a:endParaRPr lang="en-US" altLang="zh-CN" sz="1800"/>
          </a:p>
          <a:p>
            <a:pPr lvl="3" algn="l">
              <a:buClrTx/>
              <a:buSzTx/>
            </a:pPr>
            <a:r>
              <a:rPr lang="en-US" altLang="zh-CN" sz="1600"/>
              <a:t>MicroHs </a:t>
            </a:r>
            <a:r>
              <a:rPr lang="zh-CN" altLang="en-US" sz="1600"/>
              <a:t>实现了</a:t>
            </a:r>
            <a:r>
              <a:rPr lang="en-US" altLang="zh-CN" sz="1600"/>
              <a:t> Haskell2010 </a:t>
            </a:r>
            <a:r>
              <a:rPr lang="zh-CN" altLang="en-US" sz="1600"/>
              <a:t>的较大子集</a:t>
            </a:r>
            <a:r>
              <a:rPr lang="en-US" altLang="zh-CN" sz="1600"/>
              <a:t> + </a:t>
            </a:r>
            <a:r>
              <a:rPr lang="zh-CN" altLang="en-US" sz="1600"/>
              <a:t>部分</a:t>
            </a:r>
            <a:r>
              <a:rPr lang="en-US" altLang="zh-CN" sz="1600"/>
              <a:t> GHC </a:t>
            </a:r>
            <a:r>
              <a:rPr lang="zh-CN" altLang="en-US" sz="1600"/>
              <a:t>扩展，但仍与</a:t>
            </a:r>
            <a:r>
              <a:rPr lang="en-US" altLang="zh-CN" sz="1600"/>
              <a:t> GHC </a:t>
            </a:r>
            <a:r>
              <a:rPr lang="zh-CN" altLang="en-US" sz="1600"/>
              <a:t>有明显差距</a:t>
            </a:r>
            <a:endParaRPr lang="zh-CN" altLang="en-US" sz="1600"/>
          </a:p>
          <a:p>
            <a:pPr lvl="3" algn="l">
              <a:buClrTx/>
              <a:buSzTx/>
            </a:pPr>
            <a:r>
              <a:rPr lang="en-US" altLang="zh-CN" sz="1600"/>
              <a:t>Hugs, nhc98, uhc, jhc </a:t>
            </a:r>
            <a:r>
              <a:rPr lang="zh-CN" altLang="en-US" sz="1600"/>
              <a:t>等编译器已停止维护多年，并且仅能支持到</a:t>
            </a:r>
            <a:r>
              <a:rPr lang="en-US" altLang="zh-CN" sz="1600"/>
              <a:t> Haskell2010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理想很美好，但是</a:t>
            </a:r>
            <a:r>
              <a:rPr altLang="en-US">
                <a:sym typeface="+mn-ea"/>
              </a:rPr>
              <a:t>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481820" cy="4286885"/>
          </a:xfrm>
        </p:spPr>
        <p:txBody>
          <a:bodyPr/>
          <a:p>
            <a:pPr algn="l">
              <a:buClrTx/>
              <a:buSzTx/>
            </a:pPr>
            <a:r>
              <a:rPr lang="en-US" altLang="en-US"/>
              <a:t>编译器实现</a:t>
            </a:r>
            <a:endParaRPr lang="en-US" altLang="en-US"/>
          </a:p>
          <a:p>
            <a:pPr lvl="1" algn="l">
              <a:buClrTx/>
              <a:buSzTx/>
            </a:pPr>
            <a:r>
              <a:rPr lang="en-US" altLang="en-US"/>
              <a:t>GHC </a:t>
            </a:r>
            <a:r>
              <a:rPr lang="zh-CN" altLang="en-US"/>
              <a:t>标准推动缓慢</a:t>
            </a:r>
            <a:endParaRPr lang="zh-CN" altLang="en-US"/>
          </a:p>
          <a:p>
            <a:pPr lvl="2" algn="l">
              <a:buClrTx/>
              <a:buSzTx/>
            </a:pPr>
            <a:r>
              <a:rPr lang="en-US" altLang="en-US"/>
              <a:t>Haskell2010 - GHC2021 </a:t>
            </a:r>
            <a:r>
              <a:rPr lang="zh-CN" altLang="en-US"/>
              <a:t>之间长期没有更新成文标准</a:t>
            </a:r>
            <a:endParaRPr lang="zh-CN" altLang="en-US"/>
          </a:p>
          <a:p>
            <a:pPr lvl="2" algn="l">
              <a:buClrTx/>
              <a:buSzTx/>
            </a:pPr>
            <a:r>
              <a:rPr lang="en-US" altLang="en-US"/>
              <a:t>GHC2024 </a:t>
            </a:r>
            <a:r>
              <a:rPr lang="zh-CN" altLang="en-US"/>
              <a:t>标准仍未稳定</a:t>
            </a:r>
            <a:endParaRPr lang="en-US" altLang="en-US"/>
          </a:p>
          <a:p>
            <a:pPr lvl="3" algn="l">
              <a:buClrTx/>
              <a:buSzTx/>
            </a:pPr>
            <a:r>
              <a:rPr lang="en-US" altLang="en-US"/>
              <a:t>GADTs</a:t>
            </a:r>
            <a:r>
              <a:rPr lang="zh-CN" altLang="en-US"/>
              <a:t>，</a:t>
            </a:r>
            <a:r>
              <a:rPr lang="en-US" altLang="en-US"/>
              <a:t>Template Haskell </a:t>
            </a:r>
            <a:r>
              <a:rPr lang="zh-CN" altLang="en-US"/>
              <a:t>等扩展在不同版本下行为可能不一致</a:t>
            </a:r>
            <a:endParaRPr lang="zh-CN" altLang="en-US"/>
          </a:p>
          <a:p>
            <a:pPr lvl="2" algn="l">
              <a:buClrTx/>
              <a:buSzTx/>
            </a:pPr>
            <a:r>
              <a:rPr lang="en-US" altLang="en-US"/>
              <a:t>Haskell </a:t>
            </a:r>
            <a:r>
              <a:rPr lang="zh-CN" altLang="en-US"/>
              <a:t>项目普遍依赖</a:t>
            </a:r>
            <a:r>
              <a:rPr lang="en-US" altLang="zh-CN"/>
              <a:t> Haskell2010 </a:t>
            </a:r>
            <a:r>
              <a:rPr lang="zh-CN" altLang="en-US"/>
              <a:t>甚至</a:t>
            </a:r>
            <a:r>
              <a:rPr lang="en-US" altLang="zh-CN"/>
              <a:t> GHC2021 </a:t>
            </a:r>
            <a:r>
              <a:rPr lang="zh-CN" altLang="en-US"/>
              <a:t>之外的</a:t>
            </a:r>
            <a:r>
              <a:rPr lang="en-US" altLang="en-US"/>
              <a:t> GHC </a:t>
            </a:r>
            <a:r>
              <a:rPr lang="zh-CN" altLang="en-US"/>
              <a:t>扩展，其他编译器适配压力巨大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理想很美好，但是</a:t>
            </a:r>
            <a:r>
              <a:rPr altLang="en-US">
                <a:sym typeface="+mn-ea"/>
              </a:rPr>
              <a:t>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481820" cy="4286885"/>
          </a:xfrm>
        </p:spPr>
        <p:txBody>
          <a:bodyPr/>
          <a:p>
            <a:pPr algn="l">
              <a:buClrTx/>
              <a:buSzTx/>
            </a:pPr>
            <a:r>
              <a:rPr lang="en-US" altLang="en-US"/>
              <a:t>编译器实现</a:t>
            </a:r>
            <a:endParaRPr lang="en-US" altLang="en-US"/>
          </a:p>
          <a:p>
            <a:pPr lvl="1" algn="l">
              <a:buClrTx/>
              <a:buSzTx/>
            </a:pPr>
            <a:r>
              <a:rPr lang="en-US" altLang="en-US"/>
              <a:t>Hadrian </a:t>
            </a:r>
            <a:r>
              <a:rPr lang="zh-CN" altLang="en-US"/>
              <a:t>仅在满足</a:t>
            </a:r>
            <a:r>
              <a:rPr lang="en-US" altLang="en-US"/>
              <a:t> </a:t>
            </a:r>
            <a:r>
              <a:rPr lang="en-US" altLang="en-US" b="1"/>
              <a:t>build = host /= target</a:t>
            </a:r>
            <a:r>
              <a:rPr lang="en-US" altLang="en-US"/>
              <a:t> </a:t>
            </a:r>
            <a:r>
              <a:rPr lang="zh-CN" altLang="en-US"/>
              <a:t>约束的平台三元组进行交叉构建</a:t>
            </a:r>
            <a:endParaRPr lang="zh-CN" altLang="en-US"/>
          </a:p>
          <a:p>
            <a:pPr marL="514350" lvl="1" indent="0" algn="l">
              <a:buClrTx/>
              <a:buSzTx/>
              <a:buNone/>
            </a:pPr>
            <a:r>
              <a:rPr lang="en-US" altLang="zh-CN" sz="1800"/>
              <a:t>    </a:t>
            </a:r>
            <a:r>
              <a:rPr lang="zh-CN" altLang="en-US" sz="1800"/>
              <a:t>（伏笔回收）</a:t>
            </a:r>
            <a:endParaRPr lang="zh-CN" altLang="en-US"/>
          </a:p>
          <a:p>
            <a:pPr lvl="2" algn="l">
              <a:buClrTx/>
              <a:buSzTx/>
            </a:pPr>
            <a:r>
              <a:rPr lang="en-US" altLang="en-US"/>
              <a:t>GHC 9.4+ </a:t>
            </a:r>
            <a:r>
              <a:rPr lang="zh-CN" altLang="en-US"/>
              <a:t>弃用</a:t>
            </a:r>
            <a:r>
              <a:rPr lang="en-US" altLang="en-US"/>
              <a:t> Makefile </a:t>
            </a:r>
            <a:r>
              <a:rPr lang="zh-CN" altLang="en-US"/>
              <a:t>构建方式后，</a:t>
            </a:r>
            <a:r>
              <a:rPr lang="en-US" altLang="en-US"/>
              <a:t>Hadrian </a:t>
            </a:r>
            <a:r>
              <a:rPr lang="zh-CN" altLang="en-US"/>
              <a:t>交叉构建</a:t>
            </a:r>
            <a:r>
              <a:rPr lang="en-US" altLang="en-US"/>
              <a:t> stage2 </a:t>
            </a:r>
            <a:r>
              <a:rPr lang="zh-CN" altLang="en-US"/>
              <a:t>产物仍为</a:t>
            </a:r>
            <a:r>
              <a:rPr lang="en-US" altLang="en-US"/>
              <a:t> stage1 </a:t>
            </a:r>
            <a:r>
              <a:rPr lang="zh-CN" altLang="en-US"/>
              <a:t>的交叉编译器，无法生成目标平台的原生编译器</a:t>
            </a:r>
            <a:endParaRPr lang="zh-CN" altLang="en-US"/>
          </a:p>
          <a:p>
            <a:pPr lvl="2" algn="l">
              <a:buClrTx/>
              <a:buSzTx/>
            </a:pPr>
            <a:r>
              <a:rPr lang="zh-CN" altLang="en-US"/>
              <a:t>这也是目前</a:t>
            </a:r>
            <a:r>
              <a:rPr lang="en-US" altLang="en-US"/>
              <a:t> RISC-V </a:t>
            </a:r>
            <a:r>
              <a:rPr lang="zh-CN" altLang="en-US"/>
              <a:t>和</a:t>
            </a:r>
            <a:r>
              <a:rPr lang="en-US" altLang="en-US"/>
              <a:t> LoongArch </a:t>
            </a:r>
            <a:r>
              <a:rPr lang="zh-CN" altLang="en-US"/>
              <a:t>在各发行版上通过交叉构建自举的主要障碍之一</a:t>
            </a:r>
            <a:endParaRPr lang="zh-CN" altLang="en-US"/>
          </a:p>
          <a:p>
            <a:pPr lvl="2" algn="l">
              <a:buClrTx/>
              <a:buSzTx/>
            </a:pPr>
            <a:r>
              <a:rPr lang="en-US" altLang="en-US"/>
              <a:t>Tracking issue</a:t>
            </a:r>
            <a:r>
              <a:rPr lang="zh-CN" altLang="en-US"/>
              <a:t>：</a:t>
            </a:r>
            <a:r>
              <a:rPr lang="en-US" altLang="en-US"/>
              <a:t>https://github.com/loongson-community/nixpkgs/issues/1</a:t>
            </a: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理想很美好，但是</a:t>
            </a:r>
            <a:r>
              <a:rPr altLang="en-US">
                <a:sym typeface="+mn-ea"/>
              </a:rPr>
              <a:t>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481820" cy="4286885"/>
          </a:xfrm>
        </p:spPr>
        <p:txBody>
          <a:bodyPr/>
          <a:p>
            <a:pPr algn="l">
              <a:buClrTx/>
              <a:buSzTx/>
            </a:pPr>
            <a:r>
              <a:rPr lang="zh-CN" altLang="en-US"/>
              <a:t>语言设计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/>
              <a:t>字符串抽象泄露</a:t>
            </a:r>
            <a:endParaRPr lang="zh-CN" altLang="en-US"/>
          </a:p>
          <a:p>
            <a:pPr lvl="2" algn="l">
              <a:buClrTx/>
              <a:buSzTx/>
            </a:pPr>
            <a:r>
              <a:rPr lang="en-US" altLang="zh-CN" sz="1800"/>
              <a:t>Haskell </a:t>
            </a:r>
            <a:r>
              <a:rPr lang="zh-CN" altLang="en-US" sz="1800"/>
              <a:t>内置多种字符串实现：</a:t>
            </a:r>
            <a:r>
              <a:rPr lang="en-US" altLang="zh-CN" sz="1800"/>
              <a:t>String</a:t>
            </a:r>
            <a:r>
              <a:rPr lang="zh-CN" altLang="en-US" sz="1800"/>
              <a:t>、</a:t>
            </a:r>
            <a:r>
              <a:rPr lang="en-US" altLang="zh-CN" sz="1800"/>
              <a:t>Data.ByteString</a:t>
            </a:r>
            <a:r>
              <a:rPr lang="zh-CN" altLang="en-US" sz="1800"/>
              <a:t>、</a:t>
            </a:r>
            <a:r>
              <a:rPr lang="en-US" altLang="zh-CN" sz="1800"/>
              <a:t>Data.Text</a:t>
            </a:r>
            <a:endParaRPr lang="zh-CN" altLang="en-US" sz="1800"/>
          </a:p>
          <a:p>
            <a:pPr lvl="2" algn="l">
              <a:buClrTx/>
              <a:buSzTx/>
            </a:pPr>
            <a:endParaRPr lang="zh-CN" altLang="en-US" sz="1800"/>
          </a:p>
          <a:p>
            <a:pPr lvl="2" algn="l">
              <a:buClrTx/>
              <a:buSzTx/>
            </a:pPr>
            <a:endParaRPr lang="zh-CN" altLang="en-US" sz="1800"/>
          </a:p>
          <a:p>
            <a:pPr lvl="2" algn="l">
              <a:buClrTx/>
              <a:buSzTx/>
            </a:pPr>
            <a:endParaRPr lang="zh-CN" altLang="en-US"/>
          </a:p>
          <a:p>
            <a:pPr lvl="2" algn="l">
              <a:buClrTx/>
              <a:buSzTx/>
            </a:pPr>
            <a:endParaRPr lang="zh-CN" altLang="en-US"/>
          </a:p>
          <a:p>
            <a:pPr lvl="2" algn="l">
              <a:buClrTx/>
              <a:buSzTx/>
            </a:pPr>
            <a:r>
              <a:rPr lang="zh-CN" altLang="en-US"/>
              <a:t>标准库仍然广泛使用性能低下的</a:t>
            </a:r>
            <a:r>
              <a:rPr lang="en-US" altLang="en-US"/>
              <a:t> String</a:t>
            </a:r>
            <a:r>
              <a:rPr lang="zh-CN" altLang="en-US"/>
              <a:t>，而非更高性能的</a:t>
            </a:r>
            <a:r>
              <a:rPr lang="en-US" altLang="en-US"/>
              <a:t> ByteString </a:t>
            </a:r>
            <a:r>
              <a:rPr lang="zh-CN" altLang="en-US"/>
              <a:t>或</a:t>
            </a:r>
            <a:r>
              <a:rPr lang="en-US" altLang="en-US"/>
              <a:t> Text</a:t>
            </a:r>
            <a:endParaRPr lang="en-US" altLang="en-US"/>
          </a:p>
          <a:p>
            <a:pPr lvl="2" algn="l">
              <a:buClrTx/>
              <a:buSzTx/>
            </a:pPr>
            <a:r>
              <a:rPr lang="zh-CN" altLang="en-US"/>
              <a:t>至少，打开</a:t>
            </a:r>
            <a:r>
              <a:rPr lang="en-US" altLang="zh-CN"/>
              <a:t> </a:t>
            </a:r>
            <a:r>
              <a:rPr lang="en-US" altLang="en-US"/>
              <a:t>OverloadedString </a:t>
            </a:r>
            <a:r>
              <a:rPr lang="zh-CN" altLang="en-US"/>
              <a:t>扩展可以减少字符串类型转换的痛苦</a:t>
            </a:r>
            <a:r>
              <a:rPr lang="en-US" altLang="zh-CN"/>
              <a:t>......</a:t>
            </a:r>
            <a:endParaRPr lang="zh-CN" altLang="en-US"/>
          </a:p>
          <a:p>
            <a:pPr algn="l">
              <a:buClrTx/>
              <a:buSzTx/>
            </a:pPr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3455" y="3213100"/>
            <a:ext cx="7705090" cy="1701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理想很美好，但是</a:t>
            </a:r>
            <a:r>
              <a:rPr altLang="en-US">
                <a:sym typeface="+mn-ea"/>
              </a:rPr>
              <a:t>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481820" cy="4286885"/>
          </a:xfrm>
        </p:spPr>
        <p:txBody>
          <a:bodyPr/>
          <a:p>
            <a:pPr algn="l">
              <a:buClrTx/>
              <a:buSzTx/>
            </a:pPr>
            <a:r>
              <a:rPr lang="zh-CN" altLang="en-US"/>
              <a:t>语言设计</a:t>
            </a:r>
            <a:endParaRPr lang="zh-CN" altLang="en-US"/>
          </a:p>
          <a:p>
            <a:pPr lvl="1" algn="l">
              <a:buClrTx/>
              <a:buSzTx/>
            </a:pPr>
            <a:r>
              <a:rPr lang="en-US" altLang="en-US"/>
              <a:t>Record </a:t>
            </a:r>
            <a:r>
              <a:rPr lang="zh-CN" altLang="en-US"/>
              <a:t>类型默认行为不友好</a:t>
            </a:r>
            <a:endParaRPr lang="zh-CN" altLang="en-US"/>
          </a:p>
          <a:p>
            <a:pPr lvl="2" algn="l">
              <a:buClrTx/>
              <a:buSzTx/>
            </a:pPr>
            <a:r>
              <a:rPr lang="zh-CN" altLang="en-US"/>
              <a:t>字段名全局唯一</a:t>
            </a:r>
            <a:endParaRPr lang="zh-CN" altLang="en-US"/>
          </a:p>
          <a:p>
            <a:pPr lvl="3" algn="l">
              <a:buClrTx/>
              <a:buSzTx/>
            </a:pPr>
            <a:r>
              <a:rPr lang="en-US" altLang="en-US"/>
              <a:t>DuplicateRecordFields</a:t>
            </a:r>
            <a:r>
              <a:rPr lang="zh-CN" altLang="en-US"/>
              <a:t>：解决字段名冲突问题</a:t>
            </a:r>
            <a:endParaRPr lang="zh-CN" altLang="en-US"/>
          </a:p>
          <a:p>
            <a:pPr lvl="2" algn="l">
              <a:buClrTx/>
              <a:buSzTx/>
            </a:pPr>
            <a:r>
              <a:rPr lang="zh-CN" altLang="en-US"/>
              <a:t>选择器污染全局命名空间</a:t>
            </a:r>
            <a:endParaRPr lang="zh-CN" altLang="en-US"/>
          </a:p>
          <a:p>
            <a:pPr lvl="3" algn="l">
              <a:buClrTx/>
              <a:buSzTx/>
            </a:pPr>
            <a:r>
              <a:rPr lang="en-US" altLang="en-US"/>
              <a:t>NoFieldSelectors</a:t>
            </a:r>
            <a:r>
              <a:rPr lang="zh-CN" altLang="en-US"/>
              <a:t>：避免生成顶层选择器函数</a:t>
            </a:r>
            <a:endParaRPr lang="zh-CN" altLang="en-US"/>
          </a:p>
          <a:p>
            <a:pPr lvl="2" algn="l">
              <a:buClrTx/>
              <a:buSzTx/>
            </a:pPr>
            <a:r>
              <a:rPr lang="zh-CN" altLang="en-US"/>
              <a:t>字段更新不兼容多态</a:t>
            </a:r>
            <a:endParaRPr lang="zh-CN" altLang="en-US"/>
          </a:p>
          <a:p>
            <a:pPr lvl="3" algn="l">
              <a:buClrTx/>
              <a:buSzTx/>
            </a:pPr>
            <a:r>
              <a:rPr lang="en-US" altLang="en-US"/>
              <a:t>OverloadedRecordDo</a:t>
            </a:r>
            <a:r>
              <a:rPr lang="zh-CN" altLang="en-US"/>
              <a:t>：允许多态函数更新</a:t>
            </a:r>
            <a:r>
              <a:rPr lang="en-US" altLang="en-US"/>
              <a:t> Record </a:t>
            </a:r>
            <a:r>
              <a:rPr lang="zh-CN" altLang="en-US"/>
              <a:t>字段</a:t>
            </a:r>
            <a:endParaRPr lang="zh-CN" altLang="en-US"/>
          </a:p>
          <a:p>
            <a:pPr lvl="2" algn="l">
              <a:buClrTx/>
              <a:buSzTx/>
            </a:pPr>
            <a:r>
              <a:rPr lang="zh-CN" altLang="en-US"/>
              <a:t>此外</a:t>
            </a:r>
            <a:r>
              <a:rPr lang="en-US" altLang="zh-CN"/>
              <a:t> GHC </a:t>
            </a:r>
            <a:r>
              <a:rPr lang="zh-CN" altLang="en-US"/>
              <a:t>也提供了若干语法糖扩展：</a:t>
            </a:r>
            <a:endParaRPr lang="zh-CN" altLang="en-US"/>
          </a:p>
          <a:p>
            <a:pPr lvl="3" algn="l">
              <a:buClrTx/>
              <a:buSzTx/>
            </a:pPr>
            <a:r>
              <a:rPr lang="en-US" altLang="en-US"/>
              <a:t>OverloadedRecordUpdate</a:t>
            </a:r>
            <a:r>
              <a:rPr lang="zh-CN" altLang="en-US"/>
              <a:t>：允许在</a:t>
            </a:r>
            <a:r>
              <a:rPr lang="en-US" altLang="zh-CN"/>
              <a:t> Record </a:t>
            </a:r>
            <a:r>
              <a:rPr lang="zh-CN" altLang="en-US"/>
              <a:t>构造中使用</a:t>
            </a:r>
            <a:r>
              <a:rPr lang="en-US" altLang="en-US"/>
              <a:t> monad do-notation</a:t>
            </a:r>
            <a:endParaRPr lang="en-US" altLang="en-US"/>
          </a:p>
          <a:p>
            <a:pPr lvl="3" algn="l">
              <a:buClrTx/>
              <a:buSzTx/>
            </a:pPr>
            <a:r>
              <a:rPr lang="en-US" altLang="en-US"/>
              <a:t>OverloadedRecordDot</a:t>
            </a:r>
            <a:r>
              <a:rPr lang="zh-CN" altLang="en-US"/>
              <a:t>：支持通过</a:t>
            </a:r>
            <a:r>
              <a:rPr lang="en-US" altLang="zh-CN"/>
              <a:t> `foo.bar` </a:t>
            </a:r>
            <a:r>
              <a:rPr lang="zh-CN" altLang="en-US"/>
              <a:t>访问</a:t>
            </a:r>
            <a:r>
              <a:rPr lang="en-US" altLang="zh-CN"/>
              <a:t> Record </a:t>
            </a:r>
            <a:r>
              <a:rPr lang="zh-CN" altLang="en-US"/>
              <a:t>字段</a:t>
            </a:r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理想很美好，但是</a:t>
            </a:r>
            <a:r>
              <a:rPr altLang="en-US">
                <a:sym typeface="+mn-ea"/>
              </a:rPr>
              <a:t>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481820" cy="4286885"/>
          </a:xfrm>
        </p:spPr>
        <p:txBody>
          <a:bodyPr/>
          <a:p>
            <a:pPr algn="l">
              <a:buClrTx/>
              <a:buSzTx/>
            </a:pPr>
            <a:r>
              <a:rPr lang="zh-CN" altLang="en-US"/>
              <a:t>语言设计</a:t>
            </a:r>
            <a:endParaRPr lang="zh-CN" altLang="en-US"/>
          </a:p>
          <a:p>
            <a:pPr lvl="1" algn="l">
              <a:buClrTx/>
              <a:buSzTx/>
            </a:pPr>
            <a:r>
              <a:rPr lang="en-US" altLang="zh-CN"/>
              <a:t>Haskell </a:t>
            </a:r>
            <a:r>
              <a:rPr lang="zh-CN" altLang="en-US"/>
              <a:t>标准库改进鲜有进展</a:t>
            </a:r>
            <a:endParaRPr lang="zh-CN" altLang="en-US"/>
          </a:p>
          <a:p>
            <a:pPr lvl="2" algn="l">
              <a:buClrTx/>
              <a:buSzTx/>
            </a:pPr>
            <a:r>
              <a:rPr lang="en-US" altLang="en-US"/>
              <a:t>Haskell Discourse </a:t>
            </a:r>
            <a:r>
              <a:rPr lang="zh-CN" altLang="en-US"/>
              <a:t>有若干关于标准库性能、使用体验等问题的长帖</a:t>
            </a:r>
            <a:endParaRPr lang="zh-CN" altLang="en-US"/>
          </a:p>
          <a:p>
            <a:pPr lvl="2" algn="l">
              <a:buClrTx/>
              <a:buSzTx/>
            </a:pPr>
            <a:r>
              <a:rPr lang="en-US" altLang="zh-CN"/>
              <a:t>2017 </a:t>
            </a:r>
            <a:r>
              <a:rPr lang="zh-CN" altLang="en-US"/>
              <a:t>年</a:t>
            </a:r>
            <a:r>
              <a:rPr lang="en-US" altLang="zh-CN"/>
              <a:t> Haskell Foundation </a:t>
            </a:r>
            <a:r>
              <a:rPr lang="zh-CN" altLang="en-US"/>
              <a:t>发布</a:t>
            </a:r>
            <a:r>
              <a:rPr lang="en-US" altLang="zh-CN"/>
              <a:t> foundation </a:t>
            </a:r>
            <a:r>
              <a:rPr lang="zh-CN" altLang="en-US"/>
              <a:t>库，旨在改进</a:t>
            </a:r>
            <a:r>
              <a:rPr lang="en-US" altLang="zh-CN"/>
              <a:t> Haskell </a:t>
            </a:r>
            <a:r>
              <a:rPr lang="zh-CN" altLang="en-US"/>
              <a:t>标准库</a:t>
            </a:r>
            <a:endParaRPr lang="zh-CN" altLang="en-US"/>
          </a:p>
          <a:p>
            <a:pPr lvl="3" algn="l">
              <a:buClrTx/>
              <a:buSzTx/>
            </a:pPr>
            <a:r>
              <a:rPr lang="zh-CN" altLang="en-US"/>
              <a:t>然而</a:t>
            </a:r>
            <a:r>
              <a:rPr lang="en-US" altLang="zh-CN"/>
              <a:t> 2023 </a:t>
            </a:r>
            <a:r>
              <a:rPr lang="zh-CN" altLang="en-US"/>
              <a:t>年发布最后一版后就归档</a:t>
            </a:r>
            <a:r>
              <a:rPr lang="zh-CN" altLang="en-US"/>
              <a:t>了</a:t>
            </a:r>
            <a:r>
              <a:rPr lang="en-US" altLang="zh-CN"/>
              <a:t>......</a:t>
            </a:r>
            <a:endParaRPr lang="en-US" altLang="zh-CN"/>
          </a:p>
          <a:p>
            <a:pPr lvl="2" algn="l">
              <a:buClrTx/>
              <a:buSzTx/>
            </a:pPr>
            <a:endParaRPr lang="en-US" altLang="zh-C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社区近期工作进展与未来展望</a:t>
            </a:r>
            <a:endParaRPr 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481820" cy="4286885"/>
          </a:xfrm>
        </p:spPr>
        <p:txBody>
          <a:bodyPr/>
          <a:p>
            <a:pPr algn="l">
              <a:buClrTx/>
              <a:buSzTx/>
            </a:pPr>
            <a:r>
              <a:rPr lang="en-US" altLang="en-US"/>
              <a:t>GHC Cmm </a:t>
            </a:r>
            <a:r>
              <a:rPr lang="zh-CN" altLang="en-US"/>
              <a:t>文档重构</a:t>
            </a:r>
            <a:r>
              <a:rPr lang="en-US" altLang="en-US"/>
              <a:t> (GSoC 2025)</a:t>
            </a:r>
            <a:endParaRPr lang="en-US" altLang="en-US"/>
          </a:p>
          <a:p>
            <a:pPr algn="l">
              <a:buClrTx/>
              <a:buSzTx/>
            </a:pPr>
            <a:r>
              <a:rPr lang="en-US" altLang="en-US"/>
              <a:t>GHC 9.14 </a:t>
            </a:r>
            <a:r>
              <a:rPr lang="zh-CN" altLang="en-US"/>
              <a:t>起发布长期支持</a:t>
            </a:r>
            <a:r>
              <a:rPr lang="en-US" altLang="en-US"/>
              <a:t> (LTS) </a:t>
            </a:r>
            <a:r>
              <a:rPr lang="zh-CN" altLang="en-US"/>
              <a:t>版本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 sz="2000"/>
              <a:t>提供</a:t>
            </a:r>
            <a:r>
              <a:rPr lang="zh-CN" altLang="en-US" sz="2000"/>
              <a:t>至少两年非功能性支持</a:t>
            </a:r>
            <a:endParaRPr lang="zh-CN" altLang="en-US"/>
          </a:p>
          <a:p>
            <a:pPr algn="l">
              <a:buClrTx/>
              <a:buSzTx/>
            </a:pPr>
            <a:r>
              <a:rPr lang="en-US" altLang="zh-CN"/>
              <a:t>Haskell Foundations </a:t>
            </a:r>
            <a:r>
              <a:rPr lang="zh-CN" altLang="en-US"/>
              <a:t>筹款迁移基础设施</a:t>
            </a:r>
            <a:endParaRPr lang="zh-CN" altLang="en-US"/>
          </a:p>
          <a:p>
            <a:pPr lvl="1" algn="l">
              <a:buClrTx/>
              <a:buSzTx/>
            </a:pPr>
            <a:r>
              <a:rPr lang="en-US" altLang="zh-CN"/>
              <a:t>ARM CI</a:t>
            </a:r>
            <a:r>
              <a:rPr lang="zh-CN" altLang="en-US"/>
              <a:t>、备份服务等</a:t>
            </a:r>
            <a:endParaRPr lang="zh-CN" altLang="en-US"/>
          </a:p>
          <a:p>
            <a:pPr algn="l">
              <a:buClrTx/>
              <a:buSzTx/>
            </a:pPr>
            <a:r>
              <a:rPr lang="en-US" altLang="zh-CN"/>
              <a:t>Nixpkgs </a:t>
            </a:r>
            <a:r>
              <a:rPr lang="zh-CN" altLang="en-US"/>
              <a:t>树外移植龙架构</a:t>
            </a:r>
            <a:r>
              <a:rPr lang="en-US" altLang="zh-CN"/>
              <a:t>/RISC-V GHC </a:t>
            </a:r>
            <a:r>
              <a:rPr lang="zh-CN" altLang="en-US"/>
              <a:t>工作推进中</a:t>
            </a:r>
            <a:endParaRPr lang="zh-CN" altLang="en-US"/>
          </a:p>
          <a:p>
            <a:pPr algn="l">
              <a:buClrTx/>
              <a:buSzTx/>
            </a:pPr>
            <a:r>
              <a:rPr lang="en-US" altLang="zh-CN"/>
              <a:t>......</a:t>
            </a:r>
            <a:endParaRPr lang="en-US" altLang="zh-C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结语</a:t>
            </a:r>
            <a:endParaRPr 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481820" cy="4286885"/>
          </a:xfrm>
        </p:spPr>
        <p:txBody>
          <a:bodyPr/>
          <a:p>
            <a:pPr algn="l">
              <a:buClrTx/>
              <a:buSzTx/>
            </a:pPr>
            <a:r>
              <a:rPr lang="en-US" altLang="en-US"/>
              <a:t>Make Haskell Great Again</a:t>
            </a:r>
            <a:r>
              <a:rPr lang="zh-CN" altLang="en-US"/>
              <a:t>！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/>
              <a:t>不只是</a:t>
            </a:r>
            <a:r>
              <a:rPr lang="en-US" altLang="zh-CN"/>
              <a:t> </a:t>
            </a:r>
            <a:r>
              <a:rPr lang="zh-CN" altLang="en-US"/>
              <a:t>“学术语言”</a:t>
            </a:r>
            <a:endParaRPr lang="zh-CN" altLang="en-US"/>
          </a:p>
          <a:p>
            <a:pPr algn="l">
              <a:buClrTx/>
              <a:buSzTx/>
            </a:pPr>
            <a:r>
              <a:rPr lang="zh-CN" altLang="en-US"/>
              <a:t>如何开始贡献</a:t>
            </a:r>
            <a:r>
              <a:rPr lang="en-US" altLang="en-US"/>
              <a:t> Haskell/GHC </a:t>
            </a:r>
            <a:r>
              <a:rPr lang="zh-CN" altLang="en-US"/>
              <a:t>项目？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/>
              <a:t>使用</a:t>
            </a:r>
            <a:r>
              <a:rPr lang="en-US" altLang="zh-CN"/>
              <a:t> Haskell </a:t>
            </a:r>
            <a:r>
              <a:rPr lang="zh-CN" altLang="en-US"/>
              <a:t>写</a:t>
            </a:r>
            <a:r>
              <a:rPr lang="en-US" altLang="zh-CN"/>
              <a:t> Nix </a:t>
            </a:r>
            <a:r>
              <a:rPr lang="zh-CN" altLang="en-US"/>
              <a:t>工具，斩获大量</a:t>
            </a:r>
            <a:r>
              <a:rPr lang="en-US" altLang="zh-CN"/>
              <a:t> stars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/>
              <a:t>跟进</a:t>
            </a:r>
            <a:r>
              <a:rPr lang="en-US" altLang="zh-CN"/>
              <a:t> GHC </a:t>
            </a:r>
            <a:r>
              <a:rPr lang="zh-CN" altLang="en-US"/>
              <a:t>发行版架构适配，打包</a:t>
            </a:r>
            <a:r>
              <a:rPr lang="en-US" altLang="zh-CN"/>
              <a:t> Haskell </a:t>
            </a:r>
            <a:r>
              <a:rPr lang="zh-CN" altLang="en-US"/>
              <a:t>应用，成为知名社区工作者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/>
              <a:t>给</a:t>
            </a:r>
            <a:r>
              <a:rPr lang="en-US" altLang="zh-CN"/>
              <a:t> GHC </a:t>
            </a:r>
            <a:r>
              <a:rPr lang="zh-CN" altLang="en-US"/>
              <a:t>提交</a:t>
            </a:r>
            <a:r>
              <a:rPr lang="en-US" altLang="zh-CN"/>
              <a:t> Merge Request (MR) </a:t>
            </a:r>
            <a:r>
              <a:rPr lang="zh-CN" altLang="en-US"/>
              <a:t>并合入核心代码，成为编译器大师</a:t>
            </a:r>
            <a:endParaRPr lang="en-US" altLang="zh-CN"/>
          </a:p>
          <a:p>
            <a:pPr lvl="1" algn="l">
              <a:buClrTx/>
              <a:buSzTx/>
            </a:pPr>
            <a:r>
              <a:rPr lang="zh-CN" altLang="en-US"/>
              <a:t>基于</a:t>
            </a:r>
            <a:r>
              <a:rPr lang="en-US" altLang="zh-CN"/>
              <a:t> Haskell </a:t>
            </a:r>
            <a:r>
              <a:rPr lang="zh-CN" altLang="en-US"/>
              <a:t>生态，研究类型系统</a:t>
            </a:r>
            <a:r>
              <a:rPr lang="zh-CN" altLang="en-US" strike="sngStrike"/>
              <a:t>并投稿</a:t>
            </a:r>
            <a:r>
              <a:rPr lang="en-US" altLang="zh-CN" strike="sngStrike"/>
              <a:t> PL </a:t>
            </a:r>
            <a:r>
              <a:rPr lang="zh-CN" altLang="en-US" strike="sngStrike"/>
              <a:t>会议，成为学术之星</a:t>
            </a:r>
            <a:endParaRPr lang="zh-CN" altLang="en-US">
              <a:sym typeface="+mn-ea"/>
            </a:endParaRPr>
          </a:p>
          <a:p>
            <a:pPr marL="411480" lvl="1" algn="l">
              <a:buClrTx/>
              <a:buSzTx/>
            </a:pPr>
            <a:r>
              <a:rPr lang="zh-CN" altLang="en-US" sz="2400">
                <a:sym typeface="+mn-ea"/>
              </a:rPr>
              <a:t>Avoid $ success at all costs —— Haskell’s motto</a:t>
            </a:r>
            <a:endParaRPr lang="zh-CN" alt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提问环节？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481820" cy="4286885"/>
          </a:xfrm>
        </p:spPr>
        <p:txBody>
          <a:bodyPr/>
          <a:p>
            <a:pPr algn="l">
              <a:buClrTx/>
              <a:buSzTx/>
            </a:pPr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什么是</a:t>
            </a:r>
            <a:r>
              <a:rPr altLang="zh-CN"/>
              <a:t> Haskell ?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2500" y="1714500"/>
            <a:ext cx="8895080" cy="4286885"/>
          </a:xfrm>
        </p:spPr>
        <p:txBody>
          <a:bodyPr/>
          <a:lstStyle/>
          <a:p>
            <a:pPr marL="68580" indent="0">
              <a:buNone/>
            </a:pPr>
            <a:r>
              <a:rPr lang="en-US" altLang="en-US" sz="1600"/>
              <a:t>Haskell is a safe, purely functional programming language with a fast, concurrent runtime. —— Haskell Weekly</a:t>
            </a:r>
            <a:endParaRPr lang="en-US" altLang="en-US" sz="1600"/>
          </a:p>
          <a:p>
            <a:pPr marL="68580" indent="0">
              <a:buNone/>
            </a:pPr>
            <a:r>
              <a:rPr lang="zh-CN" altLang="en-US" sz="2000"/>
              <a:t>前身：</a:t>
            </a:r>
            <a:r>
              <a:rPr lang="en-US" altLang="en-US" sz="2000"/>
              <a:t>Miranda</a:t>
            </a:r>
            <a:r>
              <a:rPr lang="zh-CN" altLang="en-US" sz="2000"/>
              <a:t>，早期惰性求值函数式语言</a:t>
            </a:r>
            <a:endParaRPr lang="zh-CN" altLang="en-US" sz="2000"/>
          </a:p>
          <a:p>
            <a:r>
              <a:rPr lang="zh-CN" altLang="en-US"/>
              <a:t>「强大的」类型系统：</a:t>
            </a:r>
            <a:r>
              <a:rPr lang="en-US" altLang="en-US"/>
              <a:t>H-M </a:t>
            </a:r>
            <a:r>
              <a:rPr lang="zh-CN" altLang="en-US"/>
              <a:t>类型推导</a:t>
            </a:r>
            <a:r>
              <a:rPr lang="en-US" altLang="en-US"/>
              <a:t> + System FC </a:t>
            </a:r>
            <a:r>
              <a:rPr lang="zh-CN" altLang="en-US"/>
              <a:t>类型演算</a:t>
            </a:r>
            <a:endParaRPr lang="zh-CN" altLang="en-US"/>
          </a:p>
          <a:p>
            <a:pPr marL="514350" lvl="1" indent="0">
              <a:buNone/>
            </a:pPr>
            <a:r>
              <a:rPr lang="zh-CN" altLang="en-US"/>
              <a:t>（伏笔）</a:t>
            </a:r>
            <a:endParaRPr lang="zh-CN" altLang="en-US"/>
          </a:p>
          <a:p>
            <a:pPr lvl="1"/>
            <a:r>
              <a:rPr lang="zh-CN" altLang="en-US"/>
              <a:t>基于或由</a:t>
            </a:r>
            <a:r>
              <a:rPr lang="en-US" altLang="en-US"/>
              <a:t> Haskell/GHC </a:t>
            </a:r>
            <a:r>
              <a:rPr lang="zh-CN" altLang="en-US"/>
              <a:t>启发的类型论前沿探索，例如：</a:t>
            </a:r>
            <a:r>
              <a:rPr lang="en-US" altLang="en-US"/>
              <a:t> </a:t>
            </a:r>
            <a:endParaRPr lang="en-US" altLang="en-US"/>
          </a:p>
          <a:p>
            <a:pPr lvl="2"/>
            <a:r>
              <a:rPr lang="en-US" altLang="en-US"/>
              <a:t>Idris2</a:t>
            </a:r>
            <a:r>
              <a:rPr lang="zh-CN" altLang="en-US"/>
              <a:t>：依值类型通用编程</a:t>
            </a:r>
            <a:endParaRPr lang="zh-CN" altLang="en-US"/>
          </a:p>
          <a:p>
            <a:pPr lvl="2"/>
            <a:r>
              <a:rPr lang="en-US" altLang="en-US"/>
              <a:t>Agda</a:t>
            </a:r>
            <a:r>
              <a:rPr lang="zh-CN" altLang="en-US"/>
              <a:t>：定理证明器</a:t>
            </a:r>
            <a:endParaRPr lang="zh-CN" altLang="en-US"/>
          </a:p>
          <a:p>
            <a:pPr lvl="2"/>
            <a:r>
              <a:rPr lang="en-US" altLang="en-US"/>
              <a:t>Liquid Haskell</a:t>
            </a:r>
            <a:r>
              <a:rPr lang="zh-CN" altLang="en-US"/>
              <a:t>：精化类型扩展</a:t>
            </a:r>
            <a:endParaRPr lang="zh-CN" altLang="en-US"/>
          </a:p>
          <a:p>
            <a:pPr lvl="2"/>
            <a:r>
              <a:rPr lang="en-US" altLang="en-US"/>
              <a:t>...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什么是</a:t>
            </a:r>
            <a:r>
              <a:rPr altLang="zh-CN"/>
              <a:t> Haskell ?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SzTx/>
            </a:pPr>
            <a:r>
              <a:rPr lang="zh-CN" altLang="en-US"/>
              <a:t>「先进的」语言特性</a:t>
            </a:r>
            <a:r>
              <a:rPr lang="zh-CN" altLang="en-US"/>
              <a:t>/扩展：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/>
              <a:t>命令式风格抽象：</a:t>
            </a:r>
            <a:r>
              <a:rPr lang="en-US" altLang="en-US"/>
              <a:t>Monad with do-notation</a:t>
            </a:r>
            <a:endParaRPr lang="en-US" altLang="en-US"/>
          </a:p>
          <a:p>
            <a:pPr lvl="1" algn="l">
              <a:buClrTx/>
              <a:buSzTx/>
            </a:pPr>
            <a:r>
              <a:rPr lang="zh-CN" altLang="en-US"/>
              <a:t>内建并发支持：</a:t>
            </a:r>
            <a:endParaRPr lang="en-US" altLang="en-US"/>
          </a:p>
          <a:p>
            <a:pPr lvl="2" algn="l">
              <a:buClrTx/>
              <a:buSzTx/>
            </a:pPr>
            <a:r>
              <a:rPr lang="en-US" altLang="en-US"/>
              <a:t>STM (</a:t>
            </a:r>
            <a:r>
              <a:rPr lang="zh-CN" altLang="en-US"/>
              <a:t>软件事务内存</a:t>
            </a:r>
            <a:r>
              <a:rPr lang="en-US" altLang="en-US"/>
              <a:t>)</a:t>
            </a:r>
            <a:r>
              <a:rPr lang="zh-CN" altLang="en-US"/>
              <a:t>：无锁并发抽象</a:t>
            </a:r>
            <a:endParaRPr lang="zh-CN" altLang="en-US"/>
          </a:p>
          <a:p>
            <a:pPr lvl="2" algn="l">
              <a:buClrTx/>
              <a:buSzTx/>
            </a:pPr>
            <a:r>
              <a:rPr lang="en-US" altLang="en-US"/>
              <a:t>MVar/TVar</a:t>
            </a:r>
            <a:r>
              <a:rPr lang="zh-CN" altLang="en-US"/>
              <a:t>：线程间通信、并发原语等</a:t>
            </a:r>
            <a:endParaRPr lang="zh-CN" altLang="en-US"/>
          </a:p>
          <a:p>
            <a:pPr marL="411480" lvl="2" indent="-342900" algn="l">
              <a:buClrTx/>
              <a:buSzTx/>
            </a:pPr>
            <a:r>
              <a:rPr lang="zh-CN" altLang="en-US" sz="2400"/>
              <a:t>「稳固的」系统基础软件生态：</a:t>
            </a:r>
            <a:endParaRPr lang="zh-CN" altLang="en-US" sz="2400"/>
          </a:p>
          <a:p>
            <a:pPr marL="868680" lvl="3" indent="-342900" algn="l">
              <a:buClrTx/>
              <a:buSzTx/>
            </a:pPr>
            <a:r>
              <a:rPr lang="zh-CN" altLang="en-US" sz="2130"/>
              <a:t>Pandoc、Shellcheck、Dhall、Darcs、...</a:t>
            </a:r>
            <a:endParaRPr lang="zh-CN" altLang="en-US" sz="213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Haskell </a:t>
            </a:r>
            <a:r>
              <a:rPr lang="zh-CN" altLang="en-US"/>
              <a:t>编译工具链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68580" indent="0">
              <a:buNone/>
            </a:pPr>
            <a:r>
              <a:rPr lang="en-US" altLang="en-US" sz="1800" b="1"/>
              <a:t>Glasgow Haskell Compiler</a:t>
            </a:r>
            <a:r>
              <a:rPr lang="en-US" altLang="en-US" sz="1800"/>
              <a:t> (</a:t>
            </a:r>
            <a:r>
              <a:rPr lang="en-US" altLang="en-US" sz="1800" b="1"/>
              <a:t>GHC</a:t>
            </a:r>
            <a:r>
              <a:rPr lang="en-US" altLang="en-US" sz="1800"/>
              <a:t>) </a:t>
            </a:r>
            <a:r>
              <a:rPr lang="zh-CN" altLang="en-US" sz="1800"/>
              <a:t>是目前</a:t>
            </a:r>
            <a:r>
              <a:rPr lang="en-US" altLang="en-US" sz="1800"/>
              <a:t> Haskell </a:t>
            </a:r>
            <a:r>
              <a:rPr lang="zh-CN" altLang="en-US" sz="1800"/>
              <a:t>事实标准的编译器实现。</a:t>
            </a:r>
            <a:endParaRPr lang="zh-CN" altLang="en-US" sz="1800"/>
          </a:p>
          <a:p>
            <a:pPr algn="l">
              <a:buClrTx/>
              <a:buSzTx/>
            </a:pPr>
            <a:r>
              <a:rPr lang="en-US"/>
              <a:t>GHC = GHC Compiler + GHC Runtime System</a:t>
            </a:r>
            <a:endParaRPr lang="zh-CN" altLang="en-US"/>
          </a:p>
          <a:p>
            <a:pPr lvl="1" algn="l">
              <a:buClrTx/>
              <a:buSzTx/>
            </a:pPr>
            <a:r>
              <a:rPr lang="zh-CN" altLang="en-US">
                <a:sym typeface="+mn-ea"/>
              </a:rPr>
              <a:t>Runtime System (RTS)：管理与操作系统直接交互的部分</a:t>
            </a:r>
            <a:endParaRPr lang="zh-CN" altLang="en-US"/>
          </a:p>
          <a:p>
            <a:pPr lvl="2" algn="l">
              <a:buClrTx/>
              <a:buSzTx/>
            </a:pPr>
            <a:r>
              <a:rPr lang="zh-CN" altLang="en-US"/>
              <a:t>内存分配、垃圾回收、线程管理、FFI、</a:t>
            </a:r>
            <a:r>
              <a:rPr lang="en-US" altLang="zh-CN"/>
              <a:t>...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" y="1407795"/>
            <a:ext cx="7028815" cy="5205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Haskell </a:t>
            </a:r>
            <a:r>
              <a:rPr lang="zh-CN" altLang="en-US"/>
              <a:t>编译工具链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Haskell </a:t>
            </a:r>
            <a:r>
              <a:rPr lang="zh-CN" altLang="en-US"/>
              <a:t>编译工具链</a:t>
            </a:r>
            <a:endParaRPr lang="zh-CN" alt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/>
              <a:t>Hackage</a:t>
            </a:r>
            <a:r>
              <a:rPr lang="zh-CN" altLang="en-US"/>
              <a:t>：</a:t>
            </a:r>
            <a:r>
              <a:rPr lang="en-US" altLang="en-US"/>
              <a:t>Haskell </a:t>
            </a:r>
            <a:r>
              <a:rPr lang="zh-CN" altLang="en-US"/>
              <a:t>生态最</a:t>
            </a:r>
            <a:r>
              <a:rPr lang="en-US" altLang="en-US"/>
              <a:t>主要的软件源</a:t>
            </a:r>
            <a:endParaRPr lang="en-US" altLang="en-US"/>
          </a:p>
          <a:p>
            <a:pPr lvl="1" algn="l">
              <a:buClrTx/>
              <a:buSzTx/>
            </a:pPr>
            <a:r>
              <a:rPr lang="en-US" altLang="en-US"/>
              <a:t>总量</a:t>
            </a:r>
            <a:r>
              <a:rPr lang="zh-CN" altLang="en-US"/>
              <a:t>高达</a:t>
            </a:r>
            <a:r>
              <a:rPr lang="en-US" altLang="en-US"/>
              <a:t> 18000+</a:t>
            </a:r>
            <a:endParaRPr lang="en-US" altLang="en-US"/>
          </a:p>
          <a:p>
            <a:pPr marL="68580" indent="457200" algn="l">
              <a:buClrTx/>
              <a:buSzTx/>
              <a:buNone/>
            </a:pPr>
            <a:r>
              <a:rPr lang="en-US" altLang="en-US" sz="1000"/>
              <a:t>          nix eval --impure --expr "with import &lt;nixpkgs&gt; {}; builtins.length (builtins.attrNames haskellPackages)"</a:t>
            </a:r>
            <a:endParaRPr lang="en-US" altLang="en-US" sz="2000"/>
          </a:p>
          <a:p>
            <a:pPr lvl="1" algn="l">
              <a:buClrTx/>
              <a:buSzTx/>
            </a:pPr>
            <a:r>
              <a:rPr lang="en-US" altLang="en-US"/>
              <a:t>但</a:t>
            </a:r>
            <a:r>
              <a:rPr lang="zh-CN" altLang="en-US"/>
              <a:t>其中大部分</a:t>
            </a:r>
            <a:r>
              <a:rPr lang="en-US" altLang="en-US"/>
              <a:t>缺乏维护已无法构建</a:t>
            </a:r>
            <a:endParaRPr lang="en-US" altLang="en-US"/>
          </a:p>
          <a:p>
            <a:pPr lvl="2" algn="l">
              <a:buClrTx/>
              <a:buSzTx/>
            </a:pPr>
            <a:r>
              <a:rPr lang="zh-CN" altLang="en-US"/>
              <a:t>粗略统计</a:t>
            </a:r>
            <a:r>
              <a:rPr lang="en-US" altLang="zh-CN"/>
              <a:t> Hackage </a:t>
            </a:r>
            <a:r>
              <a:rPr lang="zh-CN" altLang="en-US"/>
              <a:t>在</a:t>
            </a:r>
            <a:r>
              <a:rPr lang="en-US" altLang="zh-CN"/>
              <a:t> GHC 9.8 </a:t>
            </a:r>
            <a:r>
              <a:rPr lang="zh-CN" altLang="en-US"/>
              <a:t>可用的软件包数量约</a:t>
            </a:r>
            <a:r>
              <a:rPr lang="en-US" altLang="zh-CN"/>
              <a:t> 8000</a:t>
            </a:r>
            <a:endParaRPr lang="en-US" altLang="zh-CN"/>
          </a:p>
          <a:p>
            <a:pPr marL="514350" lvl="1" indent="0" algn="l">
              <a:buClrTx/>
              <a:buSzTx/>
              <a:buNone/>
            </a:pPr>
            <a:endParaRPr lang="en-US" altLang="zh-CN" sz="1000"/>
          </a:p>
          <a:p>
            <a:pPr marL="411480" lvl="1" algn="l">
              <a:buClrTx/>
              <a:buSzTx/>
            </a:pPr>
            <a:r>
              <a:rPr lang="en-US" altLang="en-US" sz="2400">
                <a:sym typeface="+mn-ea"/>
              </a:rPr>
              <a:t>Stackage</a:t>
            </a:r>
            <a:r>
              <a:rPr lang="zh-CN" altLang="en-US" sz="2400">
                <a:sym typeface="+mn-ea"/>
              </a:rPr>
              <a:t>：源自</a:t>
            </a:r>
            <a:r>
              <a:rPr lang="en-US" altLang="en-US" sz="2400">
                <a:sym typeface="+mn-ea"/>
              </a:rPr>
              <a:t> Hackage </a:t>
            </a:r>
            <a:r>
              <a:rPr lang="zh-CN" altLang="en-US" sz="2400">
                <a:sym typeface="+mn-ea"/>
              </a:rPr>
              <a:t>的稳定</a:t>
            </a:r>
            <a:r>
              <a:rPr lang="en-US" altLang="en-US" sz="2400">
                <a:sym typeface="+mn-ea"/>
              </a:rPr>
              <a:t> Haskell </a:t>
            </a:r>
            <a:r>
              <a:rPr lang="zh-CN" altLang="en-US" sz="2400">
                <a:sym typeface="+mn-ea"/>
              </a:rPr>
              <a:t>包集</a:t>
            </a:r>
            <a:endParaRPr lang="zh-CN" altLang="en-US" sz="2400">
              <a:sym typeface="+mn-ea"/>
            </a:endParaRPr>
          </a:p>
          <a:p>
            <a:pPr marL="868680" lvl="2" algn="l">
              <a:buClrTx/>
              <a:buSzTx/>
            </a:pPr>
            <a:r>
              <a:rPr lang="zh-CN" altLang="en-US" sz="2000"/>
              <a:t>总量</a:t>
            </a:r>
            <a:r>
              <a:rPr lang="en-US" altLang="zh-CN" sz="2000"/>
              <a:t> 3000+</a:t>
            </a:r>
            <a:endParaRPr lang="zh-CN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Haskell </a:t>
            </a:r>
            <a:r>
              <a:rPr lang="zh-CN" altLang="en-US"/>
              <a:t>编译工具链</a:t>
            </a:r>
            <a:endParaRPr lang="zh-CN" alt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pPr algn="l">
              <a:buClrTx/>
              <a:buSzTx/>
            </a:pPr>
            <a:r>
              <a:rPr lang="en-US" altLang="en-US"/>
              <a:t>Cabal: 由 Haskell Community 维护的 Haskell </a:t>
            </a:r>
            <a:r>
              <a:rPr lang="zh-CN" altLang="en-US"/>
              <a:t>包管理器</a:t>
            </a:r>
            <a:r>
              <a:rPr lang="en-US" altLang="zh-CN"/>
              <a:t>/</a:t>
            </a:r>
            <a:r>
              <a:rPr lang="en-US" altLang="en-US"/>
              <a:t>构建系统</a:t>
            </a:r>
            <a:endParaRPr lang="en-US" altLang="en-US"/>
          </a:p>
          <a:p>
            <a:pPr lvl="1" algn="l">
              <a:buClrTx/>
              <a:buSzTx/>
            </a:pPr>
            <a:r>
              <a:rPr lang="zh-CN" altLang="en-US"/>
              <a:t>支持声明依赖版本约束，通过</a:t>
            </a:r>
            <a:r>
              <a:rPr lang="en-US" altLang="zh-CN"/>
              <a:t> </a:t>
            </a:r>
            <a:r>
              <a:rPr lang="en-US" altLang="en-US"/>
              <a:t>Hackage index-state </a:t>
            </a:r>
            <a:r>
              <a:rPr lang="en-US" altLang="en-US"/>
              <a:t>锁定依赖版本 (cabal.project, cabal.project.freeze)</a:t>
            </a:r>
            <a:endParaRPr lang="en-US" altLang="en-US"/>
          </a:p>
          <a:p>
            <a:pPr lvl="1" algn="l">
              <a:buClrTx/>
              <a:buSzTx/>
            </a:pPr>
            <a:r>
              <a:rPr lang="zh-CN" altLang="en-US"/>
              <a:t>支持</a:t>
            </a:r>
            <a:r>
              <a:rPr lang="en-US" altLang="en-US"/>
              <a:t>多软件包元数据/</a:t>
            </a:r>
            <a:r>
              <a:rPr lang="en-US" altLang="en-US"/>
              <a:t>依赖描述 (&lt;package&gt;.cabal)</a:t>
            </a:r>
            <a:endParaRPr lang="en-US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BlOGVmNDg3MjdiOTQ0NGE3NGQyMTU1MjUyNjc4YTI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template-20240523</Template>
  <TotalTime>0</TotalTime>
  <Words>5940</Words>
  <Application>WPS Presentation</Application>
  <PresentationFormat>宽屏</PresentationFormat>
  <Paragraphs>313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7" baseType="lpstr">
      <vt:lpstr>Arial</vt:lpstr>
      <vt:lpstr>SimSun</vt:lpstr>
      <vt:lpstr>Wingdings</vt:lpstr>
      <vt:lpstr>MiSans</vt:lpstr>
      <vt:lpstr>MiSans Demibold</vt:lpstr>
      <vt:lpstr>MiSans Medium</vt:lpstr>
      <vt:lpstr>MiSans Normal</vt:lpstr>
      <vt:lpstr>Open Sans</vt:lpstr>
      <vt:lpstr>HarmonyOS Sans Condensed Thin</vt:lpstr>
      <vt:lpstr>Microsoft YaHei</vt:lpstr>
      <vt:lpstr>方正黑体_GBK</vt:lpstr>
      <vt:lpstr>Arial Unicode MS</vt:lpstr>
      <vt:lpstr>等线</vt:lpstr>
      <vt:lpstr>SimSun</vt:lpstr>
      <vt:lpstr>方正书宋_GBK</vt:lpstr>
      <vt:lpstr>Noto Sans CJK SC</vt:lpstr>
      <vt:lpstr>Webdings</vt:lpstr>
      <vt:lpstr>SimSun</vt:lpstr>
      <vt:lpstr>Office 主题​​</vt:lpstr>
      <vt:lpstr>Haskell 工具链生态与未来展望</vt:lpstr>
      <vt:lpstr>我是谁？</vt:lpstr>
      <vt:lpstr>内容提要</vt:lpstr>
      <vt:lpstr>什么是 Haskell ?</vt:lpstr>
      <vt:lpstr>什么是 Haskell ?</vt:lpstr>
      <vt:lpstr>Haskell 编译工具链</vt:lpstr>
      <vt:lpstr>Haskell 编译工具链</vt:lpstr>
      <vt:lpstr>Haskell 编译工具链</vt:lpstr>
      <vt:lpstr>Haskell 编译工具链</vt:lpstr>
      <vt:lpstr>Haskell 编译工具链</vt:lpstr>
      <vt:lpstr>Haskell 编译工具链</vt:lpstr>
      <vt:lpstr>Haskell 编译工具链</vt:lpstr>
      <vt:lpstr>GHC 实现简介</vt:lpstr>
      <vt:lpstr>GHC 实现简介</vt:lpstr>
      <vt:lpstr>GHC 实现简介</vt:lpstr>
      <vt:lpstr>GHC 实现简介</vt:lpstr>
      <vt:lpstr>GHC 实现简介</vt:lpstr>
      <vt:lpstr>GHC 构建流程与架构支持</vt:lpstr>
      <vt:lpstr>GHC 构建流程与架构支持</vt:lpstr>
      <vt:lpstr>PowerPoint 演示文稿</vt:lpstr>
      <vt:lpstr>GHC 构建流程与架构支持</vt:lpstr>
      <vt:lpstr>GHC 构建流程与架构支持</vt:lpstr>
      <vt:lpstr>GHC 构建流程与架构支持</vt:lpstr>
      <vt:lpstr>GHC 构建流程与架构支持</vt:lpstr>
      <vt:lpstr>GHC 构建流程与架构支持</vt:lpstr>
      <vt:lpstr>发行版支持</vt:lpstr>
      <vt:lpstr>PowerPoint 演示文稿</vt:lpstr>
      <vt:lpstr>理想很美好，但是...</vt:lpstr>
      <vt:lpstr>理想很美好，但是...</vt:lpstr>
      <vt:lpstr>理想很美好，但是...</vt:lpstr>
      <vt:lpstr>理想很美好，但是...</vt:lpstr>
      <vt:lpstr>理想很美好，但是...</vt:lpstr>
      <vt:lpstr>理想很美好，但是...</vt:lpstr>
      <vt:lpstr>理想很美好，但是...</vt:lpstr>
      <vt:lpstr>理想很美好，但是...</vt:lpstr>
      <vt:lpstr>社区议题进展与未来展望</vt:lpstr>
      <vt:lpstr>结语</vt:lpstr>
      <vt:lpstr>结语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孙宇轩</cp:lastModifiedBy>
  <cp:revision>327</cp:revision>
  <dcterms:created xsi:type="dcterms:W3CDTF">2025-07-25T05:14:03Z</dcterms:created>
  <dcterms:modified xsi:type="dcterms:W3CDTF">2025-07-25T05:14:03Z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1033-12.8.2.21176</vt:lpwstr>
  </property>
</Properties>
</file>