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4"/>
  </p:notesMasterIdLst>
  <p:handoutMasterIdLst>
    <p:handoutMasterId r:id="rId25"/>
  </p:handoutMasterIdLst>
  <p:sldIdLst>
    <p:sldId id="256" r:id="rId2"/>
    <p:sldId id="261"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Lst>
  <p:sldSz cx="12192000" cy="6858000"/>
  <p:notesSz cx="6858000" cy="9144000"/>
  <p:embeddedFontLst>
    <p:embeddedFont>
      <p:font typeface="等线" panose="02010600030101010101" pitchFamily="2" charset="-122"/>
      <p:regular r:id="rId26"/>
    </p:embeddedFont>
    <p:embeddedFont>
      <p:font typeface="MiSans VF" pitchFamily="2" charset="-122"/>
      <p:bold r:id="rId27"/>
    </p:embeddedFont>
    <p:embeddedFont>
      <p:font typeface="MiSans VF Regular" pitchFamily="2" charset="-122"/>
      <p:regular r:id="rId28"/>
    </p:embeddedFont>
    <p:embeddedFont>
      <p:font typeface="Open Sans" panose="020B0606030504020204" pitchFamily="34" charset="0"/>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535"/>
    <a:srgbClr val="C00000"/>
    <a:srgbClr val="B5B5B5"/>
    <a:srgbClr val="780000"/>
    <a:srgbClr val="2A3135"/>
    <a:srgbClr val="420A0A"/>
    <a:srgbClr val="851515"/>
    <a:srgbClr val="672727"/>
    <a:srgbClr val="461A1A"/>
    <a:srgbClr val="501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B0D0D0-48DC-4A9F-BF4E-D20DE54F0E77}" v="218" dt="2025-07-26T02:17:45.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7" autoAdjust="0"/>
  </p:normalViewPr>
  <p:slideViewPr>
    <p:cSldViewPr>
      <p:cViewPr varScale="1">
        <p:scale>
          <a:sx n="70" d="100"/>
          <a:sy n="70" d="100"/>
        </p:scale>
        <p:origin x="1166" y="278"/>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xy Biscuit" userId="e8bb09809ebb02a4" providerId="LiveId" clId="{9DB0D0D0-48DC-4A9F-BF4E-D20DE54F0E77}"/>
    <pc:docChg chg="custSel addSld delSld modSld">
      <pc:chgData name="Kexy Biscuit" userId="e8bb09809ebb02a4" providerId="LiveId" clId="{9DB0D0D0-48DC-4A9F-BF4E-D20DE54F0E77}" dt="2025-07-26T02:41:10.155" v="778" actId="27636"/>
      <pc:docMkLst>
        <pc:docMk/>
      </pc:docMkLst>
      <pc:sldChg chg="del">
        <pc:chgData name="Kexy Biscuit" userId="e8bb09809ebb02a4" providerId="LiveId" clId="{9DB0D0D0-48DC-4A9F-BF4E-D20DE54F0E77}" dt="2025-07-25T17:24:49.306" v="389" actId="2696"/>
        <pc:sldMkLst>
          <pc:docMk/>
          <pc:sldMk cId="0" sldId="262"/>
        </pc:sldMkLst>
      </pc:sldChg>
      <pc:sldChg chg="modSp mod">
        <pc:chgData name="Kexy Biscuit" userId="e8bb09809ebb02a4" providerId="LiveId" clId="{9DB0D0D0-48DC-4A9F-BF4E-D20DE54F0E77}" dt="2025-07-25T17:01:45.516" v="10" actId="6549"/>
        <pc:sldMkLst>
          <pc:docMk/>
          <pc:sldMk cId="631191298" sldId="270"/>
        </pc:sldMkLst>
        <pc:spChg chg="mod">
          <ac:chgData name="Kexy Biscuit" userId="e8bb09809ebb02a4" providerId="LiveId" clId="{9DB0D0D0-48DC-4A9F-BF4E-D20DE54F0E77}" dt="2025-07-25T17:01:45.516" v="10" actId="6549"/>
          <ac:spMkLst>
            <pc:docMk/>
            <pc:sldMk cId="631191298" sldId="270"/>
            <ac:spMk id="3" creationId="{AAAA3C45-611C-68BC-4DFD-A415D87F25E8}"/>
          </ac:spMkLst>
        </pc:spChg>
      </pc:sldChg>
      <pc:sldChg chg="modSp mod">
        <pc:chgData name="Kexy Biscuit" userId="e8bb09809ebb02a4" providerId="LiveId" clId="{9DB0D0D0-48DC-4A9F-BF4E-D20DE54F0E77}" dt="2025-07-26T02:41:06.166" v="776" actId="108"/>
        <pc:sldMkLst>
          <pc:docMk/>
          <pc:sldMk cId="2461950588" sldId="271"/>
        </pc:sldMkLst>
        <pc:spChg chg="mod">
          <ac:chgData name="Kexy Biscuit" userId="e8bb09809ebb02a4" providerId="LiveId" clId="{9DB0D0D0-48DC-4A9F-BF4E-D20DE54F0E77}" dt="2025-07-26T02:41:06.166" v="776" actId="108"/>
          <ac:spMkLst>
            <pc:docMk/>
            <pc:sldMk cId="2461950588" sldId="271"/>
            <ac:spMk id="3" creationId="{54D95544-CF4A-82B8-9645-BCE102D17F64}"/>
          </ac:spMkLst>
        </pc:spChg>
      </pc:sldChg>
      <pc:sldChg chg="addSp delSp modSp new mod modNotes">
        <pc:chgData name="Kexy Biscuit" userId="e8bb09809ebb02a4" providerId="LiveId" clId="{9DB0D0D0-48DC-4A9F-BF4E-D20DE54F0E77}" dt="2025-07-26T02:41:10.155" v="778" actId="27636"/>
        <pc:sldMkLst>
          <pc:docMk/>
          <pc:sldMk cId="2175886605" sldId="272"/>
        </pc:sldMkLst>
        <pc:spChg chg="mod">
          <ac:chgData name="Kexy Biscuit" userId="e8bb09809ebb02a4" providerId="LiveId" clId="{9DB0D0D0-48DC-4A9F-BF4E-D20DE54F0E77}" dt="2025-07-25T17:02:23.710" v="12"/>
          <ac:spMkLst>
            <pc:docMk/>
            <pc:sldMk cId="2175886605" sldId="272"/>
            <ac:spMk id="2" creationId="{11A0BA01-0D99-905F-DFA2-130E4AEFA773}"/>
          </ac:spMkLst>
        </pc:spChg>
        <pc:spChg chg="mod">
          <ac:chgData name="Kexy Biscuit" userId="e8bb09809ebb02a4" providerId="LiveId" clId="{9DB0D0D0-48DC-4A9F-BF4E-D20DE54F0E77}" dt="2025-07-26T02:41:10.155" v="778" actId="27636"/>
          <ac:spMkLst>
            <pc:docMk/>
            <pc:sldMk cId="2175886605" sldId="272"/>
            <ac:spMk id="3" creationId="{545D4AC4-C46F-C5BF-8021-F2F0858B4EAC}"/>
          </ac:spMkLst>
        </pc:spChg>
        <pc:spChg chg="del mod">
          <ac:chgData name="Kexy Biscuit" userId="e8bb09809ebb02a4" providerId="LiveId" clId="{9DB0D0D0-48DC-4A9F-BF4E-D20DE54F0E77}" dt="2025-07-25T17:02:16.025" v="11" actId="22"/>
          <ac:spMkLst>
            <pc:docMk/>
            <pc:sldMk cId="2175886605" sldId="272"/>
            <ac:spMk id="4" creationId="{D7325EAA-527E-A8A3-A699-448B1A27ACF0}"/>
          </ac:spMkLst>
        </pc:spChg>
        <pc:spChg chg="add del mod">
          <ac:chgData name="Kexy Biscuit" userId="e8bb09809ebb02a4" providerId="LiveId" clId="{9DB0D0D0-48DC-4A9F-BF4E-D20DE54F0E77}" dt="2025-07-25T17:02:51.214" v="16" actId="22"/>
          <ac:spMkLst>
            <pc:docMk/>
            <pc:sldMk cId="2175886605" sldId="272"/>
            <ac:spMk id="10" creationId="{69D06166-CEC7-46AE-E593-4E7B0DF8DF9C}"/>
          </ac:spMkLst>
        </pc:spChg>
        <pc:picChg chg="add del mod ord">
          <ac:chgData name="Kexy Biscuit" userId="e8bb09809ebb02a4" providerId="LiveId" clId="{9DB0D0D0-48DC-4A9F-BF4E-D20DE54F0E77}" dt="2025-07-25T17:02:50.400" v="15" actId="478"/>
          <ac:picMkLst>
            <pc:docMk/>
            <pc:sldMk cId="2175886605" sldId="272"/>
            <ac:picMk id="6" creationId="{B4268658-9637-9CBF-BF2F-AB3AE67BBADF}"/>
          </ac:picMkLst>
        </pc:picChg>
        <pc:picChg chg="add del">
          <ac:chgData name="Kexy Biscuit" userId="e8bb09809ebb02a4" providerId="LiveId" clId="{9DB0D0D0-48DC-4A9F-BF4E-D20DE54F0E77}" dt="2025-07-25T17:02:49.873" v="14" actId="478"/>
          <ac:picMkLst>
            <pc:docMk/>
            <pc:sldMk cId="2175886605" sldId="272"/>
            <ac:picMk id="8" creationId="{353F6506-8421-430B-5E40-F8C8F24378F9}"/>
          </ac:picMkLst>
        </pc:picChg>
        <pc:picChg chg="add mod ord">
          <ac:chgData name="Kexy Biscuit" userId="e8bb09809ebb02a4" providerId="LiveId" clId="{9DB0D0D0-48DC-4A9F-BF4E-D20DE54F0E77}" dt="2025-07-25T17:02:51.214" v="16" actId="22"/>
          <ac:picMkLst>
            <pc:docMk/>
            <pc:sldMk cId="2175886605" sldId="272"/>
            <ac:picMk id="12" creationId="{134D74A0-59B1-488D-25BB-C8CB9F4AE479}"/>
          </ac:picMkLst>
        </pc:picChg>
      </pc:sldChg>
      <pc:sldChg chg="addSp delSp modSp new mod modClrScheme chgLayout modNotes">
        <pc:chgData name="Kexy Biscuit" userId="e8bb09809ebb02a4" providerId="LiveId" clId="{9DB0D0D0-48DC-4A9F-BF4E-D20DE54F0E77}" dt="2025-07-25T17:04:06.078" v="35" actId="6549"/>
        <pc:sldMkLst>
          <pc:docMk/>
          <pc:sldMk cId="2817345272" sldId="273"/>
        </pc:sldMkLst>
        <pc:spChg chg="mod ord">
          <ac:chgData name="Kexy Biscuit" userId="e8bb09809ebb02a4" providerId="LiveId" clId="{9DB0D0D0-48DC-4A9F-BF4E-D20DE54F0E77}" dt="2025-07-25T17:03:57.276" v="28" actId="27636"/>
          <ac:spMkLst>
            <pc:docMk/>
            <pc:sldMk cId="2817345272" sldId="273"/>
            <ac:spMk id="2" creationId="{4B7F2FDE-6640-397B-1A7B-B7DB7D3D5F48}"/>
          </ac:spMkLst>
        </pc:spChg>
        <pc:spChg chg="del mod ord">
          <ac:chgData name="Kexy Biscuit" userId="e8bb09809ebb02a4" providerId="LiveId" clId="{9DB0D0D0-48DC-4A9F-BF4E-D20DE54F0E77}" dt="2025-07-25T17:03:54.042" v="24" actId="700"/>
          <ac:spMkLst>
            <pc:docMk/>
            <pc:sldMk cId="2817345272" sldId="273"/>
            <ac:spMk id="3" creationId="{D90B42B1-2768-E046-333A-6FAEC1C56407}"/>
          </ac:spMkLst>
        </pc:spChg>
        <pc:spChg chg="del mod ord">
          <ac:chgData name="Kexy Biscuit" userId="e8bb09809ebb02a4" providerId="LiveId" clId="{9DB0D0D0-48DC-4A9F-BF4E-D20DE54F0E77}" dt="2025-07-25T17:03:54.042" v="24" actId="700"/>
          <ac:spMkLst>
            <pc:docMk/>
            <pc:sldMk cId="2817345272" sldId="273"/>
            <ac:spMk id="4" creationId="{DE3C0F2E-C2B3-C584-5182-075616AB14C8}"/>
          </ac:spMkLst>
        </pc:spChg>
        <pc:spChg chg="add del mod ord">
          <ac:chgData name="Kexy Biscuit" userId="e8bb09809ebb02a4" providerId="LiveId" clId="{9DB0D0D0-48DC-4A9F-BF4E-D20DE54F0E77}" dt="2025-07-25T17:03:57.267" v="27" actId="700"/>
          <ac:spMkLst>
            <pc:docMk/>
            <pc:sldMk cId="2817345272" sldId="273"/>
            <ac:spMk id="5" creationId="{E7C1B893-36A8-D036-4B03-EFF626AB65DA}"/>
          </ac:spMkLst>
        </pc:spChg>
        <pc:spChg chg="add del mod ord">
          <ac:chgData name="Kexy Biscuit" userId="e8bb09809ebb02a4" providerId="LiveId" clId="{9DB0D0D0-48DC-4A9F-BF4E-D20DE54F0E77}" dt="2025-07-25T17:03:57.267" v="27" actId="700"/>
          <ac:spMkLst>
            <pc:docMk/>
            <pc:sldMk cId="2817345272" sldId="273"/>
            <ac:spMk id="6" creationId="{25B39210-3C52-C3D7-8D75-A9B3311FD814}"/>
          </ac:spMkLst>
        </pc:spChg>
        <pc:spChg chg="add del mod ord">
          <ac:chgData name="Kexy Biscuit" userId="e8bb09809ebb02a4" providerId="LiveId" clId="{9DB0D0D0-48DC-4A9F-BF4E-D20DE54F0E77}" dt="2025-07-25T17:03:57.267" v="27" actId="700"/>
          <ac:spMkLst>
            <pc:docMk/>
            <pc:sldMk cId="2817345272" sldId="273"/>
            <ac:spMk id="7" creationId="{51F47EEB-10A2-3374-28DB-33B8551F51D5}"/>
          </ac:spMkLst>
        </pc:spChg>
        <pc:spChg chg="add mod ord">
          <ac:chgData name="Kexy Biscuit" userId="e8bb09809ebb02a4" providerId="LiveId" clId="{9DB0D0D0-48DC-4A9F-BF4E-D20DE54F0E77}" dt="2025-07-25T17:04:06.078" v="35" actId="6549"/>
          <ac:spMkLst>
            <pc:docMk/>
            <pc:sldMk cId="2817345272" sldId="273"/>
            <ac:spMk id="8" creationId="{08762295-728A-230C-BC0B-872BE3AD163C}"/>
          </ac:spMkLst>
        </pc:spChg>
      </pc:sldChg>
      <pc:sldChg chg="modSp new mod modNotes">
        <pc:chgData name="Kexy Biscuit" userId="e8bb09809ebb02a4" providerId="LiveId" clId="{9DB0D0D0-48DC-4A9F-BF4E-D20DE54F0E77}" dt="2025-07-25T18:07:03.503" v="653" actId="20577"/>
        <pc:sldMkLst>
          <pc:docMk/>
          <pc:sldMk cId="126982450" sldId="274"/>
        </pc:sldMkLst>
        <pc:spChg chg="mod">
          <ac:chgData name="Kexy Biscuit" userId="e8bb09809ebb02a4" providerId="LiveId" clId="{9DB0D0D0-48DC-4A9F-BF4E-D20DE54F0E77}" dt="2025-07-25T17:05:02.913" v="37"/>
          <ac:spMkLst>
            <pc:docMk/>
            <pc:sldMk cId="126982450" sldId="274"/>
            <ac:spMk id="2" creationId="{8F09DEC3-37B8-A712-CCCD-5C96CBDB657D}"/>
          </ac:spMkLst>
        </pc:spChg>
        <pc:spChg chg="mod">
          <ac:chgData name="Kexy Biscuit" userId="e8bb09809ebb02a4" providerId="LiveId" clId="{9DB0D0D0-48DC-4A9F-BF4E-D20DE54F0E77}" dt="2025-07-25T18:06:53.660" v="649"/>
          <ac:spMkLst>
            <pc:docMk/>
            <pc:sldMk cId="126982450" sldId="274"/>
            <ac:spMk id="3" creationId="{A065AE21-0DE0-A2FB-A96C-3932CCF31372}"/>
          </ac:spMkLst>
        </pc:spChg>
      </pc:sldChg>
      <pc:sldChg chg="addSp delSp modSp new mod modNotes">
        <pc:chgData name="Kexy Biscuit" userId="e8bb09809ebb02a4" providerId="LiveId" clId="{9DB0D0D0-48DC-4A9F-BF4E-D20DE54F0E77}" dt="2025-07-25T17:11:10.927" v="214" actId="20577"/>
        <pc:sldMkLst>
          <pc:docMk/>
          <pc:sldMk cId="2562981077" sldId="275"/>
        </pc:sldMkLst>
        <pc:spChg chg="mod">
          <ac:chgData name="Kexy Biscuit" userId="e8bb09809ebb02a4" providerId="LiveId" clId="{9DB0D0D0-48DC-4A9F-BF4E-D20DE54F0E77}" dt="2025-07-25T17:09:50.681" v="211"/>
          <ac:spMkLst>
            <pc:docMk/>
            <pc:sldMk cId="2562981077" sldId="275"/>
            <ac:spMk id="2" creationId="{3E20E07E-9CF6-7AF5-D9D5-B1851B94E92C}"/>
          </ac:spMkLst>
        </pc:spChg>
        <pc:spChg chg="del">
          <ac:chgData name="Kexy Biscuit" userId="e8bb09809ebb02a4" providerId="LiveId" clId="{9DB0D0D0-48DC-4A9F-BF4E-D20DE54F0E77}" dt="2025-07-25T17:10:54.678" v="212" actId="22"/>
          <ac:spMkLst>
            <pc:docMk/>
            <pc:sldMk cId="2562981077" sldId="275"/>
            <ac:spMk id="3" creationId="{B020574A-26FD-FC42-6F9A-D17DEA161FDF}"/>
          </ac:spMkLst>
        </pc:spChg>
        <pc:picChg chg="add mod ord">
          <ac:chgData name="Kexy Biscuit" userId="e8bb09809ebb02a4" providerId="LiveId" clId="{9DB0D0D0-48DC-4A9F-BF4E-D20DE54F0E77}" dt="2025-07-25T17:10:54.678" v="212" actId="22"/>
          <ac:picMkLst>
            <pc:docMk/>
            <pc:sldMk cId="2562981077" sldId="275"/>
            <ac:picMk id="5" creationId="{264EF366-201E-0854-5C36-7BF57D1CA4C9}"/>
          </ac:picMkLst>
        </pc:picChg>
      </pc:sldChg>
      <pc:sldChg chg="modSp new mod modNotes">
        <pc:chgData name="Kexy Biscuit" userId="e8bb09809ebb02a4" providerId="LiveId" clId="{9DB0D0D0-48DC-4A9F-BF4E-D20DE54F0E77}" dt="2025-07-25T17:12:13.508" v="227" actId="20577"/>
        <pc:sldMkLst>
          <pc:docMk/>
          <pc:sldMk cId="2963515402" sldId="276"/>
        </pc:sldMkLst>
        <pc:spChg chg="mod">
          <ac:chgData name="Kexy Biscuit" userId="e8bb09809ebb02a4" providerId="LiveId" clId="{9DB0D0D0-48DC-4A9F-BF4E-D20DE54F0E77}" dt="2025-07-25T17:11:24.273" v="216"/>
          <ac:spMkLst>
            <pc:docMk/>
            <pc:sldMk cId="2963515402" sldId="276"/>
            <ac:spMk id="2" creationId="{C5AEB13D-0638-3051-9701-F9FC02B7CDC1}"/>
          </ac:spMkLst>
        </pc:spChg>
        <pc:spChg chg="mod">
          <ac:chgData name="Kexy Biscuit" userId="e8bb09809ebb02a4" providerId="LiveId" clId="{9DB0D0D0-48DC-4A9F-BF4E-D20DE54F0E77}" dt="2025-07-25T17:12:05.339" v="225" actId="6549"/>
          <ac:spMkLst>
            <pc:docMk/>
            <pc:sldMk cId="2963515402" sldId="276"/>
            <ac:spMk id="3" creationId="{A49DBDEA-07C6-8506-7F28-9A191D72E270}"/>
          </ac:spMkLst>
        </pc:spChg>
      </pc:sldChg>
      <pc:sldChg chg="modSp new mod modNotes">
        <pc:chgData name="Kexy Biscuit" userId="e8bb09809ebb02a4" providerId="LiveId" clId="{9DB0D0D0-48DC-4A9F-BF4E-D20DE54F0E77}" dt="2025-07-26T02:17:45.511" v="775"/>
        <pc:sldMkLst>
          <pc:docMk/>
          <pc:sldMk cId="1849769079" sldId="277"/>
        </pc:sldMkLst>
        <pc:spChg chg="mod">
          <ac:chgData name="Kexy Biscuit" userId="e8bb09809ebb02a4" providerId="LiveId" clId="{9DB0D0D0-48DC-4A9F-BF4E-D20DE54F0E77}" dt="2025-07-25T17:12:25.934" v="229"/>
          <ac:spMkLst>
            <pc:docMk/>
            <pc:sldMk cId="1849769079" sldId="277"/>
            <ac:spMk id="2" creationId="{FA9BA190-DC82-FB1B-2C95-0694CE4C836C}"/>
          </ac:spMkLst>
        </pc:spChg>
        <pc:spChg chg="mod">
          <ac:chgData name="Kexy Biscuit" userId="e8bb09809ebb02a4" providerId="LiveId" clId="{9DB0D0D0-48DC-4A9F-BF4E-D20DE54F0E77}" dt="2025-07-26T02:16:34.121" v="709" actId="20577"/>
          <ac:spMkLst>
            <pc:docMk/>
            <pc:sldMk cId="1849769079" sldId="277"/>
            <ac:spMk id="3" creationId="{A836FEBF-BDD4-97E1-DC1B-080C96EB0141}"/>
          </ac:spMkLst>
        </pc:spChg>
      </pc:sldChg>
      <pc:sldChg chg="modSp new mod modNotes">
        <pc:chgData name="Kexy Biscuit" userId="e8bb09809ebb02a4" providerId="LiveId" clId="{9DB0D0D0-48DC-4A9F-BF4E-D20DE54F0E77}" dt="2025-07-25T17:14:59.061" v="287" actId="20577"/>
        <pc:sldMkLst>
          <pc:docMk/>
          <pc:sldMk cId="563057800" sldId="278"/>
        </pc:sldMkLst>
        <pc:spChg chg="mod">
          <ac:chgData name="Kexy Biscuit" userId="e8bb09809ebb02a4" providerId="LiveId" clId="{9DB0D0D0-48DC-4A9F-BF4E-D20DE54F0E77}" dt="2025-07-25T17:14:24.292" v="259"/>
          <ac:spMkLst>
            <pc:docMk/>
            <pc:sldMk cId="563057800" sldId="278"/>
            <ac:spMk id="2" creationId="{8AC5516E-E06C-5981-133F-74C62DF7BD7E}"/>
          </ac:spMkLst>
        </pc:spChg>
        <pc:spChg chg="mod">
          <ac:chgData name="Kexy Biscuit" userId="e8bb09809ebb02a4" providerId="LiveId" clId="{9DB0D0D0-48DC-4A9F-BF4E-D20DE54F0E77}" dt="2025-07-25T17:14:47.762" v="285" actId="15"/>
          <ac:spMkLst>
            <pc:docMk/>
            <pc:sldMk cId="563057800" sldId="278"/>
            <ac:spMk id="3" creationId="{33071053-2265-E11D-73C8-9FB64FDE99C3}"/>
          </ac:spMkLst>
        </pc:spChg>
      </pc:sldChg>
      <pc:sldChg chg="modSp new mod modNotes">
        <pc:chgData name="Kexy Biscuit" userId="e8bb09809ebb02a4" providerId="LiveId" clId="{9DB0D0D0-48DC-4A9F-BF4E-D20DE54F0E77}" dt="2025-07-25T17:20:38.022" v="299" actId="400"/>
        <pc:sldMkLst>
          <pc:docMk/>
          <pc:sldMk cId="2892947759" sldId="279"/>
        </pc:sldMkLst>
        <pc:spChg chg="mod">
          <ac:chgData name="Kexy Biscuit" userId="e8bb09809ebb02a4" providerId="LiveId" clId="{9DB0D0D0-48DC-4A9F-BF4E-D20DE54F0E77}" dt="2025-07-25T17:20:22.675" v="291"/>
          <ac:spMkLst>
            <pc:docMk/>
            <pc:sldMk cId="2892947759" sldId="279"/>
            <ac:spMk id="2" creationId="{04492C7C-3C5C-1A85-A460-6365576D53C0}"/>
          </ac:spMkLst>
        </pc:spChg>
        <pc:spChg chg="mod">
          <ac:chgData name="Kexy Biscuit" userId="e8bb09809ebb02a4" providerId="LiveId" clId="{9DB0D0D0-48DC-4A9F-BF4E-D20DE54F0E77}" dt="2025-07-25T17:20:38.022" v="299" actId="400"/>
          <ac:spMkLst>
            <pc:docMk/>
            <pc:sldMk cId="2892947759" sldId="279"/>
            <ac:spMk id="3" creationId="{EFD746F1-0D4A-511A-FA32-D29995104F49}"/>
          </ac:spMkLst>
        </pc:spChg>
      </pc:sldChg>
      <pc:sldChg chg="modSp new mod modNotes">
        <pc:chgData name="Kexy Biscuit" userId="e8bb09809ebb02a4" providerId="LiveId" clId="{9DB0D0D0-48DC-4A9F-BF4E-D20DE54F0E77}" dt="2025-07-25T17:21:31.040" v="312" actId="15"/>
        <pc:sldMkLst>
          <pc:docMk/>
          <pc:sldMk cId="3307304794" sldId="280"/>
        </pc:sldMkLst>
        <pc:spChg chg="mod">
          <ac:chgData name="Kexy Biscuit" userId="e8bb09809ebb02a4" providerId="LiveId" clId="{9DB0D0D0-48DC-4A9F-BF4E-D20DE54F0E77}" dt="2025-07-25T17:21:19.435" v="303"/>
          <ac:spMkLst>
            <pc:docMk/>
            <pc:sldMk cId="3307304794" sldId="280"/>
            <ac:spMk id="2" creationId="{54A767B1-9F6F-F3F3-4176-413A721B9510}"/>
          </ac:spMkLst>
        </pc:spChg>
        <pc:spChg chg="mod">
          <ac:chgData name="Kexy Biscuit" userId="e8bb09809ebb02a4" providerId="LiveId" clId="{9DB0D0D0-48DC-4A9F-BF4E-D20DE54F0E77}" dt="2025-07-25T17:21:31.040" v="312" actId="15"/>
          <ac:spMkLst>
            <pc:docMk/>
            <pc:sldMk cId="3307304794" sldId="280"/>
            <ac:spMk id="3" creationId="{394E0762-5D1F-2444-F154-05E4142388FF}"/>
          </ac:spMkLst>
        </pc:spChg>
      </pc:sldChg>
      <pc:sldChg chg="modSp new mod modNotes">
        <pc:chgData name="Kexy Biscuit" userId="e8bb09809ebb02a4" providerId="LiveId" clId="{9DB0D0D0-48DC-4A9F-BF4E-D20DE54F0E77}" dt="2025-07-25T17:22:13.196" v="331"/>
        <pc:sldMkLst>
          <pc:docMk/>
          <pc:sldMk cId="571281312" sldId="281"/>
        </pc:sldMkLst>
        <pc:spChg chg="mod">
          <ac:chgData name="Kexy Biscuit" userId="e8bb09809ebb02a4" providerId="LiveId" clId="{9DB0D0D0-48DC-4A9F-BF4E-D20DE54F0E77}" dt="2025-07-25T17:21:48.290" v="314"/>
          <ac:spMkLst>
            <pc:docMk/>
            <pc:sldMk cId="571281312" sldId="281"/>
            <ac:spMk id="2" creationId="{71D54A8B-DC42-D00A-EAA4-EFED52B86211}"/>
          </ac:spMkLst>
        </pc:spChg>
        <pc:spChg chg="mod">
          <ac:chgData name="Kexy Biscuit" userId="e8bb09809ebb02a4" providerId="LiveId" clId="{9DB0D0D0-48DC-4A9F-BF4E-D20DE54F0E77}" dt="2025-07-25T17:21:58.161" v="325" actId="15"/>
          <ac:spMkLst>
            <pc:docMk/>
            <pc:sldMk cId="571281312" sldId="281"/>
            <ac:spMk id="3" creationId="{D295D995-1D97-2837-BD37-A9E52556D73E}"/>
          </ac:spMkLst>
        </pc:spChg>
      </pc:sldChg>
      <pc:sldChg chg="addSp modSp new mod modNotes">
        <pc:chgData name="Kexy Biscuit" userId="e8bb09809ebb02a4" providerId="LiveId" clId="{9DB0D0D0-48DC-4A9F-BF4E-D20DE54F0E77}" dt="2025-07-25T17:24:38.094" v="388" actId="1076"/>
        <pc:sldMkLst>
          <pc:docMk/>
          <pc:sldMk cId="1159105463" sldId="282"/>
        </pc:sldMkLst>
        <pc:spChg chg="mod">
          <ac:chgData name="Kexy Biscuit" userId="e8bb09809ebb02a4" providerId="LiveId" clId="{9DB0D0D0-48DC-4A9F-BF4E-D20DE54F0E77}" dt="2025-07-25T17:22:33.246" v="333"/>
          <ac:spMkLst>
            <pc:docMk/>
            <pc:sldMk cId="1159105463" sldId="282"/>
            <ac:spMk id="2" creationId="{BA791625-0EF5-F6D5-12BD-FADD57060606}"/>
          </ac:spMkLst>
        </pc:spChg>
        <pc:spChg chg="mod">
          <ac:chgData name="Kexy Biscuit" userId="e8bb09809ebb02a4" providerId="LiveId" clId="{9DB0D0D0-48DC-4A9F-BF4E-D20DE54F0E77}" dt="2025-07-25T17:23:06.856" v="357" actId="20577"/>
          <ac:spMkLst>
            <pc:docMk/>
            <pc:sldMk cId="1159105463" sldId="282"/>
            <ac:spMk id="3" creationId="{B550AF5C-890E-2989-656E-10EA94A4449D}"/>
          </ac:spMkLst>
        </pc:spChg>
        <pc:picChg chg="add mod">
          <ac:chgData name="Kexy Biscuit" userId="e8bb09809ebb02a4" providerId="LiveId" clId="{9DB0D0D0-48DC-4A9F-BF4E-D20DE54F0E77}" dt="2025-07-25T17:24:38.094" v="388" actId="1076"/>
          <ac:picMkLst>
            <pc:docMk/>
            <pc:sldMk cId="1159105463" sldId="282"/>
            <ac:picMk id="5" creationId="{F69B870A-3349-3516-DF95-46C914764A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1A0E9-9F85-4466-91EC-B9D1A5CDE469}" type="datetimeFigureOut">
              <a:rPr lang="zh-CN" altLang="en-US" smtClean="0"/>
              <a:t>2025/7/26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1E4AE4-53D1-4F2B-BA35-167C432B238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D8964-C77F-4CB7-9F84-7EB7D31F2103}" type="datetimeFigureOut">
              <a:rPr lang="zh-CN" altLang="en-US" smtClean="0"/>
              <a:t>2025/7/26</a:t>
            </a:fld>
            <a:endParaRPr lang="zh-CN" altLang="en-US"/>
          </a:p>
        </p:txBody>
      </p:sp>
      <p:sp>
        <p:nvSpPr>
          <p:cNvPr id="4" name="幻灯片图像占位符 3"/>
          <p:cNvSpPr>
            <a:spLocks noGrp="1" noRot="1" noChangeAspect="1"/>
          </p:cNvSpPr>
          <p:nvPr>
            <p:ph type="sldImg" idx="2"/>
          </p:nvPr>
        </p:nvSpPr>
        <p:spPr>
          <a:xfrm>
            <a:off x="685801"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77A81-A92E-49D7-A0D9-5EAE52519BB4}"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Mic test mic test </a:t>
            </a:r>
            <a:r>
              <a:rPr lang="zh-CN" altLang="en-US" dirty="0"/>
              <a:t>能听清吗 好的</a:t>
            </a:r>
          </a:p>
          <a:p>
            <a:r>
              <a:rPr lang="zh-CN" altLang="en-US" dirty="0"/>
              <a:t>大家好，感谢上海交通大学 </a:t>
            </a:r>
            <a:r>
              <a:rPr lang="en-US" altLang="zh-CN" dirty="0"/>
              <a:t>Linux </a:t>
            </a:r>
            <a:r>
              <a:rPr lang="zh-CN" altLang="en-US" dirty="0"/>
              <a:t>用户组提供这次宝贵的机会，和大家分享一下我在安同开源社区的一些工作流程，虽然其实这部分内容之前分享过一次了，但是好饭不怕冷对吧。</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a:t>
            </a:fld>
            <a:endParaRPr lang="zh-CN" altLang="en-US"/>
          </a:p>
        </p:txBody>
      </p:sp>
    </p:spTree>
    <p:extLst>
      <p:ext uri="{BB962C8B-B14F-4D97-AF65-F5344CB8AC3E}">
        <p14:creationId xmlns:p14="http://schemas.microsoft.com/office/powerpoint/2010/main" val="369320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这里简单介绍一下 </a:t>
            </a:r>
            <a:r>
              <a:rPr lang="en-US" altLang="zh-CN" dirty="0"/>
              <a:t>Linux </a:t>
            </a:r>
            <a:r>
              <a:rPr lang="zh-CN" altLang="en-US" dirty="0"/>
              <a:t>内核的发布模式，通常所称的上游指的便是 </a:t>
            </a:r>
            <a:r>
              <a:rPr lang="en-US" altLang="zh-CN" dirty="0"/>
              <a:t>Kernel.org</a:t>
            </a:r>
            <a:r>
              <a:rPr lang="zh-CN" altLang="en-US" dirty="0"/>
              <a:t>，主要包含了三类内核版本，</a:t>
            </a:r>
            <a:r>
              <a:rPr lang="en-US" altLang="zh-CN" dirty="0"/>
              <a:t>mainline </a:t>
            </a:r>
            <a:r>
              <a:rPr lang="zh-CN" altLang="en-US" dirty="0"/>
              <a:t>主线、</a:t>
            </a:r>
            <a:r>
              <a:rPr lang="en-US" altLang="zh-CN" dirty="0"/>
              <a:t>stable </a:t>
            </a:r>
            <a:r>
              <a:rPr lang="zh-CN" altLang="en-US" dirty="0"/>
              <a:t>稳定和 </a:t>
            </a:r>
            <a:r>
              <a:rPr lang="en-US" altLang="zh-CN" dirty="0" err="1"/>
              <a:t>longterm</a:t>
            </a:r>
            <a:r>
              <a:rPr lang="en-US" altLang="zh-CN" dirty="0"/>
              <a:t> </a:t>
            </a:r>
            <a:r>
              <a:rPr lang="zh-CN" altLang="en-US" dirty="0"/>
              <a:t>长期。</a:t>
            </a:r>
          </a:p>
          <a:p>
            <a:endParaRPr lang="zh-CN" altLang="en-US" dirty="0"/>
          </a:p>
          <a:p>
            <a:r>
              <a:rPr lang="zh-CN" altLang="en-US" dirty="0"/>
              <a:t>主线内核由 </a:t>
            </a:r>
            <a:r>
              <a:rPr lang="en-US" altLang="zh-CN" dirty="0"/>
              <a:t>Linus Torvalds </a:t>
            </a:r>
            <a:r>
              <a:rPr lang="zh-CN" altLang="en-US" dirty="0"/>
              <a:t>直接发布，平时每周发布一个 </a:t>
            </a:r>
            <a:r>
              <a:rPr lang="en-US" altLang="zh-CN" dirty="0"/>
              <a:t>RC release candidate </a:t>
            </a:r>
            <a:r>
              <a:rPr lang="zh-CN" altLang="en-US" dirty="0"/>
              <a:t>发布候选版本，每七到八个发布候选后发布一个主线版本，比如上周日发布的 </a:t>
            </a:r>
            <a:r>
              <a:rPr lang="en-US" altLang="zh-CN" dirty="0"/>
              <a:t>6.16-rc7 </a:t>
            </a:r>
            <a:r>
              <a:rPr lang="zh-CN" altLang="en-US" dirty="0"/>
              <a:t>版本，以及不出意外的话，即将于两天后发布的 </a:t>
            </a:r>
            <a:r>
              <a:rPr lang="en-US" altLang="zh-CN" dirty="0"/>
              <a:t>6.16 </a:t>
            </a:r>
            <a:r>
              <a:rPr lang="zh-CN" altLang="en-US" dirty="0"/>
              <a:t>版本。</a:t>
            </a:r>
          </a:p>
          <a:p>
            <a:endParaRPr lang="zh-CN" altLang="en-US" dirty="0"/>
          </a:p>
          <a:p>
            <a:r>
              <a:rPr lang="zh-CN" altLang="en-US" dirty="0"/>
              <a:t>主线内核发布后，便会交由 </a:t>
            </a:r>
            <a:r>
              <a:rPr lang="en-US" altLang="zh-CN" dirty="0"/>
              <a:t>Greg Kroah-Hartman </a:t>
            </a:r>
            <a:r>
              <a:rPr lang="zh-CN" altLang="en-US" dirty="0"/>
              <a:t>等维护者发布后续的修复版本，</a:t>
            </a:r>
            <a:r>
              <a:rPr lang="en-US" altLang="zh-CN" dirty="0"/>
              <a:t>stable </a:t>
            </a:r>
            <a:r>
              <a:rPr lang="zh-CN" altLang="en-US" dirty="0"/>
              <a:t>稳定和 </a:t>
            </a:r>
            <a:r>
              <a:rPr lang="en-US" altLang="zh-CN" dirty="0" err="1"/>
              <a:t>longterm</a:t>
            </a:r>
            <a:r>
              <a:rPr lang="en-US" altLang="zh-CN" dirty="0"/>
              <a:t> </a:t>
            </a:r>
            <a:r>
              <a:rPr lang="zh-CN" altLang="en-US" dirty="0"/>
              <a:t>长期内核均属此类，这部分版本更新没有固定周期，频繁时可能两三天就有足够多的修复需要发布，也有时版本间相隔一周以上，最近由正式流程发出的稳定和长期内核为本周四发布的 </a:t>
            </a:r>
            <a:r>
              <a:rPr lang="en-US" altLang="zh-CN" dirty="0"/>
              <a:t>6.15.8</a:t>
            </a:r>
            <a:r>
              <a:rPr lang="zh-CN" altLang="en-US" dirty="0"/>
              <a:t>、</a:t>
            </a:r>
            <a:r>
              <a:rPr lang="en-US" altLang="zh-CN" dirty="0"/>
              <a:t>6.12.40 </a:t>
            </a:r>
            <a:r>
              <a:rPr lang="zh-CN" altLang="en-US" dirty="0"/>
              <a:t>和 </a:t>
            </a:r>
            <a:r>
              <a:rPr lang="en-US" altLang="zh-CN" dirty="0"/>
              <a:t>6.1.147 </a:t>
            </a:r>
            <a:r>
              <a:rPr lang="zh-CN" altLang="en-US" dirty="0"/>
              <a:t>版本。</a:t>
            </a:r>
          </a:p>
          <a:p>
            <a:endParaRPr lang="zh-CN" altLang="en-US" dirty="0"/>
          </a:p>
          <a:p>
            <a:r>
              <a:rPr lang="en-US" altLang="zh-CN" dirty="0"/>
              <a:t>Kernel.org </a:t>
            </a:r>
            <a:r>
              <a:rPr lang="zh-CN" altLang="en-US" dirty="0"/>
              <a:t>上游对各内核版本的支持周期是有明确规则的，比如 </a:t>
            </a:r>
            <a:r>
              <a:rPr lang="en-US" altLang="zh-CN" dirty="0"/>
              <a:t>stable </a:t>
            </a:r>
            <a:r>
              <a:rPr lang="zh-CN" altLang="en-US" dirty="0"/>
              <a:t>稳定内核通常仅仅支持两个月，到下一个 </a:t>
            </a:r>
            <a:r>
              <a:rPr lang="en-US" altLang="zh-CN" dirty="0"/>
              <a:t>mainline </a:t>
            </a:r>
            <a:r>
              <a:rPr lang="zh-CN" altLang="en-US" dirty="0"/>
              <a:t>主线内核转入 </a:t>
            </a:r>
            <a:r>
              <a:rPr lang="en-US" altLang="zh-CN" dirty="0"/>
              <a:t>stable </a:t>
            </a:r>
            <a:r>
              <a:rPr lang="zh-CN" altLang="en-US" dirty="0"/>
              <a:t>稳定维护后，上一个 </a:t>
            </a:r>
            <a:r>
              <a:rPr lang="en-US" altLang="zh-CN" dirty="0"/>
              <a:t>stable </a:t>
            </a:r>
            <a:r>
              <a:rPr lang="zh-CN" altLang="en-US" dirty="0"/>
              <a:t>稳定内核系列便不再接受相关的修复。对于安同 </a:t>
            </a:r>
            <a:r>
              <a:rPr lang="en-US" altLang="zh-CN" dirty="0"/>
              <a:t>OS </a:t>
            </a:r>
            <a:r>
              <a:rPr lang="zh-CN" altLang="en-US" dirty="0"/>
              <a:t>这样，没有专职内核开发人员的发行版而言，是不可能持续交付不受上游支持的内核版本的，毕竟上游每个修复版本都有上百个补丁进版，这远远超出了两三个业余开发人员的处理能力。 所以，我们在内核维护方面承受一定的迭代压力，事实上也不仅是内核，其实在各方面软件包上都有同类的问题，上游发布了新版也就等同于赶着发行版跑，如果掉队则难免对用户体验造成一定的影响。</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10</a:t>
            </a:fld>
            <a:endParaRPr lang="zh-CN" altLang="en-US"/>
          </a:p>
        </p:txBody>
      </p:sp>
    </p:spTree>
    <p:extLst>
      <p:ext uri="{BB962C8B-B14F-4D97-AF65-F5344CB8AC3E}">
        <p14:creationId xmlns:p14="http://schemas.microsoft.com/office/powerpoint/2010/main" val="327858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继续介绍 </a:t>
            </a:r>
            <a:r>
              <a:rPr lang="en-US" altLang="zh-CN" dirty="0"/>
              <a:t>Linux </a:t>
            </a:r>
            <a:r>
              <a:rPr lang="zh-CN" altLang="en-US" dirty="0"/>
              <a:t>内核的开发模式。</a:t>
            </a:r>
          </a:p>
          <a:p>
            <a:endParaRPr lang="zh-CN" altLang="en-US" dirty="0"/>
          </a:p>
          <a:p>
            <a:r>
              <a:rPr lang="zh-CN" altLang="en-US" dirty="0"/>
              <a:t>需要上游化的 </a:t>
            </a:r>
            <a:r>
              <a:rPr lang="en-US" altLang="zh-CN" dirty="0"/>
              <a:t>Linux </a:t>
            </a:r>
            <a:r>
              <a:rPr lang="zh-CN" altLang="en-US" dirty="0"/>
              <a:t>内核补丁，会首先被发布到与之相关的邮件列表上，比如龙架构的补丁就会被发布到 </a:t>
            </a:r>
            <a:r>
              <a:rPr lang="en-US" altLang="zh-CN" dirty="0" err="1"/>
              <a:t>LoongArch</a:t>
            </a:r>
            <a:r>
              <a:rPr lang="en-US" altLang="zh-CN" dirty="0"/>
              <a:t> </a:t>
            </a:r>
            <a:r>
              <a:rPr lang="zh-CN" altLang="en-US" dirty="0"/>
              <a:t>列表上，而 </a:t>
            </a:r>
            <a:r>
              <a:rPr lang="en-US" altLang="zh-CN" dirty="0"/>
              <a:t>AMD </a:t>
            </a:r>
            <a:r>
              <a:rPr lang="zh-CN" altLang="en-US" dirty="0"/>
              <a:t>显示驱动的补丁通常发布到 </a:t>
            </a:r>
            <a:r>
              <a:rPr lang="en-US" altLang="zh-CN" dirty="0"/>
              <a:t>AMD-GFX </a:t>
            </a:r>
            <a:r>
              <a:rPr lang="zh-CN" altLang="en-US" dirty="0"/>
              <a:t>列表上。内核的所有开发流程都是在邮件列表上完成的，将补丁发布上去仅仅是第一步，还需要接受子系统维护者和其他开发人员的审阅，不断地对补丁进行迭代，直到达成一个各方满意的状态后补丁才会被接受。</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11</a:t>
            </a:fld>
            <a:endParaRPr lang="zh-CN" altLang="en-US"/>
          </a:p>
        </p:txBody>
      </p:sp>
    </p:spTree>
    <p:extLst>
      <p:ext uri="{BB962C8B-B14F-4D97-AF65-F5344CB8AC3E}">
        <p14:creationId xmlns:p14="http://schemas.microsoft.com/office/powerpoint/2010/main" val="422655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当补丁被接受后，就会进入子系统维护者的 </a:t>
            </a:r>
            <a:r>
              <a:rPr lang="en-US" altLang="zh-CN" dirty="0"/>
              <a:t>Git </a:t>
            </a:r>
            <a:r>
              <a:rPr lang="zh-CN" altLang="en-US" dirty="0"/>
              <a:t>仓库，比如龙架构相关的补丁由陈华才陈老师在 </a:t>
            </a:r>
            <a:r>
              <a:rPr lang="en-US" altLang="zh-CN" dirty="0"/>
              <a:t>Linux </a:t>
            </a:r>
            <a:r>
              <a:rPr lang="en-US" altLang="zh-CN" dirty="0" err="1"/>
              <a:t>Loongson</a:t>
            </a:r>
            <a:r>
              <a:rPr lang="en-US" altLang="zh-CN" dirty="0"/>
              <a:t> </a:t>
            </a:r>
            <a:r>
              <a:rPr lang="zh-CN" altLang="en-US" dirty="0"/>
              <a:t>仓库维护，</a:t>
            </a:r>
            <a:r>
              <a:rPr lang="en-US" altLang="zh-CN" dirty="0"/>
              <a:t>AMD </a:t>
            </a:r>
            <a:r>
              <a:rPr lang="zh-CN" altLang="en-US" dirty="0"/>
              <a:t>显示驱动相关的补丁由 </a:t>
            </a:r>
            <a:r>
              <a:rPr lang="en-US" altLang="zh-CN" dirty="0"/>
              <a:t>AMD </a:t>
            </a:r>
            <a:r>
              <a:rPr lang="zh-CN" altLang="en-US" dirty="0"/>
              <a:t>开源实验室的开发者 </a:t>
            </a:r>
            <a:r>
              <a:rPr lang="en-US" altLang="zh-CN" dirty="0"/>
              <a:t>Alex Deucher </a:t>
            </a:r>
            <a:r>
              <a:rPr lang="zh-CN" altLang="en-US" dirty="0"/>
              <a:t>维护。</a:t>
            </a:r>
          </a:p>
          <a:p>
            <a:endParaRPr lang="zh-CN" altLang="en-US" dirty="0"/>
          </a:p>
          <a:p>
            <a:r>
              <a:rPr lang="zh-CN" altLang="en-US" dirty="0"/>
              <a:t>每隔一段时间，这些子系统维护者就会向 </a:t>
            </a:r>
            <a:r>
              <a:rPr lang="en-US" altLang="zh-CN" dirty="0"/>
              <a:t>Linus Torvalds </a:t>
            </a:r>
            <a:r>
              <a:rPr lang="zh-CN" altLang="en-US" dirty="0"/>
              <a:t>发起 </a:t>
            </a:r>
            <a:r>
              <a:rPr lang="en-US" altLang="zh-CN" dirty="0"/>
              <a:t>Pull Request </a:t>
            </a:r>
            <a:r>
              <a:rPr lang="zh-CN" altLang="en-US" dirty="0"/>
              <a:t>拉取请求，请求 </a:t>
            </a:r>
            <a:r>
              <a:rPr lang="en-US" altLang="zh-CN" dirty="0"/>
              <a:t>Torvalds </a:t>
            </a:r>
            <a:r>
              <a:rPr lang="zh-CN" altLang="en-US" dirty="0"/>
              <a:t>拉取并合并最新的修改，这些修改也就进入了主线内核的仓库。</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12</a:t>
            </a:fld>
            <a:endParaRPr lang="zh-CN" altLang="en-US"/>
          </a:p>
        </p:txBody>
      </p:sp>
    </p:spTree>
    <p:extLst>
      <p:ext uri="{BB962C8B-B14F-4D97-AF65-F5344CB8AC3E}">
        <p14:creationId xmlns:p14="http://schemas.microsoft.com/office/powerpoint/2010/main" val="43305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刚才我们简单介绍了上游化工作的流程，但也还有很多补丁并没有进入这个流程。其中一部分补丁仍在开发过程中，比如一些新锐硬件的支持补丁，如微软 </a:t>
            </a:r>
            <a:r>
              <a:rPr lang="en-US" altLang="zh-CN" dirty="0"/>
              <a:t>Surface </a:t>
            </a:r>
            <a:r>
              <a:rPr lang="zh-CN" altLang="en-US" dirty="0"/>
              <a:t>设备的补丁，一些 </a:t>
            </a:r>
            <a:r>
              <a:rPr lang="en-US" altLang="zh-CN" dirty="0"/>
              <a:t>Arm </a:t>
            </a:r>
            <a:r>
              <a:rPr lang="zh-CN" altLang="en-US" dirty="0"/>
              <a:t>平台硬件，如高通和联发科技移动平台的补丁，还有一些由于复杂度和版权原因不便于提交上游审阅的补丁，比如在内核命令行终端上直接显示东亚语言文字的补丁。</a:t>
            </a:r>
          </a:p>
          <a:p>
            <a:endParaRPr lang="zh-CN" altLang="en-US" dirty="0"/>
          </a:p>
          <a:p>
            <a:r>
              <a:rPr lang="zh-CN" altLang="en-US" dirty="0"/>
              <a:t>另外还有一些补丁，是曾经进行过上游化努力的，但是由于子系统维护者和审阅者并不认同其修改，也就没有继续上游化进程，比如一些对 </a:t>
            </a:r>
            <a:r>
              <a:rPr lang="en-US" altLang="zh-CN" dirty="0"/>
              <a:t>Arm </a:t>
            </a:r>
            <a:r>
              <a:rPr lang="zh-CN" altLang="en-US" dirty="0"/>
              <a:t>和 </a:t>
            </a:r>
            <a:r>
              <a:rPr lang="en-US" altLang="zh-CN" dirty="0"/>
              <a:t>MIPS </a:t>
            </a:r>
            <a:r>
              <a:rPr lang="zh-CN" altLang="en-US" dirty="0"/>
              <a:t>平台硬件上的外设兼容性作出专门调整的代码，由于泛用性不足的原因，并不会被外设驱动的维护者接受。对于这类补丁，如果安同 </a:t>
            </a:r>
            <a:r>
              <a:rPr lang="en-US" altLang="zh-CN" dirty="0"/>
              <a:t>OS </a:t>
            </a:r>
            <a:r>
              <a:rPr lang="zh-CN" altLang="en-US" dirty="0"/>
              <a:t>的用户确实需要，同样也会被引入到我们的内核之中，并且在时机合适时，会再次与各方讨论这些问题是否能够有更好的解决方案。</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13</a:t>
            </a:fld>
            <a:endParaRPr lang="zh-CN" altLang="en-US"/>
          </a:p>
        </p:txBody>
      </p:sp>
    </p:spTree>
    <p:extLst>
      <p:ext uri="{BB962C8B-B14F-4D97-AF65-F5344CB8AC3E}">
        <p14:creationId xmlns:p14="http://schemas.microsoft.com/office/powerpoint/2010/main" val="107987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更具体而言，安同 </a:t>
            </a:r>
            <a:r>
              <a:rPr lang="en-US" altLang="zh-CN" dirty="0"/>
              <a:t>OS </a:t>
            </a:r>
            <a:r>
              <a:rPr lang="zh-CN" altLang="en-US" dirty="0"/>
              <a:t>目前的 </a:t>
            </a:r>
            <a:r>
              <a:rPr lang="en-US" altLang="zh-CN" dirty="0"/>
              <a:t>Linux </a:t>
            </a:r>
            <a:r>
              <a:rPr lang="zh-CN" altLang="en-US" dirty="0"/>
              <a:t>内核维护情况，是什么样的呢？</a:t>
            </a:r>
          </a:p>
          <a:p>
            <a:endParaRPr lang="zh-CN" altLang="en-US" dirty="0"/>
          </a:p>
          <a:p>
            <a:r>
              <a:rPr lang="zh-CN" altLang="en-US" dirty="0"/>
              <a:t>因为个人生活忙碌，最近一段时间安同 </a:t>
            </a:r>
            <a:r>
              <a:rPr lang="en-US" altLang="zh-CN" dirty="0"/>
              <a:t>OS </a:t>
            </a:r>
            <a:r>
              <a:rPr lang="zh-CN" altLang="en-US" dirty="0"/>
              <a:t>的内核工作有所拖延，也在这里向大家道个歉，近期的一些内核更新都是拜托白铭骢老师协助完成的，不过也还是介绍一下往常工作时的情况吧</a:t>
            </a:r>
            <a:endParaRPr lang="en-US" altLang="zh-CN" dirty="0"/>
          </a:p>
          <a:p>
            <a:endParaRPr lang="en-US" altLang="zh-CN" dirty="0"/>
          </a:p>
          <a:p>
            <a:r>
              <a:rPr lang="zh-CN" altLang="en-US" dirty="0"/>
              <a:t>除了合并窗口期间休息一周，一般来说在北京时间周一上午，</a:t>
            </a:r>
            <a:r>
              <a:rPr lang="en-US" altLang="zh-CN" dirty="0"/>
              <a:t>Linus Torvalds </a:t>
            </a:r>
            <a:r>
              <a:rPr lang="zh-CN" altLang="en-US" dirty="0"/>
              <a:t>都会发布新的内核主线版本，安同 </a:t>
            </a:r>
            <a:r>
              <a:rPr lang="en-US" altLang="zh-CN" dirty="0"/>
              <a:t>OS </a:t>
            </a:r>
            <a:r>
              <a:rPr lang="zh-CN" altLang="en-US" dirty="0"/>
              <a:t>随即也会开始补丁的迁移适配工作，截止目前，虽然还没有完全完成，但是 </a:t>
            </a:r>
            <a:r>
              <a:rPr lang="en-US" altLang="zh-CN" dirty="0"/>
              <a:t>Linux 6.16 </a:t>
            </a:r>
            <a:r>
              <a:rPr lang="zh-CN" altLang="en-US" dirty="0"/>
              <a:t>分支上也已经积攒了 </a:t>
            </a:r>
            <a:r>
              <a:rPr lang="en-US" altLang="zh-CN" dirty="0"/>
              <a:t>324 </a:t>
            </a:r>
            <a:r>
              <a:rPr lang="zh-CN" altLang="en-US" dirty="0"/>
              <a:t>个补丁，这些补丁来自于四面八方，有些是已经在邮件列表上、曾经或者正在进行上游化的补丁，有些是硬件制造商公开发布的硬件支持类补丁，也有些是安同开源社区的成员和朋友们自行开发的补丁。</a:t>
            </a:r>
          </a:p>
          <a:p>
            <a:endParaRPr lang="zh-CN" altLang="en-US" dirty="0"/>
          </a:p>
          <a:p>
            <a:r>
              <a:rPr lang="zh-CN" altLang="en-US" dirty="0"/>
              <a:t>基于安同 </a:t>
            </a:r>
            <a:r>
              <a:rPr lang="en-US" altLang="zh-CN" dirty="0"/>
              <a:t>OS </a:t>
            </a:r>
            <a:r>
              <a:rPr lang="zh-CN" altLang="en-US" dirty="0"/>
              <a:t>现有工具链和自动化设施的要求，这些补丁需要以 </a:t>
            </a:r>
            <a:r>
              <a:rPr lang="en-US" altLang="zh-CN" dirty="0"/>
              <a:t>POSIX </a:t>
            </a:r>
            <a:r>
              <a:rPr lang="zh-CN" altLang="en-US" dirty="0"/>
              <a:t>规范的 </a:t>
            </a:r>
            <a:r>
              <a:rPr lang="en-US" altLang="zh-CN" dirty="0"/>
              <a:t>patch </a:t>
            </a:r>
            <a:r>
              <a:rPr lang="zh-CN" altLang="en-US" dirty="0"/>
              <a:t>文件格式保存。</a:t>
            </a:r>
            <a:r>
              <a:rPr lang="en-US" altLang="zh-CN" dirty="0"/>
              <a:t>patch </a:t>
            </a:r>
            <a:r>
              <a:rPr lang="zh-CN" altLang="en-US" dirty="0"/>
              <a:t>文件虽然是纯文本格式，但是其结构仍然具有一定的复杂性，可供自由发挥的细节非常多，并且为了保证 </a:t>
            </a:r>
            <a:r>
              <a:rPr lang="en-US" altLang="zh-CN" dirty="0"/>
              <a:t>patch </a:t>
            </a:r>
            <a:r>
              <a:rPr lang="zh-CN" altLang="en-US" dirty="0"/>
              <a:t>文件能够正确地被应用到目标代码之中，文件内包含了大量的源码上下文信息，这也就意味着不同版本的内核所需要的 </a:t>
            </a:r>
            <a:r>
              <a:rPr lang="en-US" altLang="zh-CN" dirty="0"/>
              <a:t>patch </a:t>
            </a:r>
            <a:r>
              <a:rPr lang="zh-CN" altLang="en-US" dirty="0"/>
              <a:t>文件往往相差甚远，无法一以贯之。</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14</a:t>
            </a:fld>
            <a:endParaRPr lang="zh-CN" altLang="en-US"/>
          </a:p>
        </p:txBody>
      </p:sp>
    </p:spTree>
    <p:extLst>
      <p:ext uri="{BB962C8B-B14F-4D97-AF65-F5344CB8AC3E}">
        <p14:creationId xmlns:p14="http://schemas.microsoft.com/office/powerpoint/2010/main" val="219566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这里展示一下一个相对简单的 </a:t>
            </a:r>
            <a:r>
              <a:rPr lang="en-US" altLang="zh-CN" dirty="0"/>
              <a:t>patch </a:t>
            </a:r>
            <a:r>
              <a:rPr lang="zh-CN" altLang="en-US" dirty="0"/>
              <a:t>文件的格式，可以看到除了上方的提交信息、补丁作者等信息外，下方还有供 </a:t>
            </a:r>
            <a:r>
              <a:rPr lang="en-US" altLang="zh-CN" dirty="0"/>
              <a:t>diff </a:t>
            </a:r>
            <a:r>
              <a:rPr lang="zh-CN" altLang="en-US" dirty="0"/>
              <a:t>工具进行上下文检索和修补的机读信息，这样的文件如果完全由人工修改维护，工作量是难以估计的。</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15</a:t>
            </a:fld>
            <a:endParaRPr lang="zh-CN" altLang="en-US"/>
          </a:p>
        </p:txBody>
      </p:sp>
    </p:spTree>
    <p:extLst>
      <p:ext uri="{BB962C8B-B14F-4D97-AF65-F5344CB8AC3E}">
        <p14:creationId xmlns:p14="http://schemas.microsoft.com/office/powerpoint/2010/main" val="2796548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刚刚提到了内核补丁由邮件列表讨论后会进入到 </a:t>
            </a:r>
            <a:r>
              <a:rPr lang="en-US" altLang="zh-CN" dirty="0"/>
              <a:t>Git </a:t>
            </a:r>
            <a:r>
              <a:rPr lang="zh-CN" altLang="en-US" dirty="0"/>
              <a:t>仓库之中，那么我们也同样可以用 </a:t>
            </a:r>
            <a:r>
              <a:rPr lang="en-US" altLang="zh-CN" dirty="0"/>
              <a:t>Git </a:t>
            </a:r>
            <a:r>
              <a:rPr lang="zh-CN" altLang="en-US" dirty="0"/>
              <a:t>来管理所有的内核补丁，并且在需要时再从 </a:t>
            </a:r>
            <a:r>
              <a:rPr lang="en-US" altLang="zh-CN" dirty="0"/>
              <a:t>Git </a:t>
            </a:r>
            <a:r>
              <a:rPr lang="zh-CN" altLang="en-US" dirty="0"/>
              <a:t>仓库生成这些 </a:t>
            </a:r>
            <a:r>
              <a:rPr lang="en-US" altLang="zh-CN" dirty="0"/>
              <a:t>patch </a:t>
            </a:r>
            <a:r>
              <a:rPr lang="zh-CN" altLang="en-US" dirty="0"/>
              <a:t>文件。没错，这也就是大部分内核开发者将补丁发布至邮件列表的方式，也是主流发行版，如 </a:t>
            </a:r>
            <a:r>
              <a:rPr lang="en-US" altLang="zh-CN" dirty="0"/>
              <a:t>Ubuntu </a:t>
            </a:r>
            <a:r>
              <a:rPr lang="zh-CN" altLang="en-US" dirty="0"/>
              <a:t>和 </a:t>
            </a:r>
            <a:r>
              <a:rPr lang="en-US" altLang="zh-CN" dirty="0"/>
              <a:t>Fedora</a:t>
            </a:r>
            <a:r>
              <a:rPr lang="zh-CN" altLang="en-US" dirty="0"/>
              <a:t>，管理内核补丁的方式。</a:t>
            </a:r>
          </a:p>
          <a:p>
            <a:endParaRPr lang="zh-CN" altLang="en-US" dirty="0"/>
          </a:p>
          <a:p>
            <a:r>
              <a:rPr lang="zh-CN" altLang="en-US" dirty="0"/>
              <a:t>安同 </a:t>
            </a:r>
            <a:r>
              <a:rPr lang="en-US" altLang="zh-CN" dirty="0"/>
              <a:t>OS </a:t>
            </a:r>
            <a:r>
              <a:rPr lang="zh-CN" altLang="en-US" dirty="0"/>
              <a:t>的内核补丁目前主要在 </a:t>
            </a:r>
            <a:r>
              <a:rPr lang="en-US" altLang="zh-CN" dirty="0"/>
              <a:t>AOSC-Tracking/Linux </a:t>
            </a:r>
            <a:r>
              <a:rPr lang="zh-CN" altLang="en-US" dirty="0"/>
              <a:t>仓库中管理，仓库中会对每一个需要维护的上游版本建立对应的分支，并且应用所需的补丁，在发布安同 </a:t>
            </a:r>
            <a:r>
              <a:rPr lang="en-US" altLang="zh-CN" dirty="0"/>
              <a:t>OS </a:t>
            </a:r>
            <a:r>
              <a:rPr lang="zh-CN" altLang="en-US" dirty="0"/>
              <a:t>中的测试和稳定版本内核包后，也会对所使用的内核补丁集打上标签，方便日后溯源查阅。</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16</a:t>
            </a:fld>
            <a:endParaRPr lang="zh-CN" altLang="en-US"/>
          </a:p>
        </p:txBody>
      </p:sp>
    </p:spTree>
    <p:extLst>
      <p:ext uri="{BB962C8B-B14F-4D97-AF65-F5344CB8AC3E}">
        <p14:creationId xmlns:p14="http://schemas.microsoft.com/office/powerpoint/2010/main" val="11980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strike="sngStrike" dirty="0"/>
              <a:t>虽说 </a:t>
            </a:r>
            <a:r>
              <a:rPr lang="en-US" altLang="zh-CN" strike="sngStrike" dirty="0"/>
              <a:t>talk is cheap show me the code </a:t>
            </a:r>
            <a:r>
              <a:rPr lang="zh-CN" altLang="en-US" strike="sngStrike" dirty="0"/>
              <a:t>空谈不如实践，但是因为最近摸鱼摸太狠了，确实也没机会给大伙现场发个版本看下，只能稍微演示一下在日常工作中引入一个新补丁是什么样的流程，那我们就以 </a:t>
            </a:r>
            <a:r>
              <a:rPr lang="en-US" altLang="zh-CN" strike="sngStrike" dirty="0"/>
              <a:t>6.16-rc7 </a:t>
            </a:r>
            <a:r>
              <a:rPr lang="zh-CN" altLang="en-US" strike="sngStrike" dirty="0"/>
              <a:t>版本为例，看一下我个人是如何追踪一个补丁的生命周期的。</a:t>
            </a:r>
            <a:endParaRPr lang="en-US" altLang="zh-CN" strike="sngStrike" dirty="0"/>
          </a:p>
          <a:p>
            <a:endParaRPr lang="en-US" strike="sngStrike" dirty="0"/>
          </a:p>
          <a:p>
            <a:r>
              <a:rPr lang="zh-CN" altLang="en-US"/>
              <a:t>本来安排了一个演示环节，但是带来的笔记本被征用开直播姬第三方推流模式了，哔哩哔哩直播站这个第三方开播粉丝数限制是真的不拟人啊，那我们直接进入下一页。</a:t>
            </a:r>
            <a:endParaRPr lang="en-US" dirty="0"/>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17</a:t>
            </a:fld>
            <a:endParaRPr lang="zh-CN" altLang="en-US"/>
          </a:p>
        </p:txBody>
      </p:sp>
    </p:spTree>
    <p:extLst>
      <p:ext uri="{BB962C8B-B14F-4D97-AF65-F5344CB8AC3E}">
        <p14:creationId xmlns:p14="http://schemas.microsoft.com/office/powerpoint/2010/main" val="2507365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前面提到发行版还需要关注安全相关的情报信息，这里也简单介绍一下开源软件在漏洞响应和处理方面的情况。</a:t>
            </a:r>
          </a:p>
          <a:p>
            <a:endParaRPr lang="zh-CN" altLang="en-US" dirty="0"/>
          </a:p>
          <a:p>
            <a:r>
              <a:rPr lang="zh-CN" altLang="en-US" dirty="0"/>
              <a:t>开源软件在处理安全漏洞方面有一点天生劣势，就是他是开源的，所有新增的代码都会被公开，如果提交中直截了当地说“这里修复了一个安全漏洞”，那么熟练的攻击者立刻就能找到相关的攻击向量，并且利用这个漏洞。并且，也由于开源软件的开发生命周期是由项目方和发行版共同完成的，单单是项目方发布了新版本更新还不够，只有当发行版将包含修复的版本交付给最终用户时，漏洞才能真正地被修复。</a:t>
            </a:r>
          </a:p>
          <a:p>
            <a:endParaRPr lang="zh-CN" altLang="en-US" dirty="0"/>
          </a:p>
          <a:p>
            <a:r>
              <a:rPr lang="zh-CN" altLang="en-US" dirty="0"/>
              <a:t>那么问题来了，交付一个安全更新，很难吗？答案是，真的很难。并不是所有项目都会把安全更新干干静静地摘出来放在一边，刚刚提到，如果一个补丁明确了自身作为安全漏洞修复的身份，那么通常来说攻击者就很容易去利用这个漏洞了。这也就导致说，很多大型开源软件项目都会选择不去明确哪些提交属于安全修复，而是将其混杂在所有优化和改进的代码之中，并且等待修复被广泛推送和部署后再公开细节，一般而言，安全研究机构和人员也都会配合这一过程，这个过程也被叫作负责任的披露 </a:t>
            </a:r>
            <a:r>
              <a:rPr lang="en-US" altLang="zh-CN" dirty="0"/>
              <a:t>responsible disclosure</a:t>
            </a:r>
            <a:r>
              <a:rPr lang="zh-CN" altLang="en-US" dirty="0"/>
              <a:t>，或者 </a:t>
            </a:r>
            <a:r>
              <a:rPr lang="en-US" altLang="zh-CN" dirty="0"/>
              <a:t>coordinated vulnerability disclosure (CVD)</a:t>
            </a:r>
            <a:r>
              <a:rPr lang="zh-CN" altLang="en-US" dirty="0"/>
              <a:t>。</a:t>
            </a:r>
          </a:p>
          <a:p>
            <a:endParaRPr lang="zh-CN" altLang="en-US" dirty="0"/>
          </a:p>
          <a:p>
            <a:r>
              <a:rPr lang="zh-CN" altLang="en-US" dirty="0"/>
              <a:t>这样的流程意味着，想要修复安全漏洞的话，发行版往往需要接受所有与之相关的软件更新，例如 </a:t>
            </a:r>
            <a:r>
              <a:rPr lang="en-US" altLang="zh-CN" dirty="0"/>
              <a:t>Firefox </a:t>
            </a:r>
            <a:r>
              <a:rPr lang="zh-CN" altLang="en-US" dirty="0"/>
              <a:t>和 </a:t>
            </a:r>
            <a:r>
              <a:rPr lang="en-US" altLang="zh-CN" dirty="0"/>
              <a:t>Chromium </a:t>
            </a:r>
            <a:r>
              <a:rPr lang="zh-CN" altLang="en-US" dirty="0"/>
              <a:t>等大型项目，每次更新可能有数万行代码的修改。更为致命的是，这些项目方受限于资源和商业考量，只会对实际产品化的部分代码和配置进行测试，这往往意味着除了 </a:t>
            </a:r>
            <a:r>
              <a:rPr lang="en-US" altLang="zh-CN" dirty="0"/>
              <a:t>x86 </a:t>
            </a:r>
            <a:r>
              <a:rPr lang="zh-CN" altLang="en-US" dirty="0"/>
              <a:t>和 </a:t>
            </a:r>
            <a:r>
              <a:rPr lang="en-US" altLang="zh-CN" dirty="0"/>
              <a:t>Arm </a:t>
            </a:r>
            <a:r>
              <a:rPr lang="zh-CN" altLang="en-US" dirty="0"/>
              <a:t>平台之外的处理器架构几乎得不到关注，需要安同 </a:t>
            </a:r>
            <a:r>
              <a:rPr lang="en-US" altLang="zh-CN" dirty="0"/>
              <a:t>OS </a:t>
            </a:r>
            <a:r>
              <a:rPr lang="zh-CN" altLang="en-US" dirty="0"/>
              <a:t>和其他发行版自行测试适配。</a:t>
            </a:r>
          </a:p>
          <a:p>
            <a:endParaRPr lang="zh-CN" altLang="en-US" dirty="0"/>
          </a:p>
          <a:p>
            <a:r>
              <a:rPr lang="zh-CN" altLang="en-US" dirty="0"/>
              <a:t>还有些情况下，项目方可能失联，或者已经不再支持老旧的软件版本，这种情况下也需要发行版自行移植相关的补丁，还可能需要对这些补丁的有效性和必要性做出判断，情况就会更为复杂。</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18</a:t>
            </a:fld>
            <a:endParaRPr lang="zh-CN" altLang="en-US"/>
          </a:p>
        </p:txBody>
      </p:sp>
    </p:spTree>
    <p:extLst>
      <p:ext uri="{BB962C8B-B14F-4D97-AF65-F5344CB8AC3E}">
        <p14:creationId xmlns:p14="http://schemas.microsoft.com/office/powerpoint/2010/main" val="3821733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安同 </a:t>
            </a:r>
            <a:r>
              <a:rPr lang="en-US" altLang="zh-CN" dirty="0"/>
              <a:t>OS </a:t>
            </a:r>
            <a:r>
              <a:rPr lang="zh-CN" altLang="en-US" dirty="0"/>
              <a:t>作为纯粹的社区发行版，没有任何专职的开发人员，即便如此，在过去的数年间，感谢各位社区成员的贡献和帮助，依然维持着相当不错的漏洞响应速度，比如今年影响相当大的 </a:t>
            </a:r>
            <a:r>
              <a:rPr lang="en-US" altLang="zh-CN" dirty="0"/>
              <a:t>XZ </a:t>
            </a:r>
            <a:r>
              <a:rPr lang="zh-CN" altLang="en-US" dirty="0"/>
              <a:t>压缩解压缩项目的供应链投毒事件，以及意外泄露的 </a:t>
            </a:r>
            <a:r>
              <a:rPr lang="en-US" altLang="zh-CN" dirty="0" err="1"/>
              <a:t>OpenPrinting</a:t>
            </a:r>
            <a:r>
              <a:rPr lang="en-US" altLang="zh-CN" dirty="0"/>
              <a:t> CUPS </a:t>
            </a:r>
            <a:r>
              <a:rPr lang="zh-CN" altLang="en-US" dirty="0"/>
              <a:t>任意代码执行漏洞，在这些漏洞上，安同 </a:t>
            </a:r>
            <a:r>
              <a:rPr lang="en-US" altLang="zh-CN" dirty="0"/>
              <a:t>OS </a:t>
            </a:r>
            <a:r>
              <a:rPr lang="zh-CN" altLang="en-US" dirty="0"/>
              <a:t>的响应速度都位列 </a:t>
            </a:r>
            <a:r>
              <a:rPr lang="en-US" altLang="zh-CN" dirty="0"/>
              <a:t>Linux </a:t>
            </a:r>
            <a:r>
              <a:rPr lang="zh-CN" altLang="en-US" dirty="0"/>
              <a:t>发行版的前列。</a:t>
            </a:r>
          </a:p>
          <a:p>
            <a:endParaRPr lang="zh-CN" altLang="en-US" dirty="0"/>
          </a:p>
          <a:p>
            <a:r>
              <a:rPr lang="zh-CN" altLang="en-US" dirty="0"/>
              <a:t>然而，对于那些较为复杂的软件包，如 </a:t>
            </a:r>
            <a:r>
              <a:rPr lang="en-US" altLang="zh-CN" dirty="0"/>
              <a:t>Firefox </a:t>
            </a:r>
            <a:r>
              <a:rPr lang="zh-CN" altLang="en-US" dirty="0"/>
              <a:t>等浏览器、</a:t>
            </a:r>
            <a:r>
              <a:rPr lang="en-US" altLang="zh-CN" dirty="0"/>
              <a:t>LibreOffice </a:t>
            </a:r>
            <a:r>
              <a:rPr lang="zh-CN" altLang="en-US" dirty="0"/>
              <a:t>等办公套件，因为人力不足和代码复杂度过高，安同 </a:t>
            </a:r>
            <a:r>
              <a:rPr lang="en-US" altLang="zh-CN" dirty="0"/>
              <a:t>OS </a:t>
            </a:r>
            <a:r>
              <a:rPr lang="zh-CN" altLang="en-US" dirty="0"/>
              <a:t>在更新上仍然略显乏力，在这里也欢迎所有感兴趣的同学加入发行版维护的行列中。</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19</a:t>
            </a:fld>
            <a:endParaRPr lang="zh-CN" altLang="en-US"/>
          </a:p>
        </p:txBody>
      </p:sp>
    </p:spTree>
    <p:extLst>
      <p:ext uri="{BB962C8B-B14F-4D97-AF65-F5344CB8AC3E}">
        <p14:creationId xmlns:p14="http://schemas.microsoft.com/office/powerpoint/2010/main" val="199794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先做个自我介绍，我是 </a:t>
            </a:r>
            <a:r>
              <a:rPr lang="en-US" altLang="zh-CN" dirty="0"/>
              <a:t>Kexy Biscuit as known as </a:t>
            </a:r>
            <a:r>
              <a:rPr lang="en-US" altLang="zh-CN" dirty="0" err="1"/>
              <a:t>Ruru</a:t>
            </a:r>
            <a:r>
              <a:rPr lang="zh-CN" altLang="en-US" dirty="0"/>
              <a:t>，一般来说叫我露露就好，当然在不同的圈子里也有过不同的昵称，大家怎么方便怎么称呼。</a:t>
            </a:r>
          </a:p>
          <a:p>
            <a:endParaRPr lang="zh-CN" altLang="en-US" dirty="0"/>
          </a:p>
          <a:p>
            <a:r>
              <a:rPr lang="zh-CN" altLang="en-US" dirty="0"/>
              <a:t>我是 </a:t>
            </a:r>
            <a:r>
              <a:rPr lang="en-US" altLang="zh-CN" dirty="0"/>
              <a:t>2019 </a:t>
            </a:r>
            <a:r>
              <a:rPr lang="zh-CN" altLang="en-US" dirty="0"/>
              <a:t>年开始正式参与到安同开源社区的工作中来的，近六年的时间里主要是做一些软件包更新和发布管理的工作，没错，这些工作其实就是我们今天要聊的主题的一部分：软件开发生命周期。这部分工作说难不难、说多不多，但是要聊起来的话其实还有挺多内容的，所以我也经常自称摸鱼大师：有时候因为这些工作过于没有存在感，以前甚至会被从社区双周报里漏掉哈哈，当然这里没有任何责怪白老师的意思</a:t>
            </a:r>
            <a:r>
              <a:rPr lang="en-US" altLang="zh-CN" dirty="0"/>
              <a:t>www</a:t>
            </a:r>
          </a:p>
          <a:p>
            <a:endParaRPr lang="en-US" altLang="zh-CN" dirty="0"/>
          </a:p>
          <a:p>
            <a:r>
              <a:rPr lang="zh-CN" altLang="en-US" dirty="0"/>
              <a:t>前几个月主要是负责安同 </a:t>
            </a:r>
            <a:r>
              <a:rPr lang="en-US" altLang="zh-CN" dirty="0"/>
              <a:t>OS </a:t>
            </a:r>
            <a:r>
              <a:rPr lang="zh-CN" altLang="en-US" dirty="0"/>
              <a:t>的 </a:t>
            </a:r>
            <a:r>
              <a:rPr lang="en-US" altLang="zh-CN" dirty="0"/>
              <a:t>Linux </a:t>
            </a:r>
            <a:r>
              <a:rPr lang="zh-CN" altLang="en-US" dirty="0"/>
              <a:t>内核版本管理、更新和发布，有空闲时间的话也会处理一下比如浏览器、办公套件和各类命令行工具的更新事宜，不过这两个月私事比较多，一定程度上是脱产了，这两天恢复工作后在赶工 </a:t>
            </a:r>
            <a:r>
              <a:rPr lang="en-US" altLang="zh-CN" dirty="0"/>
              <a:t>Linux </a:t>
            </a:r>
            <a:r>
              <a:rPr lang="zh-CN" altLang="en-US" dirty="0"/>
              <a:t>内核 </a:t>
            </a:r>
            <a:r>
              <a:rPr lang="en-US" altLang="zh-CN" dirty="0"/>
              <a:t>6.17 </a:t>
            </a:r>
            <a:r>
              <a:rPr lang="zh-CN" altLang="en-US" dirty="0"/>
              <a:t>版本的补丁整理，修缮目前在讲的这篇演讲稿，还有本职工作</a:t>
            </a:r>
            <a:r>
              <a:rPr lang="en-US" altLang="zh-CN" dirty="0"/>
              <a:t>——</a:t>
            </a:r>
            <a:r>
              <a:rPr lang="zh-CN" altLang="en-US" dirty="0"/>
              <a:t>配网，</a:t>
            </a:r>
            <a:r>
              <a:rPr lang="en-US" altLang="zh-CN" dirty="0"/>
              <a:t>AOSCC </a:t>
            </a:r>
            <a:r>
              <a:rPr lang="zh-CN" altLang="en-US" dirty="0"/>
              <a:t>近三年的直播的网络部分也是我负责的。</a:t>
            </a:r>
            <a:endParaRPr lang="en-US" altLang="zh-CN" dirty="0"/>
          </a:p>
          <a:p>
            <a:endParaRPr lang="zh-CN" altLang="en-US" dirty="0"/>
          </a:p>
          <a:p>
            <a:r>
              <a:rPr lang="zh-CN" altLang="en-US" dirty="0"/>
              <a:t>除此之外，我也与负责安同开源社区的官方微博和哔哩哔哩等社交媒体账户，以及各即时通讯群组的管理事宜，比如说加社区微信群的话就是由我来处理的，非常欢迎各位同学来群里吹水聊天，与开源软件和技术相关的交流大欢迎。</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2</a:t>
            </a:fld>
            <a:endParaRPr lang="zh-CN" altLang="en-US"/>
          </a:p>
        </p:txBody>
      </p:sp>
    </p:spTree>
    <p:extLst>
      <p:ext uri="{BB962C8B-B14F-4D97-AF65-F5344CB8AC3E}">
        <p14:creationId xmlns:p14="http://schemas.microsoft.com/office/powerpoint/2010/main" val="404346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这边也介绍一些安全漏洞相关的开源情报信息站点。</a:t>
            </a:r>
          </a:p>
          <a:p>
            <a:endParaRPr lang="zh-CN" altLang="en-US" dirty="0"/>
          </a:p>
          <a:p>
            <a:r>
              <a:rPr lang="zh-CN" altLang="en-US" dirty="0"/>
              <a:t>比如最著名的开源邮件列表 </a:t>
            </a:r>
            <a:r>
              <a:rPr lang="en-US" altLang="zh-CN" dirty="0" err="1"/>
              <a:t>oss</a:t>
            </a:r>
            <a:r>
              <a:rPr lang="en-US" altLang="zh-CN" dirty="0"/>
              <a:t>-security</a:t>
            </a:r>
            <a:r>
              <a:rPr lang="zh-CN" altLang="en-US" dirty="0"/>
              <a:t>，由 </a:t>
            </a:r>
            <a:r>
              <a:rPr lang="en-US" altLang="zh-CN" dirty="0" err="1"/>
              <a:t>Openwall</a:t>
            </a:r>
            <a:r>
              <a:rPr lang="en-US" altLang="zh-CN" dirty="0"/>
              <a:t> </a:t>
            </a:r>
            <a:r>
              <a:rPr lang="zh-CN" altLang="en-US" dirty="0"/>
              <a:t>托管，几乎是开源安全情报的中心集散地，近年来也有不少影响广泛的安全漏洞是在 </a:t>
            </a:r>
            <a:r>
              <a:rPr lang="en-US" altLang="zh-CN" dirty="0" err="1"/>
              <a:t>oss</a:t>
            </a:r>
            <a:r>
              <a:rPr lang="en-US" altLang="zh-CN" dirty="0"/>
              <a:t>-security </a:t>
            </a:r>
            <a:r>
              <a:rPr lang="zh-CN" altLang="en-US" dirty="0"/>
              <a:t>首发，比如刚刚提到的 </a:t>
            </a:r>
            <a:r>
              <a:rPr lang="en-US" altLang="zh-CN" dirty="0"/>
              <a:t>XZ </a:t>
            </a:r>
            <a:r>
              <a:rPr lang="zh-CN" altLang="en-US" dirty="0"/>
              <a:t>供应链投毒事件。</a:t>
            </a:r>
          </a:p>
          <a:p>
            <a:endParaRPr lang="zh-CN" altLang="en-US" dirty="0"/>
          </a:p>
          <a:p>
            <a:r>
              <a:rPr lang="zh-CN" altLang="en-US" dirty="0"/>
              <a:t>就 </a:t>
            </a:r>
            <a:r>
              <a:rPr lang="en-US" altLang="zh-CN" dirty="0"/>
              <a:t>Linux </a:t>
            </a:r>
            <a:r>
              <a:rPr lang="zh-CN" altLang="en-US" dirty="0"/>
              <a:t>内核而言，所有被认可的安全漏洞都会由 </a:t>
            </a:r>
            <a:r>
              <a:rPr lang="en-US" altLang="zh-CN" dirty="0"/>
              <a:t>Kernel.org </a:t>
            </a:r>
            <a:r>
              <a:rPr lang="zh-CN" altLang="en-US" dirty="0"/>
              <a:t>分配 </a:t>
            </a:r>
            <a:r>
              <a:rPr lang="en-US" altLang="zh-CN" dirty="0"/>
              <a:t>CVE </a:t>
            </a:r>
            <a:r>
              <a:rPr lang="zh-CN" altLang="en-US" dirty="0"/>
              <a:t>号码，并且发布在 </a:t>
            </a:r>
            <a:r>
              <a:rPr lang="en-US" altLang="zh-CN" dirty="0" err="1"/>
              <a:t>linux</a:t>
            </a:r>
            <a:r>
              <a:rPr lang="en-US" altLang="zh-CN" dirty="0"/>
              <a:t>-</a:t>
            </a:r>
            <a:r>
              <a:rPr lang="en-US" altLang="zh-CN" dirty="0" err="1"/>
              <a:t>cve</a:t>
            </a:r>
            <a:r>
              <a:rPr lang="en-US" altLang="zh-CN" dirty="0"/>
              <a:t>-announce </a:t>
            </a:r>
            <a:r>
              <a:rPr lang="zh-CN" altLang="en-US" dirty="0"/>
              <a:t>邮件列表上，不过由于 </a:t>
            </a:r>
            <a:r>
              <a:rPr lang="en-US" altLang="zh-CN" dirty="0"/>
              <a:t>Linux </a:t>
            </a:r>
            <a:r>
              <a:rPr lang="zh-CN" altLang="en-US" dirty="0"/>
              <a:t>内核倾向于先发布新版本、等到新版本得到广泛部署后再公开漏洞信息，因此这个邮件列表上的漏洞几乎都是已经在过往版本被修复的。</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20</a:t>
            </a:fld>
            <a:endParaRPr lang="zh-CN" altLang="en-US"/>
          </a:p>
        </p:txBody>
      </p:sp>
    </p:spTree>
    <p:extLst>
      <p:ext uri="{BB962C8B-B14F-4D97-AF65-F5344CB8AC3E}">
        <p14:creationId xmlns:p14="http://schemas.microsoft.com/office/powerpoint/2010/main" val="4127096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还有一些兼顾安全信息的新闻站同样值得一读。</a:t>
            </a:r>
          </a:p>
          <a:p>
            <a:endParaRPr lang="zh-CN" altLang="en-US" dirty="0"/>
          </a:p>
          <a:p>
            <a:r>
              <a:rPr lang="zh-CN" altLang="en-US" dirty="0"/>
              <a:t>例如开源新闻的头牌 </a:t>
            </a:r>
            <a:r>
              <a:rPr lang="en-US" altLang="zh-CN" dirty="0" err="1"/>
              <a:t>Phoronix</a:t>
            </a:r>
            <a:r>
              <a:rPr lang="zh-CN" altLang="en-US" dirty="0"/>
              <a:t>，除了新闻之外还会做一些硬件评测工作，到去年刚好运营了二十周年，目前主要是由广告和会员订阅支持。</a:t>
            </a:r>
          </a:p>
          <a:p>
            <a:endParaRPr lang="zh-CN" altLang="en-US" dirty="0"/>
          </a:p>
          <a:p>
            <a:r>
              <a:rPr lang="zh-CN" altLang="en-US" dirty="0"/>
              <a:t>还有相对专注于内核的新闻站 </a:t>
            </a:r>
            <a:r>
              <a:rPr lang="en-US" altLang="zh-CN" dirty="0"/>
              <a:t>LWN.net</a:t>
            </a:r>
            <a:r>
              <a:rPr lang="zh-CN" altLang="en-US" dirty="0"/>
              <a:t>，同样运营了二十余年，发布的快讯类新闻是第一时间即可免费阅览的，而长文类则是在发布后一周内由付费会员独占，也相当推荐，当然并不是说推荐各位付费订阅，大部分时候这些新闻时效性没有那么强、过往的新闻也相当有阅读的价值，并且即使是独占的长文，感兴趣的话也可以在站外向已经付费的用户索要链接阅读。</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21</a:t>
            </a:fld>
            <a:endParaRPr lang="zh-CN" altLang="en-US"/>
          </a:p>
        </p:txBody>
      </p:sp>
    </p:spTree>
    <p:extLst>
      <p:ext uri="{BB962C8B-B14F-4D97-AF65-F5344CB8AC3E}">
        <p14:creationId xmlns:p14="http://schemas.microsoft.com/office/powerpoint/2010/main" val="289151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好，我这边的分享差不多就是这样，虽然已经不是第一次对这部分工作流和信息作整理了，但会前时间紧迫，临场改稿修订文案，难免有所不足，望各位海涵。</a:t>
            </a:r>
            <a:r>
              <a:rPr lang="en-US" altLang="zh-CN" dirty="0"/>
              <a:t>AMA </a:t>
            </a:r>
            <a:r>
              <a:rPr lang="zh-CN" altLang="en-US" dirty="0"/>
              <a:t>问答时间，欢迎各位提出与本次分享相关的问题，或者是与安同开源社区相关的问题，我都会尽力解答。</a:t>
            </a:r>
          </a:p>
          <a:p>
            <a:endParaRPr lang="zh-CN" altLang="en-US" dirty="0"/>
          </a:p>
          <a:p>
            <a:r>
              <a:rPr lang="zh-CN" altLang="en-US" dirty="0"/>
              <a:t>好的，那交给白铭骢老师</a:t>
            </a:r>
            <a:r>
              <a:rPr lang="en-US" altLang="zh-CN" dirty="0"/>
              <a:t>~</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22</a:t>
            </a:fld>
            <a:endParaRPr lang="zh-CN" altLang="en-US"/>
          </a:p>
        </p:txBody>
      </p:sp>
    </p:spTree>
    <p:extLst>
      <p:ext uri="{BB962C8B-B14F-4D97-AF65-F5344CB8AC3E}">
        <p14:creationId xmlns:p14="http://schemas.microsoft.com/office/powerpoint/2010/main" val="204701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那么我们进入正题，对于一个 </a:t>
            </a:r>
            <a:r>
              <a:rPr lang="en-US" altLang="zh-CN" dirty="0"/>
              <a:t>Linux </a:t>
            </a:r>
            <a:r>
              <a:rPr lang="zh-CN" altLang="en-US" dirty="0"/>
              <a:t>发行版来说，软件开发生命周期指的是什么？</a:t>
            </a:r>
          </a:p>
          <a:p>
            <a:endParaRPr lang="zh-CN" altLang="en-US" dirty="0"/>
          </a:p>
          <a:p>
            <a:r>
              <a:rPr lang="zh-CN" altLang="en-US" dirty="0"/>
              <a:t>对于最终用户最浅显易懂的解释，也是流程中能见度最高的工作，就是推送更新，推送软件包的更新，或者用更加互联网的话术来说，</a:t>
            </a:r>
            <a:r>
              <a:rPr lang="en-US" altLang="zh-CN" dirty="0"/>
              <a:t>OTA </a:t>
            </a:r>
            <a:r>
              <a:rPr lang="zh-CN" altLang="en-US" dirty="0"/>
              <a:t>更新，这里 </a:t>
            </a:r>
            <a:r>
              <a:rPr lang="en-US" altLang="zh-CN" dirty="0"/>
              <a:t>OTA </a:t>
            </a:r>
            <a:r>
              <a:rPr lang="zh-CN" altLang="en-US" dirty="0"/>
              <a:t>是 </a:t>
            </a:r>
            <a:r>
              <a:rPr lang="en-US" altLang="zh-CN" dirty="0"/>
              <a:t>over-the-air </a:t>
            </a:r>
            <a:r>
              <a:rPr lang="zh-CN" altLang="en-US" dirty="0"/>
              <a:t>空中的意思，泛指无需返厂、可以由用户主动或被动完成的软件更新过程。</a:t>
            </a:r>
          </a:p>
          <a:p>
            <a:endParaRPr lang="zh-CN" altLang="en-US" dirty="0"/>
          </a:p>
          <a:p>
            <a:r>
              <a:rPr lang="zh-CN" altLang="en-US" dirty="0"/>
              <a:t>但是对于 </a:t>
            </a:r>
            <a:r>
              <a:rPr lang="en-US" altLang="zh-CN" dirty="0"/>
              <a:t>Linux </a:t>
            </a:r>
            <a:r>
              <a:rPr lang="zh-CN" altLang="en-US" dirty="0"/>
              <a:t>发行版来说，事情还没有那么简单。仅仅是将 </a:t>
            </a:r>
            <a:r>
              <a:rPr lang="en-US" altLang="zh-CN" dirty="0"/>
              <a:t>Linux </a:t>
            </a:r>
            <a:r>
              <a:rPr lang="zh-CN" altLang="en-US" dirty="0"/>
              <a:t>发行版的所有组成部分更新到最新，就好了吗？要解答这个问题，首先要了解 </a:t>
            </a:r>
            <a:r>
              <a:rPr lang="en-US" altLang="zh-CN" dirty="0"/>
              <a:t>Linux </a:t>
            </a:r>
            <a:r>
              <a:rPr lang="zh-CN" altLang="en-US" dirty="0"/>
              <a:t>发行版是由什么组成的。</a:t>
            </a:r>
          </a:p>
          <a:p>
            <a:endParaRPr lang="zh-CN" altLang="en-US" dirty="0"/>
          </a:p>
          <a:p>
            <a:r>
              <a:rPr lang="en-US" altLang="zh-CN" dirty="0"/>
              <a:t>Linux </a:t>
            </a:r>
            <a:r>
              <a:rPr lang="zh-CN" altLang="en-US" dirty="0"/>
              <a:t>发行版，或者更加通俗的说法，</a:t>
            </a:r>
            <a:r>
              <a:rPr lang="en-US" altLang="zh-CN" dirty="0"/>
              <a:t>Linux </a:t>
            </a:r>
            <a:r>
              <a:rPr lang="zh-CN" altLang="en-US" dirty="0"/>
              <a:t>操作系统，是由成千上万个，来自于不同项目方、不同开发者的软件包组成的，这些项目之间有着非常复杂的关系。</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3</a:t>
            </a:fld>
            <a:endParaRPr lang="zh-CN" altLang="en-US"/>
          </a:p>
        </p:txBody>
      </p:sp>
    </p:spTree>
    <p:extLst>
      <p:ext uri="{BB962C8B-B14F-4D97-AF65-F5344CB8AC3E}">
        <p14:creationId xmlns:p14="http://schemas.microsoft.com/office/powerpoint/2010/main" val="214959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由系统软件包版本监测网站 </a:t>
            </a:r>
            <a:r>
              <a:rPr lang="en-US" altLang="zh-CN" dirty="0" err="1"/>
              <a:t>Repology</a:t>
            </a:r>
            <a:r>
              <a:rPr lang="en-US" altLang="zh-CN" dirty="0"/>
              <a:t> </a:t>
            </a:r>
            <a:r>
              <a:rPr lang="zh-CN" altLang="en-US" dirty="0"/>
              <a:t>抓取的数据显示，撰稿时安同 </a:t>
            </a:r>
            <a:r>
              <a:rPr lang="en-US" altLang="zh-CN" dirty="0"/>
              <a:t>OS </a:t>
            </a:r>
            <a:r>
              <a:rPr lang="zh-CN" altLang="en-US" dirty="0"/>
              <a:t>共有五千七百二十六个软件包，这里只有两千多个在 </a:t>
            </a:r>
            <a:r>
              <a:rPr lang="en-US" altLang="zh-CN" dirty="0" err="1"/>
              <a:t>Repology</a:t>
            </a:r>
            <a:r>
              <a:rPr lang="en-US" altLang="zh-CN" dirty="0"/>
              <a:t> </a:t>
            </a:r>
            <a:r>
              <a:rPr lang="zh-CN" altLang="en-US" dirty="0"/>
              <a:t>的判定标准下是最新的；当然 </a:t>
            </a:r>
            <a:r>
              <a:rPr lang="en-US" altLang="zh-CN" dirty="0" err="1"/>
              <a:t>Repology</a:t>
            </a:r>
            <a:r>
              <a:rPr lang="en-US" altLang="zh-CN" dirty="0"/>
              <a:t> </a:t>
            </a:r>
            <a:r>
              <a:rPr lang="zh-CN" altLang="en-US" dirty="0"/>
              <a:t>的版本计算方式比较一刀切，有不少自定义版本号和经过修缮的软件包它并不能正确地检测到更新，但这已经能说明一些问题了，一个可用，并且其实有不少用户认为好用的（至少就社区好友的反馈来说，安同 </a:t>
            </a:r>
            <a:r>
              <a:rPr lang="en-US" altLang="zh-CN" dirty="0"/>
              <a:t>OS </a:t>
            </a:r>
            <a:r>
              <a:rPr lang="zh-CN" altLang="en-US" dirty="0"/>
              <a:t>在更广泛的用户群体里的评价不算差）并且其实有不少用户认为好用的一个 </a:t>
            </a:r>
            <a:r>
              <a:rPr lang="en-US" altLang="zh-CN" dirty="0"/>
              <a:t>Linux </a:t>
            </a:r>
            <a:r>
              <a:rPr lang="zh-CN" altLang="en-US" dirty="0"/>
              <a:t>发行版，并不必要是由 </a:t>
            </a:r>
            <a:r>
              <a:rPr lang="en-US" altLang="zh-CN" dirty="0"/>
              <a:t>100% </a:t>
            </a:r>
            <a:r>
              <a:rPr lang="zh-CN" altLang="en-US" dirty="0"/>
              <a:t>最新的软件包组成的。</a:t>
            </a:r>
            <a:endParaRPr lang="en-US" dirty="0"/>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4</a:t>
            </a:fld>
            <a:endParaRPr lang="zh-CN" altLang="en-US"/>
          </a:p>
        </p:txBody>
      </p:sp>
    </p:spTree>
    <p:extLst>
      <p:ext uri="{BB962C8B-B14F-4D97-AF65-F5344CB8AC3E}">
        <p14:creationId xmlns:p14="http://schemas.microsoft.com/office/powerpoint/2010/main" val="250675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安同 </a:t>
            </a:r>
            <a:r>
              <a:rPr lang="en-US" altLang="zh-CN" dirty="0"/>
              <a:t>OS </a:t>
            </a:r>
            <a:r>
              <a:rPr lang="zh-CN" altLang="en-US" dirty="0"/>
              <a:t>已经有近六千个软件包了，并且可以预见的是，这个数字还会随着用户数量的增长，以及用户需求的出现而不断上升。</a:t>
            </a:r>
          </a:p>
          <a:p>
            <a:endParaRPr lang="zh-CN" altLang="en-US" dirty="0"/>
          </a:p>
          <a:p>
            <a:r>
              <a:rPr lang="zh-CN" altLang="en-US" dirty="0"/>
              <a:t>然而，这六千个软件包，并不是天生就互相兼容、完美配合的。按照 </a:t>
            </a:r>
            <a:r>
              <a:rPr lang="en-US" altLang="zh-CN" dirty="0"/>
              <a:t>Unix </a:t>
            </a:r>
            <a:r>
              <a:rPr lang="zh-CN" altLang="en-US" dirty="0"/>
              <a:t>哲学，开发者应该为应用程序设计可以互相兼容、达成互操作的接口和界面，换句话说这是应用程序开发者也就是项目方应该保证的事。然而现实远没有那么完美，先不谈 </a:t>
            </a:r>
            <a:r>
              <a:rPr lang="en-US" altLang="zh-CN" dirty="0"/>
              <a:t>Unix </a:t>
            </a:r>
            <a:r>
              <a:rPr lang="zh-CN" altLang="en-US" dirty="0"/>
              <a:t>哲学本身的理想化，如果仅仅是将软件包随意地拼凑在一起就能得到一个可用、好用的操作系统的话，那发行版也就没有什么存在的意义了对吧，这就完全是普通的计算机管理员也能完成的任务了。事实上，从零开始构建一个 </a:t>
            </a:r>
            <a:r>
              <a:rPr lang="en-US" altLang="zh-CN" dirty="0"/>
              <a:t>Linux </a:t>
            </a:r>
            <a:r>
              <a:rPr lang="zh-CN" altLang="en-US" dirty="0"/>
              <a:t>发行版，并且努力把他做到能用、做到好用，是一件非常困难的事，刚刚白铭骢的演讲中也介绍了不少细节，感兴趣的观众如果错过了的话可以会后回看录播。</a:t>
            </a:r>
            <a:endParaRPr lang="en-US" altLang="zh-CN" dirty="0"/>
          </a:p>
          <a:p>
            <a:endParaRPr lang="zh-CN" altLang="en-US" dirty="0"/>
          </a:p>
          <a:p>
            <a:r>
              <a:rPr lang="zh-CN" altLang="en-US" dirty="0"/>
              <a:t>对于现代的发行版而言，更加麻烦的事情是，用户经常会有安装来自于第三方、并没有考虑过本发行版上运行情况的软件的需求。这其中，一部分是开源软件，仅仅是还没有被发行版打包，代码中暂时缺少了适配本发行版的参数，这种情况还好解决一些；还有一部分情况是，用户需要运行的是闭源的商业软件，可能仅仅适配了一两个商业发行版的特定版本，并且不允许发行版自行分发修改版，这种情况下发行版需要做的事就更多更难了。</a:t>
            </a:r>
          </a:p>
          <a:p>
            <a:endParaRPr lang="zh-CN" altLang="en-US" dirty="0"/>
          </a:p>
          <a:p>
            <a:r>
              <a:rPr lang="zh-CN" altLang="en-US" dirty="0"/>
              <a:t>总而言之，现阶段的实际情况是，将组合好的环境交付给最终用户，是发行版的责任，也是发行版存在的意义。当然，这是我个人对 </a:t>
            </a:r>
            <a:r>
              <a:rPr lang="en-US" altLang="zh-CN" dirty="0"/>
              <a:t>Linux </a:t>
            </a:r>
            <a:r>
              <a:rPr lang="zh-CN" altLang="en-US" dirty="0"/>
              <a:t>发行版的理解，如果有不同见解的话欢迎在问答阶段和会后进行讨论。</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5</a:t>
            </a:fld>
            <a:endParaRPr lang="zh-CN" altLang="en-US"/>
          </a:p>
        </p:txBody>
      </p:sp>
    </p:spTree>
    <p:extLst>
      <p:ext uri="{BB962C8B-B14F-4D97-AF65-F5344CB8AC3E}">
        <p14:creationId xmlns:p14="http://schemas.microsoft.com/office/powerpoint/2010/main" val="301369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这里引用一张微软 </a:t>
            </a:r>
            <a:r>
              <a:rPr lang="en-US" altLang="zh-CN" dirty="0"/>
              <a:t>DevOps </a:t>
            </a:r>
            <a:r>
              <a:rPr lang="zh-CN" altLang="en-US" dirty="0"/>
              <a:t>开发运营介绍应用程序生命周期的流程图，可以看到，周期分为四个主要的阶段：规划 </a:t>
            </a:r>
            <a:r>
              <a:rPr lang="en-US" altLang="zh-CN" dirty="0"/>
              <a:t>PLAN</a:t>
            </a:r>
            <a:r>
              <a:rPr lang="zh-CN" altLang="en-US" dirty="0"/>
              <a:t>、开发 </a:t>
            </a:r>
            <a:r>
              <a:rPr lang="en-US" altLang="zh-CN" dirty="0"/>
              <a:t>DEVELOP</a:t>
            </a:r>
            <a:r>
              <a:rPr lang="zh-CN" altLang="en-US" dirty="0"/>
              <a:t>、交付 </a:t>
            </a:r>
            <a:r>
              <a:rPr lang="en-US" altLang="zh-CN" dirty="0"/>
              <a:t>DELIVER</a:t>
            </a:r>
            <a:r>
              <a:rPr lang="zh-CN" altLang="en-US" dirty="0"/>
              <a:t>、运营 </a:t>
            </a:r>
            <a:r>
              <a:rPr lang="en-US" altLang="zh-CN" dirty="0"/>
              <a:t>OPERATE</a:t>
            </a:r>
            <a:r>
              <a:rPr lang="zh-CN" altLang="en-US" dirty="0"/>
              <a:t>。这个流程图基本适用于大部分互联网时代的软件开发，对于不提供互联网服务的软件，部分概念会有些许不同，不过大体上也是适用的。</a:t>
            </a:r>
          </a:p>
          <a:p>
            <a:endParaRPr lang="zh-CN" altLang="en-US" dirty="0"/>
          </a:p>
          <a:p>
            <a:r>
              <a:rPr lang="en-US" altLang="zh-CN" dirty="0"/>
              <a:t>PLAN </a:t>
            </a:r>
            <a:r>
              <a:rPr lang="zh-CN" altLang="en-US" dirty="0"/>
              <a:t>规划和 </a:t>
            </a:r>
            <a:r>
              <a:rPr lang="en-US" altLang="zh-CN" dirty="0"/>
              <a:t>DEVELOP </a:t>
            </a:r>
            <a:r>
              <a:rPr lang="zh-CN" altLang="en-US" dirty="0"/>
              <a:t>开发是由项目方进行的，确定需求、满足需求，对于开源软件来说，项目方通常也只做到这一步，就可以把源码打包定版发布出来了，软件开发生命周期的接力棒就到了发行版手上。接下来的 </a:t>
            </a:r>
            <a:r>
              <a:rPr lang="en-US" altLang="zh-CN" dirty="0"/>
              <a:t>DELIVER </a:t>
            </a:r>
            <a:r>
              <a:rPr lang="zh-CN" altLang="en-US" dirty="0"/>
              <a:t>交付，对于发行版而言就是打包、测试、推送更新，而 </a:t>
            </a:r>
            <a:r>
              <a:rPr lang="en-US" altLang="zh-CN" dirty="0"/>
              <a:t>OPERATE </a:t>
            </a:r>
            <a:r>
              <a:rPr lang="zh-CN" altLang="en-US" dirty="0"/>
              <a:t>对于发行版而言就是收集最终用户反馈、作出相应的调整修复，并且在适当的时候将这些反馈和修复再次提交给上游，也就是项目方，到这里软件开发生命周期就形成了一个闭环。</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6</a:t>
            </a:fld>
            <a:endParaRPr lang="zh-CN" altLang="en-US"/>
          </a:p>
        </p:txBody>
      </p:sp>
    </p:spTree>
    <p:extLst>
      <p:ext uri="{BB962C8B-B14F-4D97-AF65-F5344CB8AC3E}">
        <p14:creationId xmlns:p14="http://schemas.microsoft.com/office/powerpoint/2010/main" val="302562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更具体地，发行版在这个过程中做了些什么呢？</a:t>
            </a:r>
          </a:p>
          <a:p>
            <a:endParaRPr lang="zh-CN" altLang="en-US" dirty="0"/>
          </a:p>
          <a:p>
            <a:r>
              <a:rPr lang="zh-CN" altLang="en-US" dirty="0"/>
              <a:t>当上游，也就是项目方，发布新版本的时候，需要去评估这个新版本的适用性，他是否与目前已有的其他软件包相兼容，如果有不兼容的情况那肯定不能无脑推送更新，需要推迟等待适配、甚至跳过这个更新；还需要去评估这个新版本对用户体验是否会有影响，有什么样的影响，项目方发布新版本并不必然意味着这个新版本会对用户体验带来正向的改进，这并不意味着项目方是带着主观恶意去发布的新版本，可能仅仅是不符合用户的需求，或者有一些不合时宜的修改，但对最终用户造成了体验上的劣化，这样的话发行版也需要考虑如何处理这个更新。</a:t>
            </a:r>
          </a:p>
          <a:p>
            <a:endParaRPr lang="zh-CN" altLang="en-US" dirty="0"/>
          </a:p>
          <a:p>
            <a:r>
              <a:rPr lang="zh-CN" altLang="en-US" dirty="0"/>
              <a:t>评估后就可以进行打包了，在安同 </a:t>
            </a:r>
            <a:r>
              <a:rPr lang="en-US" altLang="zh-CN" dirty="0"/>
              <a:t>OS </a:t>
            </a:r>
            <a:r>
              <a:rPr lang="zh-CN" altLang="en-US" dirty="0"/>
              <a:t>有还算完善的自动化设施，只需要提交更新后的源码、相应的补丁和必要的打包脚本就可以完成测试版本的发布流程。在这个过程中，最主要的工作就是检查此前应用的补丁是否仍然适用于这一新版本，必要的话就需要作出相应的调整，有时更新幅度比较大的话，也会需要对打包脚本做出调整。</a:t>
            </a:r>
          </a:p>
          <a:p>
            <a:endParaRPr lang="zh-CN" altLang="en-US" dirty="0"/>
          </a:p>
          <a:p>
            <a:r>
              <a:rPr lang="zh-CN" altLang="en-US" dirty="0"/>
              <a:t>内部测试完成后，比较小的更新通常就可以推送到稳定版了，不过对于那些更大幅度的更新，安同 </a:t>
            </a:r>
            <a:r>
              <a:rPr lang="en-US" altLang="zh-CN" dirty="0"/>
              <a:t>OS </a:t>
            </a:r>
            <a:r>
              <a:rPr lang="zh-CN" altLang="en-US" dirty="0"/>
              <a:t>还会额外发布公开测试计划，召集感兴趣的用户提前使用新版本软件，并且收集反馈以便做出改进。目前安同 </a:t>
            </a:r>
            <a:r>
              <a:rPr lang="en-US" altLang="zh-CN" dirty="0"/>
              <a:t>OS </a:t>
            </a:r>
            <a:r>
              <a:rPr lang="zh-CN" altLang="en-US" dirty="0"/>
              <a:t>的 </a:t>
            </a:r>
            <a:r>
              <a:rPr lang="en-US" altLang="zh-CN" dirty="0"/>
              <a:t>Linux </a:t>
            </a:r>
            <a:r>
              <a:rPr lang="zh-CN" altLang="en-US" dirty="0"/>
              <a:t>内核就是这样处理的，在上游发布 </a:t>
            </a:r>
            <a:r>
              <a:rPr lang="en-US" altLang="zh-CN" dirty="0"/>
              <a:t>mainline </a:t>
            </a:r>
            <a:r>
              <a:rPr lang="zh-CN" altLang="en-US" dirty="0"/>
              <a:t>主线版本后，可能还会再测试一段时间后，再推送到稳定版，最大程度上保障稳定版用户的体验。</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7</a:t>
            </a:fld>
            <a:endParaRPr lang="zh-CN" altLang="en-US"/>
          </a:p>
        </p:txBody>
      </p:sp>
    </p:spTree>
    <p:extLst>
      <p:ext uri="{BB962C8B-B14F-4D97-AF65-F5344CB8AC3E}">
        <p14:creationId xmlns:p14="http://schemas.microsoft.com/office/powerpoint/2010/main" val="104581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当然，上游没有发布新版本的时候，也不意味着发行版就无事可做了。发行版需要持续地监控本社区和上游社区的动态及用户反馈，如果有影响用户使用的问题，就需要提前拉入相关修改补丁；项目方通常在于发布新版本上有与发行版不同的策略，出现了影响部分用户使用的问题并不必然意味着一个新的上游版本的发布。</a:t>
            </a:r>
          </a:p>
          <a:p>
            <a:endParaRPr lang="zh-CN" altLang="en-US" dirty="0"/>
          </a:p>
          <a:p>
            <a:r>
              <a:rPr lang="zh-CN" altLang="en-US" dirty="0"/>
              <a:t>除此之外，发行版还需要关注安全相关的情报，比如主要的开源安全邮件列表、公告板和新闻站。这时可能会有同学要问了，既然有公开的安全漏洞了，为什么上游还没有发布新版本呢？这里有多种可能的因素，有时候是由于相关漏洞已经由研究机构确认，正在攻击者利用，因此不再值得等到上游发布新版本后再披露了，毕竟失去了保密的意义；也有些时候，项目方与安全研究人员之间对于漏洞可能有不同的见解，这也会影响相关修复进入上游的进程；还有些情况是，项目方已经不存在了，可能失联了数个月乃至数年，相关的安全修复只能由研究人员自行公开发表，或者研究人员不愿意与项目方合作推进修复，这些情况都有可能发生。</a:t>
            </a:r>
          </a:p>
          <a:p>
            <a:endParaRPr lang="zh-CN" altLang="en-US" dirty="0"/>
          </a:p>
          <a:p>
            <a:r>
              <a:rPr lang="zh-CN" altLang="en-US" dirty="0"/>
              <a:t>归根结底，发行版推送更新的决定权在发行版自己手上，最终保障用户体验的责任也同样在发行版身上。</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8</a:t>
            </a:fld>
            <a:endParaRPr lang="zh-CN" altLang="en-US"/>
          </a:p>
        </p:txBody>
      </p:sp>
    </p:spTree>
    <p:extLst>
      <p:ext uri="{BB962C8B-B14F-4D97-AF65-F5344CB8AC3E}">
        <p14:creationId xmlns:p14="http://schemas.microsoft.com/office/powerpoint/2010/main" val="263628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讲了这么多理论内容，我们来看看安同 </a:t>
            </a:r>
            <a:r>
              <a:rPr lang="en-US" altLang="zh-CN" dirty="0"/>
              <a:t>OS </a:t>
            </a:r>
            <a:r>
              <a:rPr lang="zh-CN" altLang="en-US" dirty="0"/>
              <a:t>的实践。这里以我负责的 </a:t>
            </a:r>
            <a:r>
              <a:rPr lang="en-US" altLang="zh-CN" dirty="0"/>
              <a:t>Linux </a:t>
            </a:r>
            <a:r>
              <a:rPr lang="zh-CN" altLang="en-US" dirty="0"/>
              <a:t>内核更新和维护为例。</a:t>
            </a:r>
          </a:p>
          <a:p>
            <a:endParaRPr lang="zh-CN" altLang="en-US" dirty="0"/>
          </a:p>
          <a:p>
            <a:r>
              <a:rPr lang="zh-CN" altLang="en-US" dirty="0"/>
              <a:t>安同 </a:t>
            </a:r>
            <a:r>
              <a:rPr lang="en-US" altLang="zh-CN" dirty="0"/>
              <a:t>OS </a:t>
            </a:r>
            <a:r>
              <a:rPr lang="zh-CN" altLang="en-US" dirty="0"/>
              <a:t>支持的硬件平台众多，刚刚果冻老师已经展示过，现阶段提供了六种处理器架构的支持，乘上现阶段在稳定版维护的两种内核风味配置、以及在测试版维护的两种内核风味配置，经常需要同时提供二三十个内核包。在这些硬件平台中，不乏正在快速发展、上游尚未完善支持的硬件，其中一部分硬件曾经做过上游化的努力，不过由于各种原因并没有成功，仅仅是留下了一些补丁；还有一些硬件设备正在进行上游化，比如白铭骢前段时间对社区好友自发对称破缺维护的非 </a:t>
            </a:r>
            <a:r>
              <a:rPr lang="en-US" altLang="zh-CN" dirty="0"/>
              <a:t>4K </a:t>
            </a:r>
            <a:r>
              <a:rPr lang="zh-CN" altLang="en-US" dirty="0"/>
              <a:t>分页内核上的 </a:t>
            </a:r>
            <a:r>
              <a:rPr lang="en-US" altLang="zh-CN" dirty="0"/>
              <a:t>Intel Xe </a:t>
            </a:r>
            <a:r>
              <a:rPr lang="zh-CN" altLang="en-US" dirty="0"/>
              <a:t>独立显卡支持补丁做了进一步的整理和测试，目前正在上游审议进程中；还有最近发展火热的，由龙芯中科推进的龙架构，以及由飞腾信息开发的处理器平台，这些设备所需的补丁虽然尚未全部进入上游，但安同 </a:t>
            </a:r>
            <a:r>
              <a:rPr lang="en-US" altLang="zh-CN" dirty="0"/>
              <a:t>OS </a:t>
            </a:r>
            <a:r>
              <a:rPr lang="zh-CN" altLang="en-US" dirty="0"/>
              <a:t>也会纳入其中较为稳定、对用户体验影响较大的部分，这不仅可以改善相关设备用户的体验，还能协助硬件设备开发商在上游化的过程中收集更多用户反馈来改进补丁。</a:t>
            </a:r>
          </a:p>
        </p:txBody>
      </p:sp>
      <p:sp>
        <p:nvSpPr>
          <p:cNvPr id="4" name="Slide Number Placeholder 3"/>
          <p:cNvSpPr>
            <a:spLocks noGrp="1"/>
          </p:cNvSpPr>
          <p:nvPr>
            <p:ph type="sldNum" sz="quarter" idx="5"/>
          </p:nvPr>
        </p:nvSpPr>
        <p:spPr/>
        <p:txBody>
          <a:bodyPr/>
          <a:lstStyle/>
          <a:p>
            <a:fld id="{8B977A81-A92E-49D7-A0D9-5EAE52519BB4}" type="slidenum">
              <a:rPr lang="zh-CN" altLang="en-US" smtClean="0"/>
              <a:t>9</a:t>
            </a:fld>
            <a:endParaRPr lang="zh-CN" altLang="en-US"/>
          </a:p>
        </p:txBody>
      </p:sp>
    </p:spTree>
    <p:extLst>
      <p:ext uri="{BB962C8B-B14F-4D97-AF65-F5344CB8AC3E}">
        <p14:creationId xmlns:p14="http://schemas.microsoft.com/office/powerpoint/2010/main" val="16326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52486" y="2947127"/>
            <a:ext cx="9144336" cy="883791"/>
          </a:xfrm>
        </p:spPr>
        <p:txBody>
          <a:bodyPr lIns="90000" anchor="t">
            <a:normAutofit/>
          </a:bodyPr>
          <a:lstStyle>
            <a:lvl1pPr algn="l">
              <a:lnSpc>
                <a:spcPct val="100000"/>
              </a:lnSpc>
              <a:defRPr sz="4575" b="0">
                <a:solidFill>
                  <a:schemeClr val="bg1"/>
                </a:solidFill>
                <a:latin typeface="MiSans Demibold" charset="-122"/>
                <a:ea typeface="MiSans Demibold" charset="-122"/>
              </a:defRPr>
            </a:lvl1pPr>
          </a:lstStyle>
          <a:p>
            <a:r>
              <a:rPr lang="zh-CN" altLang="en-US" dirty="0"/>
              <a:t>单击此处编辑母版标题样式</a:t>
            </a:r>
            <a:endParaRPr lang="en-US" dirty="0"/>
          </a:p>
        </p:txBody>
      </p:sp>
      <p:sp>
        <p:nvSpPr>
          <p:cNvPr id="3" name="Subtitle 2"/>
          <p:cNvSpPr>
            <a:spLocks noGrp="1"/>
          </p:cNvSpPr>
          <p:nvPr userDrawn="1">
            <p:ph type="subTitle" idx="1"/>
          </p:nvPr>
        </p:nvSpPr>
        <p:spPr>
          <a:xfrm>
            <a:off x="952486" y="2055682"/>
            <a:ext cx="9144252" cy="548717"/>
          </a:xfrm>
          <a:prstGeom prst="rect">
            <a:avLst/>
          </a:prstGeom>
        </p:spPr>
        <p:txBody>
          <a:bodyPr lIns="90000" anchor="b">
            <a:normAutofit/>
          </a:bodyPr>
          <a:lstStyle>
            <a:lvl1pPr marL="0" indent="0" algn="l">
              <a:buNone/>
              <a:defRPr sz="3050">
                <a:solidFill>
                  <a:schemeClr val="bg1"/>
                </a:solidFill>
                <a:latin typeface="MiSans Normal" charset="-122"/>
                <a:ea typeface="MiSans Normal" charset="-122"/>
              </a:defRPr>
            </a:lvl1pPr>
            <a:lvl2pPr marL="411480" indent="0" algn="ctr">
              <a:buNone/>
              <a:defRPr sz="1800"/>
            </a:lvl2pPr>
            <a:lvl3pPr marL="823595" indent="0" algn="ctr">
              <a:buNone/>
              <a:defRPr sz="1620"/>
            </a:lvl3pPr>
            <a:lvl4pPr marL="1234440" indent="0" algn="ctr">
              <a:buNone/>
              <a:defRPr sz="1440"/>
            </a:lvl4pPr>
            <a:lvl5pPr marL="1645920" indent="0" algn="ctr">
              <a:buNone/>
              <a:defRPr sz="1440"/>
            </a:lvl5pPr>
            <a:lvl6pPr marL="2058035" indent="0" algn="ctr">
              <a:buNone/>
              <a:defRPr sz="1440"/>
            </a:lvl6pPr>
            <a:lvl7pPr marL="2469515" indent="0" algn="ctr">
              <a:buNone/>
              <a:defRPr sz="1440"/>
            </a:lvl7pPr>
            <a:lvl8pPr marL="2880360" indent="0" algn="ctr">
              <a:buNone/>
              <a:defRPr sz="1440"/>
            </a:lvl8pPr>
            <a:lvl9pPr marL="3292475" indent="0" algn="ctr">
              <a:buNone/>
              <a:defRPr sz="1440"/>
            </a:lvl9pPr>
          </a:lstStyle>
          <a:p>
            <a:r>
              <a:rPr lang="zh-CN" altLang="en-US"/>
              <a:t>单击此处编辑母版副标题样式</a:t>
            </a:r>
            <a:endParaRPr lang="en-US" dirty="0"/>
          </a:p>
        </p:txBody>
      </p:sp>
      <p:sp>
        <p:nvSpPr>
          <p:cNvPr id="4" name="Date Placeholder 3"/>
          <p:cNvSpPr>
            <a:spLocks noGrp="1"/>
          </p:cNvSpPr>
          <p:nvPr userDrawn="1">
            <p:ph type="dt" sz="half" idx="10"/>
          </p:nvPr>
        </p:nvSpPr>
        <p:spPr>
          <a:xfrm>
            <a:off x="952486" y="5884655"/>
            <a:ext cx="2743276" cy="365141"/>
          </a:xfrm>
        </p:spPr>
        <p:txBody>
          <a:bodyPr lIns="90000"/>
          <a:lstStyle>
            <a:lvl1pPr>
              <a:defRPr>
                <a:solidFill>
                  <a:schemeClr val="bg1"/>
                </a:solidFill>
                <a:latin typeface="MiSans" charset="-122"/>
                <a:ea typeface="MiSans" charset="-122"/>
              </a:defRPr>
            </a:lvl1pPr>
          </a:lstStyle>
          <a:p>
            <a:fld id="{86F49568-C05D-465E-8327-DF205A04034D}" type="datetime1">
              <a:rPr lang="zh-CN" altLang="en-US" smtClean="0"/>
              <a:t>2025/7/26</a:t>
            </a:fld>
            <a:endParaRPr lang="zh-CN" altLang="en-US"/>
          </a:p>
        </p:txBody>
      </p:sp>
      <p:sp>
        <p:nvSpPr>
          <p:cNvPr id="5" name="Footer Placeholder 4"/>
          <p:cNvSpPr>
            <a:spLocks noGrp="1"/>
          </p:cNvSpPr>
          <p:nvPr userDrawn="1">
            <p:ph type="ftr" sz="quarter" idx="11"/>
          </p:nvPr>
        </p:nvSpPr>
        <p:spPr>
          <a:xfrm>
            <a:off x="4151342" y="5884654"/>
            <a:ext cx="2743276" cy="365141"/>
          </a:xfrm>
        </p:spPr>
        <p:txBody>
          <a:bodyPr/>
          <a:lstStyle>
            <a:lvl1pPr>
              <a:defRPr>
                <a:solidFill>
                  <a:schemeClr val="bg1"/>
                </a:solidFill>
                <a:latin typeface="MiSans" charset="-122"/>
                <a:ea typeface="MiSans" charset="-122"/>
              </a:defRPr>
            </a:lvl1pPr>
          </a:lstStyle>
          <a:p>
            <a:r>
              <a:rPr lang="en-US" altLang="zh-CN" dirty="0"/>
              <a:t>AOSCC 2025</a:t>
            </a:r>
            <a:endParaRPr lang="zh-CN" altLang="en-US" dirty="0"/>
          </a:p>
        </p:txBody>
      </p:sp>
      <p:sp>
        <p:nvSpPr>
          <p:cNvPr id="19" name="文本占位符 18"/>
          <p:cNvSpPr>
            <a:spLocks noGrp="1"/>
          </p:cNvSpPr>
          <p:nvPr userDrawn="1">
            <p:ph type="body" sz="quarter" idx="13" hasCustomPrompt="1"/>
          </p:nvPr>
        </p:nvSpPr>
        <p:spPr>
          <a:xfrm>
            <a:off x="952486" y="4663773"/>
            <a:ext cx="4103426" cy="480308"/>
          </a:xfrm>
          <a:prstGeom prst="rect">
            <a:avLst/>
          </a:prstGeom>
        </p:spPr>
        <p:txBody>
          <a:bodyPr lIns="90000" anchor="ctr">
            <a:noAutofit/>
          </a:bodyPr>
          <a:lstStyle>
            <a:lvl1pPr marL="34290" indent="0" algn="l">
              <a:buClr>
                <a:srgbClr val="198BD7"/>
              </a:buClr>
              <a:buFont typeface="Arial" panose="02080604020202020204" pitchFamily="34" charset="0"/>
              <a:buNone/>
              <a:defRPr sz="2285">
                <a:solidFill>
                  <a:schemeClr val="bg1"/>
                </a:solidFill>
                <a:latin typeface="MiSans Medium" charset="-122"/>
                <a:ea typeface="MiSans Medium" charset="-122"/>
              </a:defRPr>
            </a:lvl1pPr>
          </a:lstStyle>
          <a:p>
            <a:pPr lvl="0"/>
            <a:r>
              <a:rPr lang="zh-CN" altLang="en-US" dirty="0"/>
              <a:t>单击此处添加演讲者</a:t>
            </a:r>
          </a:p>
        </p:txBody>
      </p:sp>
      <p:sp>
        <p:nvSpPr>
          <p:cNvPr id="25" name="文本占位符 18"/>
          <p:cNvSpPr>
            <a:spLocks noGrp="1"/>
          </p:cNvSpPr>
          <p:nvPr userDrawn="1">
            <p:ph type="body" sz="quarter" idx="14" hasCustomPrompt="1"/>
          </p:nvPr>
        </p:nvSpPr>
        <p:spPr>
          <a:xfrm>
            <a:off x="952486" y="5254630"/>
            <a:ext cx="4103426" cy="480308"/>
          </a:xfrm>
          <a:prstGeom prst="rect">
            <a:avLst/>
          </a:prstGeom>
        </p:spPr>
        <p:txBody>
          <a:bodyPr lIns="90000" anchor="ctr">
            <a:normAutofit/>
          </a:bodyPr>
          <a:lstStyle>
            <a:lvl1pPr marL="34290" indent="0" algn="l">
              <a:buClr>
                <a:srgbClr val="198BD7"/>
              </a:buClr>
              <a:buFont typeface="Arial" panose="02080604020202020204" pitchFamily="34" charset="0"/>
              <a:buNone/>
              <a:defRPr sz="2285">
                <a:solidFill>
                  <a:schemeClr val="bg1"/>
                </a:solidFill>
                <a:latin typeface="MiSans Medium" charset="-122"/>
                <a:ea typeface="MiSans Medium" charset="-122"/>
              </a:defRPr>
            </a:lvl1pPr>
          </a:lstStyle>
          <a:p>
            <a:pPr lvl="0"/>
            <a:r>
              <a:rPr lang="zh-CN" altLang="en-US" dirty="0"/>
              <a:t>单击此处添加演讲者</a:t>
            </a:r>
          </a:p>
        </p:txBody>
      </p:sp>
      <p:cxnSp>
        <p:nvCxnSpPr>
          <p:cNvPr id="27" name="直接连接符 26"/>
          <p:cNvCxnSpPr/>
          <p:nvPr userDrawn="1"/>
        </p:nvCxnSpPr>
        <p:spPr>
          <a:xfrm>
            <a:off x="952486" y="2775488"/>
            <a:ext cx="914098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userDrawn="1"/>
        </p:nvGrpSpPr>
        <p:grpSpPr>
          <a:xfrm>
            <a:off x="952486" y="1198062"/>
            <a:ext cx="6447112" cy="685981"/>
            <a:chOff x="2053087" y="1201546"/>
            <a:chExt cx="5578285" cy="720000"/>
          </a:xfrm>
        </p:grpSpPr>
        <p:sp>
          <p:nvSpPr>
            <p:cNvPr id="15" name="文本框 14"/>
            <p:cNvSpPr txBox="1"/>
            <p:nvPr userDrawn="1"/>
          </p:nvSpPr>
          <p:spPr>
            <a:xfrm>
              <a:off x="2053087" y="1201546"/>
              <a:ext cx="3167575" cy="720000"/>
            </a:xfrm>
            <a:prstGeom prst="rect">
              <a:avLst/>
            </a:prstGeom>
            <a:noFill/>
          </p:spPr>
          <p:txBody>
            <a:bodyPr wrap="square" rtlCol="0" anchor="ctr">
              <a:noAutofit/>
            </a:bodyPr>
            <a:lstStyle/>
            <a:p>
              <a:r>
                <a:rPr lang="en-US" altLang="zh-CN" sz="3810" dirty="0">
                  <a:solidFill>
                    <a:schemeClr val="bg1"/>
                  </a:solidFill>
                  <a:latin typeface="MiSans Medium" charset="-122"/>
                  <a:ea typeface="MiSans Medium" charset="-122"/>
                  <a:cs typeface="Open Sans" pitchFamily="2" charset="0"/>
                </a:rPr>
                <a:t>AOSCC 2025</a:t>
              </a:r>
            </a:p>
          </p:txBody>
        </p:sp>
        <p:cxnSp>
          <p:nvCxnSpPr>
            <p:cNvPr id="31" name="直接连接符 30"/>
            <p:cNvCxnSpPr/>
            <p:nvPr userDrawn="1"/>
          </p:nvCxnSpPr>
          <p:spPr>
            <a:xfrm>
              <a:off x="4932286" y="1251322"/>
              <a:ext cx="0" cy="576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userDrawn="1"/>
          </p:nvSpPr>
          <p:spPr>
            <a:xfrm>
              <a:off x="5075094" y="1201546"/>
              <a:ext cx="2556278" cy="720000"/>
            </a:xfrm>
            <a:prstGeom prst="rect">
              <a:avLst/>
            </a:prstGeom>
            <a:noFill/>
          </p:spPr>
          <p:txBody>
            <a:bodyPr wrap="square" rtlCol="0" anchor="ctr">
              <a:noAutofit/>
            </a:bodyPr>
            <a:lstStyle/>
            <a:p>
              <a:r>
                <a:rPr lang="zh-CN" altLang="en-US" sz="3620" dirty="0">
                  <a:solidFill>
                    <a:srgbClr val="FF3535"/>
                  </a:solidFill>
                  <a:latin typeface="MiSans Medium" charset="-122"/>
                  <a:ea typeface="MiSans Medium" charset="-122"/>
                </a:rPr>
                <a:t>欢迎</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952486" y="685895"/>
            <a:ext cx="10173452" cy="754485"/>
          </a:xfrm>
        </p:spPr>
        <p:txBody>
          <a:bodyPr vert="horz" lIns="91440" tIns="45720" rIns="91440" bIns="45720" rtlCol="0" anchor="b" anchorCtr="0">
            <a:normAutofit/>
          </a:bodyPr>
          <a:lstStyle>
            <a:lvl1pPr>
              <a:defRPr lang="en-US" dirty="0">
                <a:solidFill>
                  <a:schemeClr val="bg1"/>
                </a:solidFill>
              </a:defRPr>
            </a:lvl1pPr>
          </a:lstStyle>
          <a:p>
            <a:pPr lvl="0"/>
            <a:r>
              <a:rPr lang="zh-CN" altLang="en-US" dirty="0"/>
              <a:t>单击此处编辑母版标题样式</a:t>
            </a:r>
            <a:endParaRPr lang="en-US" dirty="0"/>
          </a:p>
        </p:txBody>
      </p:sp>
      <p:sp>
        <p:nvSpPr>
          <p:cNvPr id="3" name="Content Placeholder 2"/>
          <p:cNvSpPr>
            <a:spLocks noGrp="1"/>
          </p:cNvSpPr>
          <p:nvPr>
            <p:ph idx="1"/>
          </p:nvPr>
        </p:nvSpPr>
        <p:spPr>
          <a:xfrm>
            <a:off x="952486" y="1714739"/>
            <a:ext cx="8534274" cy="4286848"/>
          </a:xfrm>
          <a:prstGeom prst="rect">
            <a:avLst/>
          </a:prstGeom>
        </p:spPr>
        <p:txBody>
          <a:bodyPr>
            <a:noAutofit/>
          </a:bodyPr>
          <a:lstStyle>
            <a:lvl1pPr marL="411480" indent="-342900" eaLnBrk="1" fontAlgn="auto" latinLnBrk="0" hangingPunct="1">
              <a:lnSpc>
                <a:spcPct val="150000"/>
              </a:lnSpc>
              <a:spcBef>
                <a:spcPts val="0"/>
              </a:spcBef>
              <a:defRPr sz="2400">
                <a:solidFill>
                  <a:schemeClr val="bg1"/>
                </a:solidFill>
              </a:defRPr>
            </a:lvl1pPr>
            <a:lvl2pPr marL="857250" indent="-342900" eaLnBrk="1" fontAlgn="auto" latinLnBrk="0" hangingPunct="1">
              <a:lnSpc>
                <a:spcPct val="150000"/>
              </a:lnSpc>
              <a:spcBef>
                <a:spcPts val="0"/>
              </a:spcBef>
              <a:defRPr sz="2000">
                <a:solidFill>
                  <a:schemeClr val="bg1"/>
                </a:solidFill>
              </a:defRPr>
            </a:lvl2pPr>
            <a:lvl3pPr marL="1200150" eaLnBrk="1" fontAlgn="auto" latinLnBrk="0" hangingPunct="1">
              <a:lnSpc>
                <a:spcPct val="150000"/>
              </a:lnSpc>
              <a:spcBef>
                <a:spcPts val="0"/>
              </a:spcBef>
              <a:defRPr sz="1800">
                <a:solidFill>
                  <a:schemeClr val="bg1"/>
                </a:solidFill>
              </a:defRPr>
            </a:lvl3pPr>
            <a:lvl4pPr eaLnBrk="1" fontAlgn="auto" latinLnBrk="0" hangingPunct="1">
              <a:lnSpc>
                <a:spcPct val="150000"/>
              </a:lnSpc>
              <a:spcBef>
                <a:spcPts val="0"/>
              </a:spcBef>
              <a:defRPr sz="1600">
                <a:solidFill>
                  <a:schemeClr val="bg1"/>
                </a:solidFill>
              </a:defRPr>
            </a:lvl4pPr>
            <a:lvl5pPr eaLnBrk="1" fontAlgn="auto" latinLnBrk="0" hangingPunct="1">
              <a:lnSpc>
                <a:spcPct val="150000"/>
              </a:lnSpc>
              <a:spcBef>
                <a:spcPts val="0"/>
              </a:spcBef>
              <a:defRPr sz="160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3"/>
          <p:cNvSpPr>
            <a:spLocks noGrp="1"/>
          </p:cNvSpPr>
          <p:nvPr>
            <p:ph type="dt" sz="half" idx="2"/>
          </p:nvPr>
        </p:nvSpPr>
        <p:spPr>
          <a:xfrm>
            <a:off x="840097" y="6321428"/>
            <a:ext cx="2743276" cy="365141"/>
          </a:xfrm>
          <a:prstGeom prst="rect">
            <a:avLst/>
          </a:prstGeom>
        </p:spPr>
        <p:txBody>
          <a:bodyPr vert="horz" lIns="91440" tIns="45720" rIns="91440" bIns="45720" rtlCol="0" anchor="ctr"/>
          <a:lstStyle>
            <a:lvl1pPr algn="l">
              <a:defRPr sz="1525">
                <a:solidFill>
                  <a:schemeClr val="tx1">
                    <a:tint val="75000"/>
                  </a:schemeClr>
                </a:solidFill>
                <a:latin typeface="MiSans" charset="-122"/>
                <a:ea typeface="MiSans" charset="-122"/>
              </a:defRPr>
            </a:lvl1pPr>
          </a:lstStyle>
          <a:p>
            <a:fld id="{3C8BA057-24B4-4F7D-8797-4FCDAD2FC515}" type="datetime1">
              <a:rPr lang="zh-CN" altLang="en-US" smtClean="0"/>
              <a:t>2025/7/26</a:t>
            </a:fld>
            <a:endParaRPr lang="zh-CN" altLang="en-US"/>
          </a:p>
        </p:txBody>
      </p:sp>
      <p:sp>
        <p:nvSpPr>
          <p:cNvPr id="8" name="Footer Placeholder 4"/>
          <p:cNvSpPr>
            <a:spLocks noGrp="1"/>
          </p:cNvSpPr>
          <p:nvPr>
            <p:ph type="ftr" sz="quarter" idx="3"/>
          </p:nvPr>
        </p:nvSpPr>
        <p:spPr>
          <a:xfrm>
            <a:off x="4037947" y="6321428"/>
            <a:ext cx="4114914" cy="365141"/>
          </a:xfrm>
          <a:prstGeom prst="rect">
            <a:avLst/>
          </a:prstGeom>
        </p:spPr>
        <p:txBody>
          <a:bodyPr vert="horz" lIns="91440" tIns="45720" rIns="91440" bIns="45720" rtlCol="0" anchor="ctr"/>
          <a:lstStyle>
            <a:lvl1pPr algn="ctr">
              <a:defRPr sz="1525">
                <a:solidFill>
                  <a:schemeClr val="tx1">
                    <a:tint val="75000"/>
                  </a:schemeClr>
                </a:solidFill>
                <a:latin typeface="MiSans" charset="-122"/>
                <a:ea typeface="MiSans" charset="-122"/>
              </a:defRPr>
            </a:lvl1pPr>
          </a:lstStyle>
          <a:p>
            <a:r>
              <a:rPr lang="en-US" altLang="zh-CN"/>
              <a:t>AOSCC 2024</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52486" y="1714739"/>
            <a:ext cx="5181743" cy="435153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286407" y="1714739"/>
            <a:ext cx="5181743" cy="435153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3"/>
          <p:cNvSpPr>
            <a:spLocks noGrp="1"/>
          </p:cNvSpPr>
          <p:nvPr userDrawn="1"/>
        </p:nvSpPr>
        <p:spPr>
          <a:xfrm>
            <a:off x="840097" y="6321428"/>
            <a:ext cx="2743276" cy="365141"/>
          </a:xfrm>
          <a:prstGeom prst="rect">
            <a:avLst/>
          </a:prstGeom>
        </p:spPr>
        <p:txBody>
          <a:bodyPr vert="horz" lIns="87108" tIns="43554" rIns="87108" bIns="43554" rtlCol="0" anchor="ctr"/>
          <a:lstStyle>
            <a:lvl1pPr algn="l">
              <a:defRPr sz="1600">
                <a:solidFill>
                  <a:schemeClr val="tx1">
                    <a:tint val="75000"/>
                  </a:schemeClr>
                </a:solidFill>
                <a:latin typeface="MiSans" charset="-122"/>
                <a:ea typeface="MiSans" charset="-122"/>
              </a:defRPr>
            </a:lvl1pPr>
          </a:lstStyle>
          <a:p>
            <a:fld id="{3C8BA057-24B4-4F7D-8797-4FCDAD2FC515}" type="datetime1">
              <a:rPr lang="zh-CN" altLang="en-US" sz="1525" smtClean="0"/>
              <a:t>2025/7/26</a:t>
            </a:fld>
            <a:endParaRPr lang="zh-CN" altLang="en-US" sz="1525"/>
          </a:p>
        </p:txBody>
      </p:sp>
      <p:sp>
        <p:nvSpPr>
          <p:cNvPr id="9" name="Footer Placeholder 4"/>
          <p:cNvSpPr>
            <a:spLocks noGrp="1"/>
          </p:cNvSpPr>
          <p:nvPr>
            <p:ph type="ftr" sz="quarter" idx="3"/>
          </p:nvPr>
        </p:nvSpPr>
        <p:spPr>
          <a:xfrm>
            <a:off x="4037947" y="6321428"/>
            <a:ext cx="4114914" cy="365141"/>
          </a:xfrm>
          <a:prstGeom prst="rect">
            <a:avLst/>
          </a:prstGeom>
        </p:spPr>
        <p:txBody>
          <a:bodyPr vert="horz" lIns="91440" tIns="45720" rIns="91440" bIns="45720" rtlCol="0" anchor="ctr"/>
          <a:lstStyle>
            <a:lvl1pPr algn="ctr">
              <a:defRPr sz="1525">
                <a:solidFill>
                  <a:schemeClr val="tx1">
                    <a:tint val="75000"/>
                  </a:schemeClr>
                </a:solidFill>
                <a:latin typeface="MiSans" charset="-122"/>
                <a:ea typeface="MiSans" charset="-122"/>
              </a:defRPr>
            </a:lvl1pPr>
          </a:lstStyle>
          <a:p>
            <a:r>
              <a:rPr lang="en-US" altLang="zh-CN"/>
              <a:t>AOSCC 2024</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3" name="文本框 2"/>
          <p:cNvSpPr txBox="1"/>
          <p:nvPr userDrawn="1"/>
        </p:nvSpPr>
        <p:spPr>
          <a:xfrm>
            <a:off x="553354" y="360874"/>
            <a:ext cx="914488" cy="2626995"/>
          </a:xfrm>
          <a:prstGeom prst="rect">
            <a:avLst/>
          </a:prstGeom>
          <a:noFill/>
        </p:spPr>
        <p:txBody>
          <a:bodyPr wrap="square" rtlCol="0">
            <a:spAutoFit/>
          </a:bodyPr>
          <a:lstStyle/>
          <a:p>
            <a:r>
              <a:rPr lang="zh-CN" altLang="en-US" sz="16480" dirty="0">
                <a:solidFill>
                  <a:srgbClr val="FF3535"/>
                </a:solidFill>
                <a:latin typeface="MiSans Demibold" charset="-122"/>
                <a:ea typeface="MiSans Demibold" charset="-122"/>
                <a:cs typeface="MiSans Demibold" charset="-122"/>
              </a:rPr>
              <a:t>“</a:t>
            </a:r>
          </a:p>
        </p:txBody>
      </p:sp>
      <p:sp>
        <p:nvSpPr>
          <p:cNvPr id="7" name="文本占位符 6"/>
          <p:cNvSpPr>
            <a:spLocks noGrp="1"/>
          </p:cNvSpPr>
          <p:nvPr>
            <p:ph type="body" sz="quarter" idx="13"/>
          </p:nvPr>
        </p:nvSpPr>
        <p:spPr>
          <a:xfrm>
            <a:off x="1448286" y="1149454"/>
            <a:ext cx="5105892" cy="3909378"/>
          </a:xfrm>
        </p:spPr>
        <p:txBody>
          <a:bodyPr anchor="t">
            <a:normAutofit/>
          </a:bodyPr>
          <a:lstStyle>
            <a:lvl1pPr marL="68580" indent="0">
              <a:buNone/>
              <a:defRPr sz="4000"/>
            </a:lvl1pPr>
          </a:lstStyle>
          <a:p>
            <a:pPr lvl="0"/>
            <a:r>
              <a:rPr lang="zh-CN" altLang="en-US"/>
              <a:t>单击此处编辑母版文本样式</a:t>
            </a:r>
          </a:p>
        </p:txBody>
      </p:sp>
      <p:sp>
        <p:nvSpPr>
          <p:cNvPr id="2" name="Date Placeholder 3"/>
          <p:cNvSpPr>
            <a:spLocks noGrp="1"/>
          </p:cNvSpPr>
          <p:nvPr>
            <p:ph type="dt" sz="half" idx="2"/>
          </p:nvPr>
        </p:nvSpPr>
        <p:spPr>
          <a:xfrm>
            <a:off x="840097" y="6321428"/>
            <a:ext cx="2743276" cy="365141"/>
          </a:xfrm>
          <a:prstGeom prst="rect">
            <a:avLst/>
          </a:prstGeom>
        </p:spPr>
        <p:txBody>
          <a:bodyPr vert="horz" lIns="91440" tIns="45720" rIns="91440" bIns="45720" rtlCol="0" anchor="ctr"/>
          <a:lstStyle>
            <a:lvl1pPr algn="l">
              <a:defRPr sz="1525">
                <a:solidFill>
                  <a:schemeClr val="tx1">
                    <a:tint val="75000"/>
                  </a:schemeClr>
                </a:solidFill>
                <a:latin typeface="MiSans" charset="-122"/>
                <a:ea typeface="MiSans" charset="-122"/>
              </a:defRPr>
            </a:lvl1pPr>
          </a:lstStyle>
          <a:p>
            <a:fld id="{3C8BA057-24B4-4F7D-8797-4FCDAD2FC515}" type="datetime1">
              <a:rPr lang="zh-CN" altLang="en-US" smtClean="0"/>
              <a:t>2025/7/26</a:t>
            </a:fld>
            <a:endParaRPr lang="zh-CN" altLang="en-US"/>
          </a:p>
        </p:txBody>
      </p:sp>
      <p:sp>
        <p:nvSpPr>
          <p:cNvPr id="6" name="Footer Placeholder 4"/>
          <p:cNvSpPr>
            <a:spLocks noGrp="1"/>
          </p:cNvSpPr>
          <p:nvPr>
            <p:ph type="ftr" sz="quarter" idx="3"/>
          </p:nvPr>
        </p:nvSpPr>
        <p:spPr>
          <a:xfrm>
            <a:off x="4037947" y="6321428"/>
            <a:ext cx="4114914" cy="365141"/>
          </a:xfrm>
          <a:prstGeom prst="rect">
            <a:avLst/>
          </a:prstGeom>
        </p:spPr>
        <p:txBody>
          <a:bodyPr vert="horz" lIns="91440" tIns="45720" rIns="91440" bIns="45720" rtlCol="0" anchor="ctr"/>
          <a:lstStyle>
            <a:lvl1pPr algn="ctr">
              <a:defRPr sz="1525">
                <a:solidFill>
                  <a:schemeClr val="tx1">
                    <a:tint val="75000"/>
                  </a:schemeClr>
                </a:solidFill>
                <a:latin typeface="MiSans" charset="-122"/>
                <a:ea typeface="MiSans" charset="-122"/>
              </a:defRPr>
            </a:lvl1pPr>
          </a:lstStyle>
          <a:p>
            <a:r>
              <a:rPr lang="en-US" altLang="zh-CN"/>
              <a:t>AOSCC 2024</a:t>
            </a:r>
            <a:endParaRPr lang="zh-CN" altLang="en-US" dirty="0"/>
          </a:p>
        </p:txBody>
      </p:sp>
      <p:sp>
        <p:nvSpPr>
          <p:cNvPr id="4" name="文本框 3"/>
          <p:cNvSpPr txBox="1"/>
          <p:nvPr userDrawn="1"/>
        </p:nvSpPr>
        <p:spPr>
          <a:xfrm>
            <a:off x="6324790" y="4303485"/>
            <a:ext cx="914488" cy="2626995"/>
          </a:xfrm>
          <a:prstGeom prst="rect">
            <a:avLst/>
          </a:prstGeom>
          <a:noFill/>
        </p:spPr>
        <p:txBody>
          <a:bodyPr wrap="square" rtlCol="0">
            <a:spAutoFit/>
          </a:bodyPr>
          <a:lstStyle/>
          <a:p>
            <a:r>
              <a:rPr lang="zh-CN" altLang="en-US" sz="16480" dirty="0">
                <a:solidFill>
                  <a:srgbClr val="FF3535"/>
                </a:solidFill>
                <a:latin typeface="MiSans Demibold" charset="-122"/>
                <a:ea typeface="MiSans Demibold" charset="-122"/>
                <a:cs typeface="MiSans Demibold" charset="-122"/>
              </a:rPr>
              <a: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2486" y="685896"/>
            <a:ext cx="10172550" cy="754485"/>
          </a:xfrm>
          <a:prstGeom prst="rect">
            <a:avLst/>
          </a:prstGeom>
        </p:spPr>
        <p:txBody>
          <a:bodyPr vert="horz" lIns="91440" tIns="45720" rIns="91440" bIns="45720" rtlCol="0" anchor="b" anchorCtr="0">
            <a:normAutofit/>
          </a:bodyPr>
          <a:lstStyle/>
          <a:p>
            <a:r>
              <a:rPr lang="zh-CN" altLang="en-US" dirty="0"/>
              <a:t>单击此处编辑母版标题样式</a:t>
            </a:r>
            <a:endParaRPr lang="en-US" dirty="0"/>
          </a:p>
        </p:txBody>
      </p:sp>
      <p:sp>
        <p:nvSpPr>
          <p:cNvPr id="4" name="Date Placeholder 3"/>
          <p:cNvSpPr>
            <a:spLocks noGrp="1"/>
          </p:cNvSpPr>
          <p:nvPr>
            <p:ph type="dt" sz="half" idx="2"/>
          </p:nvPr>
        </p:nvSpPr>
        <p:spPr>
          <a:xfrm>
            <a:off x="840097" y="6321428"/>
            <a:ext cx="2743276" cy="365141"/>
          </a:xfrm>
          <a:prstGeom prst="rect">
            <a:avLst/>
          </a:prstGeom>
        </p:spPr>
        <p:txBody>
          <a:bodyPr vert="horz" lIns="91440" tIns="45720" rIns="91440" bIns="45720" rtlCol="0" anchor="ctr"/>
          <a:lstStyle>
            <a:lvl1pPr algn="l">
              <a:defRPr sz="1525">
                <a:solidFill>
                  <a:schemeClr val="bg1"/>
                </a:solidFill>
                <a:latin typeface="MiSans" charset="-122"/>
                <a:ea typeface="MiSans" charset="-122"/>
              </a:defRPr>
            </a:lvl1pPr>
          </a:lstStyle>
          <a:p>
            <a:fld id="{3C8BA057-24B4-4F7D-8797-4FCDAD2FC515}" type="datetime1">
              <a:rPr lang="zh-CN" altLang="en-US" smtClean="0"/>
              <a:t>2025/7/26</a:t>
            </a:fld>
            <a:endParaRPr lang="zh-CN" altLang="en-US"/>
          </a:p>
        </p:txBody>
      </p:sp>
      <p:sp>
        <p:nvSpPr>
          <p:cNvPr id="5" name="Footer Placeholder 4"/>
          <p:cNvSpPr>
            <a:spLocks noGrp="1"/>
          </p:cNvSpPr>
          <p:nvPr>
            <p:ph type="ftr" sz="quarter" idx="3"/>
          </p:nvPr>
        </p:nvSpPr>
        <p:spPr>
          <a:xfrm>
            <a:off x="4037947" y="6321428"/>
            <a:ext cx="4114914" cy="365141"/>
          </a:xfrm>
          <a:prstGeom prst="rect">
            <a:avLst/>
          </a:prstGeom>
        </p:spPr>
        <p:txBody>
          <a:bodyPr vert="horz" lIns="91440" tIns="45720" rIns="91440" bIns="45720" rtlCol="0" anchor="ctr"/>
          <a:lstStyle>
            <a:lvl1pPr algn="ctr">
              <a:defRPr sz="1525">
                <a:solidFill>
                  <a:schemeClr val="bg1"/>
                </a:solidFill>
                <a:latin typeface="MiSans" charset="-122"/>
                <a:ea typeface="MiSans" charset="-122"/>
              </a:defRPr>
            </a:lvl1pPr>
          </a:lstStyle>
          <a:p>
            <a:r>
              <a:rPr lang="en-US" altLang="zh-CN"/>
              <a:t>AOSCC 2024</a:t>
            </a:r>
            <a:endParaRPr lang="zh-CN" altLang="en-US" dirty="0"/>
          </a:p>
        </p:txBody>
      </p:sp>
      <p:sp>
        <p:nvSpPr>
          <p:cNvPr id="16" name="文本占位符 15"/>
          <p:cNvSpPr>
            <a:spLocks noGrp="1"/>
          </p:cNvSpPr>
          <p:nvPr>
            <p:ph type="body" idx="1"/>
          </p:nvPr>
        </p:nvSpPr>
        <p:spPr>
          <a:xfrm>
            <a:off x="952486" y="1714739"/>
            <a:ext cx="8534274" cy="428684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矩形 2"/>
          <p:cNvSpPr/>
          <p:nvPr/>
        </p:nvSpPr>
        <p:spPr>
          <a:xfrm>
            <a:off x="685447" y="685896"/>
            <a:ext cx="76199" cy="754485"/>
          </a:xfrm>
          <a:prstGeom prst="rect">
            <a:avLst/>
          </a:prstGeom>
          <a:solidFill>
            <a:srgbClr val="CA4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71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823595" rtl="0" eaLnBrk="1" latinLnBrk="0" hangingPunct="1">
        <a:lnSpc>
          <a:spcPct val="90000"/>
        </a:lnSpc>
        <a:spcBef>
          <a:spcPct val="0"/>
        </a:spcBef>
        <a:buNone/>
        <a:defRPr sz="4190" kern="1200">
          <a:solidFill>
            <a:schemeClr val="bg1"/>
          </a:solidFill>
          <a:latin typeface="MiSans Demibold" charset="-122"/>
          <a:ea typeface="MiSans Demibold" charset="-122"/>
          <a:cs typeface="+mj-cs"/>
        </a:defRPr>
      </a:lvl1pPr>
    </p:titleStyle>
    <p:bodyStyle>
      <a:lvl1pPr marL="411480" indent="-342900" algn="l" defTabSz="823595" rtl="0" eaLnBrk="1" latinLnBrk="0" hangingPunct="1">
        <a:lnSpc>
          <a:spcPct val="120000"/>
        </a:lnSpc>
        <a:spcBef>
          <a:spcPts val="900"/>
        </a:spcBef>
        <a:buFont typeface="Arial" panose="02080604020202020204" pitchFamily="34" charset="0"/>
        <a:buChar char="•"/>
        <a:defRPr sz="2665" kern="1200">
          <a:solidFill>
            <a:schemeClr val="bg1"/>
          </a:solidFill>
          <a:latin typeface="MiSans Medium" charset="-122"/>
          <a:ea typeface="MiSans Medium" charset="-122"/>
          <a:cs typeface="+mn-cs"/>
        </a:defRPr>
      </a:lvl1pPr>
      <a:lvl2pPr marL="857250" indent="-342900" algn="l" defTabSz="823595" rtl="0" eaLnBrk="1" latinLnBrk="0" hangingPunct="1">
        <a:lnSpc>
          <a:spcPct val="120000"/>
        </a:lnSpc>
        <a:spcBef>
          <a:spcPct val="90000"/>
        </a:spcBef>
        <a:buFont typeface="Arial" panose="02080604020202020204" pitchFamily="34" charset="0"/>
        <a:buChar char="•"/>
        <a:defRPr sz="2285" kern="1200">
          <a:solidFill>
            <a:schemeClr val="bg1"/>
          </a:solidFill>
          <a:latin typeface="MiSans Medium" charset="-122"/>
          <a:ea typeface="MiSans Medium" charset="-122"/>
          <a:cs typeface="+mn-cs"/>
        </a:defRPr>
      </a:lvl2pPr>
      <a:lvl3pPr marL="1200150" indent="-274320" algn="l" defTabSz="823595" rtl="0" eaLnBrk="1" latinLnBrk="0" hangingPunct="1">
        <a:lnSpc>
          <a:spcPct val="120000"/>
        </a:lnSpc>
        <a:spcBef>
          <a:spcPct val="90000"/>
        </a:spcBef>
        <a:buFont typeface="Arial" panose="02080604020202020204" pitchFamily="34" charset="0"/>
        <a:buChar char="•"/>
        <a:defRPr sz="1905" kern="1200">
          <a:solidFill>
            <a:schemeClr val="bg1"/>
          </a:solidFill>
          <a:latin typeface="MiSans Medium" charset="-122"/>
          <a:ea typeface="MiSans Medium" charset="-122"/>
          <a:cs typeface="+mn-cs"/>
        </a:defRPr>
      </a:lvl3pPr>
      <a:lvl4pPr marL="1440180" indent="-205740" algn="l" defTabSz="823595" rtl="0" eaLnBrk="1" latinLnBrk="0" hangingPunct="1">
        <a:lnSpc>
          <a:spcPct val="120000"/>
        </a:lnSpc>
        <a:spcBef>
          <a:spcPct val="90000"/>
        </a:spcBef>
        <a:buFont typeface="Arial" panose="02080604020202020204" pitchFamily="34" charset="0"/>
        <a:buChar char="•"/>
        <a:defRPr sz="1715" kern="1200">
          <a:solidFill>
            <a:schemeClr val="bg1"/>
          </a:solidFill>
          <a:latin typeface="MiSans Medium" charset="-122"/>
          <a:ea typeface="MiSans Medium" charset="-122"/>
          <a:cs typeface="+mn-cs"/>
        </a:defRPr>
      </a:lvl4pPr>
      <a:lvl5pPr marL="1851660" indent="-205740" algn="l" defTabSz="823595" rtl="0" eaLnBrk="1" latinLnBrk="0" hangingPunct="1">
        <a:lnSpc>
          <a:spcPct val="120000"/>
        </a:lnSpc>
        <a:spcBef>
          <a:spcPct val="90000"/>
        </a:spcBef>
        <a:buFont typeface="Arial" panose="02080604020202020204" pitchFamily="34" charset="0"/>
        <a:buChar char="•"/>
        <a:defRPr sz="1715" kern="1200">
          <a:solidFill>
            <a:schemeClr val="bg1"/>
          </a:solidFill>
          <a:latin typeface="MiSans Medium" charset="-122"/>
          <a:ea typeface="MiSans Medium" charset="-122"/>
          <a:cs typeface="+mn-cs"/>
        </a:defRPr>
      </a:lvl5pPr>
      <a:lvl6pPr marL="2263775" indent="-205740" algn="l" defTabSz="823595" rtl="0" eaLnBrk="1" latinLnBrk="0" hangingPunct="1">
        <a:lnSpc>
          <a:spcPct val="90000"/>
        </a:lnSpc>
        <a:spcBef>
          <a:spcPct val="90000"/>
        </a:spcBef>
        <a:buFont typeface="Arial" panose="02080604020202020204" pitchFamily="34" charset="0"/>
        <a:buChar char="•"/>
        <a:defRPr sz="1620" kern="1200">
          <a:solidFill>
            <a:schemeClr val="tx1"/>
          </a:solidFill>
          <a:latin typeface="+mn-lt"/>
          <a:ea typeface="+mn-ea"/>
          <a:cs typeface="+mn-cs"/>
        </a:defRPr>
      </a:lvl6pPr>
      <a:lvl7pPr marL="2675255" indent="-205740" algn="l" defTabSz="823595" rtl="0" eaLnBrk="1" latinLnBrk="0" hangingPunct="1">
        <a:lnSpc>
          <a:spcPct val="90000"/>
        </a:lnSpc>
        <a:spcBef>
          <a:spcPct val="90000"/>
        </a:spcBef>
        <a:buFont typeface="Arial" panose="02080604020202020204" pitchFamily="34" charset="0"/>
        <a:buChar char="•"/>
        <a:defRPr sz="1620" kern="1200">
          <a:solidFill>
            <a:schemeClr val="tx1"/>
          </a:solidFill>
          <a:latin typeface="+mn-lt"/>
          <a:ea typeface="+mn-ea"/>
          <a:cs typeface="+mn-cs"/>
        </a:defRPr>
      </a:lvl7pPr>
      <a:lvl8pPr marL="3086100" indent="-205740" algn="l" defTabSz="823595" rtl="0" eaLnBrk="1" latinLnBrk="0" hangingPunct="1">
        <a:lnSpc>
          <a:spcPct val="90000"/>
        </a:lnSpc>
        <a:spcBef>
          <a:spcPct val="90000"/>
        </a:spcBef>
        <a:buFont typeface="Arial" panose="02080604020202020204" pitchFamily="34" charset="0"/>
        <a:buChar char="•"/>
        <a:defRPr sz="1620" kern="1200">
          <a:solidFill>
            <a:schemeClr val="tx1"/>
          </a:solidFill>
          <a:latin typeface="+mn-lt"/>
          <a:ea typeface="+mn-ea"/>
          <a:cs typeface="+mn-cs"/>
        </a:defRPr>
      </a:lvl8pPr>
      <a:lvl9pPr marL="3498215" indent="-205740" algn="l" defTabSz="823595" rtl="0" eaLnBrk="1" latinLnBrk="0" hangingPunct="1">
        <a:lnSpc>
          <a:spcPct val="90000"/>
        </a:lnSpc>
        <a:spcBef>
          <a:spcPct val="90000"/>
        </a:spcBef>
        <a:buFont typeface="Arial" panose="02080604020202020204" pitchFamily="34" charset="0"/>
        <a:buChar char="•"/>
        <a:defRPr sz="1620" kern="1200">
          <a:solidFill>
            <a:schemeClr val="tx1"/>
          </a:solidFill>
          <a:latin typeface="+mn-lt"/>
          <a:ea typeface="+mn-ea"/>
          <a:cs typeface="+mn-cs"/>
        </a:defRPr>
      </a:lvl9pPr>
    </p:bodyStyle>
    <p:otherStyle>
      <a:defPPr>
        <a:defRPr lang="en-US"/>
      </a:defPPr>
      <a:lvl1pPr marL="0" algn="l" defTabSz="823595" rtl="0" eaLnBrk="1" latinLnBrk="0" hangingPunct="1">
        <a:defRPr sz="1620" kern="1200">
          <a:solidFill>
            <a:schemeClr val="tx1"/>
          </a:solidFill>
          <a:latin typeface="+mn-lt"/>
          <a:ea typeface="+mn-ea"/>
          <a:cs typeface="+mn-cs"/>
        </a:defRPr>
      </a:lvl1pPr>
      <a:lvl2pPr marL="411480" algn="l" defTabSz="823595" rtl="0" eaLnBrk="1" latinLnBrk="0" hangingPunct="1">
        <a:defRPr sz="1620" kern="1200">
          <a:solidFill>
            <a:schemeClr val="tx1"/>
          </a:solidFill>
          <a:latin typeface="+mn-lt"/>
          <a:ea typeface="+mn-ea"/>
          <a:cs typeface="+mn-cs"/>
        </a:defRPr>
      </a:lvl2pPr>
      <a:lvl3pPr marL="823595" algn="l" defTabSz="823595" rtl="0" eaLnBrk="1" latinLnBrk="0" hangingPunct="1">
        <a:defRPr sz="1620" kern="1200">
          <a:solidFill>
            <a:schemeClr val="tx1"/>
          </a:solidFill>
          <a:latin typeface="+mn-lt"/>
          <a:ea typeface="+mn-ea"/>
          <a:cs typeface="+mn-cs"/>
        </a:defRPr>
      </a:lvl3pPr>
      <a:lvl4pPr marL="1234440" algn="l" defTabSz="823595" rtl="0" eaLnBrk="1" latinLnBrk="0" hangingPunct="1">
        <a:defRPr sz="1620" kern="1200">
          <a:solidFill>
            <a:schemeClr val="tx1"/>
          </a:solidFill>
          <a:latin typeface="+mn-lt"/>
          <a:ea typeface="+mn-ea"/>
          <a:cs typeface="+mn-cs"/>
        </a:defRPr>
      </a:lvl4pPr>
      <a:lvl5pPr marL="1645920" algn="l" defTabSz="823595" rtl="0" eaLnBrk="1" latinLnBrk="0" hangingPunct="1">
        <a:defRPr sz="1620" kern="1200">
          <a:solidFill>
            <a:schemeClr val="tx1"/>
          </a:solidFill>
          <a:latin typeface="+mn-lt"/>
          <a:ea typeface="+mn-ea"/>
          <a:cs typeface="+mn-cs"/>
        </a:defRPr>
      </a:lvl5pPr>
      <a:lvl6pPr marL="2058035" algn="l" defTabSz="823595" rtl="0" eaLnBrk="1" latinLnBrk="0" hangingPunct="1">
        <a:defRPr sz="1620" kern="1200">
          <a:solidFill>
            <a:schemeClr val="tx1"/>
          </a:solidFill>
          <a:latin typeface="+mn-lt"/>
          <a:ea typeface="+mn-ea"/>
          <a:cs typeface="+mn-cs"/>
        </a:defRPr>
      </a:lvl6pPr>
      <a:lvl7pPr marL="2469515" algn="l" defTabSz="823595" rtl="0" eaLnBrk="1" latinLnBrk="0" hangingPunct="1">
        <a:defRPr sz="1620" kern="1200">
          <a:solidFill>
            <a:schemeClr val="tx1"/>
          </a:solidFill>
          <a:latin typeface="+mn-lt"/>
          <a:ea typeface="+mn-ea"/>
          <a:cs typeface="+mn-cs"/>
        </a:defRPr>
      </a:lvl7pPr>
      <a:lvl8pPr marL="2880360" algn="l" defTabSz="823595" rtl="0" eaLnBrk="1" latinLnBrk="0" hangingPunct="1">
        <a:defRPr sz="1620" kern="1200">
          <a:solidFill>
            <a:schemeClr val="tx1"/>
          </a:solidFill>
          <a:latin typeface="+mn-lt"/>
          <a:ea typeface="+mn-ea"/>
          <a:cs typeface="+mn-cs"/>
        </a:defRPr>
      </a:lvl8pPr>
      <a:lvl9pPr marL="3292475" algn="l" defTabSz="823595"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a:t>软件开发生命周期</a:t>
            </a:r>
            <a:br>
              <a:rPr lang="en-US" altLang="zh-CN" dirty="0"/>
            </a:br>
            <a:r>
              <a:rPr lang="zh-CN" altLang="en-US" dirty="0"/>
              <a:t>在发行版中的实践</a:t>
            </a:r>
          </a:p>
        </p:txBody>
      </p:sp>
      <p:sp>
        <p:nvSpPr>
          <p:cNvPr id="3" name="副标题 2"/>
          <p:cNvSpPr>
            <a:spLocks noGrp="1"/>
          </p:cNvSpPr>
          <p:nvPr>
            <p:ph type="subTitle" idx="1"/>
          </p:nvPr>
        </p:nvSpPr>
        <p:spPr/>
        <p:txBody>
          <a:bodyPr>
            <a:normAutofit fontScale="90000"/>
          </a:bodyPr>
          <a:lstStyle/>
          <a:p>
            <a:r>
              <a:rPr lang="zh-CN" altLang="en-US" dirty="0"/>
              <a:t>有效率、可持续地摸鱼</a:t>
            </a:r>
            <a:endParaRPr lang="en-US" dirty="0"/>
          </a:p>
        </p:txBody>
      </p:sp>
      <p:sp>
        <p:nvSpPr>
          <p:cNvPr id="4" name="文本占位符 3"/>
          <p:cNvSpPr>
            <a:spLocks noGrp="1"/>
          </p:cNvSpPr>
          <p:nvPr>
            <p:ph type="body" sz="quarter" idx="13"/>
          </p:nvPr>
        </p:nvSpPr>
        <p:spPr/>
        <p:txBody>
          <a:bodyPr/>
          <a:lstStyle/>
          <a:p>
            <a:r>
              <a:rPr lang="en-US" dirty="0"/>
              <a:t>Kexy Biscuit a.k.a. </a:t>
            </a:r>
            <a:r>
              <a:rPr lang="ja-JP" altLang="en-US" dirty="0"/>
              <a:t>るる</a:t>
            </a:r>
            <a:endParaRPr lang="en-US" dirty="0"/>
          </a:p>
        </p:txBody>
      </p:sp>
      <p:sp>
        <p:nvSpPr>
          <p:cNvPr id="5" name="文本占位符 4"/>
          <p:cNvSpPr>
            <a:spLocks noGrp="1"/>
          </p:cNvSpPr>
          <p:nvPr>
            <p:ph type="body" sz="quarter" idx="14"/>
          </p:nvPr>
        </p:nvSpPr>
        <p:spPr/>
        <p:txBody>
          <a:bodyPr>
            <a:normAutofit/>
          </a:bodyPr>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FDFF-651F-FB24-49E0-CF7133D30946}"/>
              </a:ext>
            </a:extLst>
          </p:cNvPr>
          <p:cNvSpPr>
            <a:spLocks noGrp="1"/>
          </p:cNvSpPr>
          <p:nvPr>
            <p:ph type="title"/>
          </p:nvPr>
        </p:nvSpPr>
        <p:spPr/>
        <p:txBody>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3" name="Content Placeholder 2">
            <a:extLst>
              <a:ext uri="{FF2B5EF4-FFF2-40B4-BE49-F238E27FC236}">
                <a16:creationId xmlns:a16="http://schemas.microsoft.com/office/drawing/2014/main" id="{AAAA3C45-611C-68BC-4DFD-A415D87F25E8}"/>
              </a:ext>
            </a:extLst>
          </p:cNvPr>
          <p:cNvSpPr>
            <a:spLocks noGrp="1"/>
          </p:cNvSpPr>
          <p:nvPr>
            <p:ph idx="1"/>
          </p:nvPr>
        </p:nvSpPr>
        <p:spPr/>
        <p:txBody>
          <a:bodyPr/>
          <a:lstStyle/>
          <a:p>
            <a:r>
              <a:rPr lang="en-US" altLang="zh-CN" dirty="0"/>
              <a:t>Linux </a:t>
            </a:r>
            <a:r>
              <a:rPr lang="zh-CN" altLang="en-US" dirty="0"/>
              <a:t>内核上游 </a:t>
            </a:r>
            <a:r>
              <a:rPr lang="en-US" altLang="zh-CN" dirty="0"/>
              <a:t>Kernel.org </a:t>
            </a:r>
            <a:r>
              <a:rPr lang="zh-CN" altLang="en-US" dirty="0"/>
              <a:t>发布更新相当频繁</a:t>
            </a:r>
          </a:p>
          <a:p>
            <a:pPr lvl="1"/>
            <a:r>
              <a:rPr lang="zh-CN" altLang="en-US" dirty="0"/>
              <a:t>主线 </a:t>
            </a:r>
            <a:r>
              <a:rPr lang="en-US" altLang="zh-CN" dirty="0"/>
              <a:t>mainline </a:t>
            </a:r>
            <a:r>
              <a:rPr lang="zh-CN" altLang="en-US" dirty="0"/>
              <a:t>由 </a:t>
            </a:r>
            <a:r>
              <a:rPr lang="en-US" altLang="zh-CN" dirty="0"/>
              <a:t>Torvalds </a:t>
            </a:r>
            <a:r>
              <a:rPr lang="zh-CN" altLang="en-US" dirty="0"/>
              <a:t>管理，约两个月一版</a:t>
            </a:r>
          </a:p>
          <a:p>
            <a:pPr lvl="2"/>
            <a:r>
              <a:rPr lang="zh-CN" altLang="en-US" dirty="0"/>
              <a:t>如不出意外的话周一的 </a:t>
            </a:r>
            <a:r>
              <a:rPr lang="en-US" altLang="zh-CN" dirty="0"/>
              <a:t>6.16 </a:t>
            </a:r>
            <a:r>
              <a:rPr lang="zh-CN" altLang="en-US" dirty="0"/>
              <a:t>系列</a:t>
            </a:r>
          </a:p>
          <a:p>
            <a:pPr lvl="1"/>
            <a:r>
              <a:rPr lang="zh-CN" altLang="en-US" dirty="0"/>
              <a:t>稳定 </a:t>
            </a:r>
            <a:r>
              <a:rPr lang="en-US" altLang="zh-CN" dirty="0"/>
              <a:t>stable </a:t>
            </a:r>
            <a:r>
              <a:rPr lang="zh-CN" altLang="en-US" dirty="0"/>
              <a:t>和长期 </a:t>
            </a:r>
            <a:r>
              <a:rPr lang="en-US" altLang="zh-CN" dirty="0" err="1"/>
              <a:t>longterm</a:t>
            </a:r>
            <a:r>
              <a:rPr lang="en-US" altLang="zh-CN" dirty="0"/>
              <a:t> </a:t>
            </a:r>
            <a:r>
              <a:rPr lang="zh-CN" altLang="en-US" dirty="0"/>
              <a:t>由 </a:t>
            </a:r>
            <a:r>
              <a:rPr lang="en-US" altLang="zh-CN" dirty="0"/>
              <a:t>Greg K-H </a:t>
            </a:r>
            <a:r>
              <a:rPr lang="zh-CN" altLang="en-US" dirty="0"/>
              <a:t>管理</a:t>
            </a:r>
          </a:p>
          <a:p>
            <a:pPr lvl="2"/>
            <a:r>
              <a:rPr lang="zh-CN" altLang="en-US" dirty="0"/>
              <a:t>按需发版，开发工作密集时两三天一版</a:t>
            </a:r>
          </a:p>
          <a:p>
            <a:pPr lvl="2"/>
            <a:r>
              <a:rPr lang="zh-CN" altLang="en-US" dirty="0"/>
              <a:t>如星期四发布的 </a:t>
            </a:r>
            <a:r>
              <a:rPr lang="en-US" altLang="zh-CN" dirty="0"/>
              <a:t>6.15.8</a:t>
            </a:r>
            <a:r>
              <a:rPr lang="zh-CN" altLang="en-US" dirty="0"/>
              <a:t>、</a:t>
            </a:r>
            <a:r>
              <a:rPr lang="en-US" altLang="zh-CN" dirty="0"/>
              <a:t>6.12.40 </a:t>
            </a:r>
            <a:r>
              <a:rPr lang="zh-CN" altLang="en-US" dirty="0"/>
              <a:t>和 </a:t>
            </a:r>
            <a:r>
              <a:rPr lang="en-US" altLang="zh-CN" dirty="0"/>
              <a:t>6.1.147</a:t>
            </a:r>
          </a:p>
          <a:p>
            <a:r>
              <a:rPr lang="zh-CN" altLang="en-US" dirty="0"/>
              <a:t>上游通常仅支持最近一个 </a:t>
            </a:r>
            <a:r>
              <a:rPr lang="en-US" altLang="zh-CN" dirty="0"/>
              <a:t>stable </a:t>
            </a:r>
            <a:r>
              <a:rPr lang="zh-CN" altLang="en-US" dirty="0"/>
              <a:t>内核系列</a:t>
            </a:r>
          </a:p>
          <a:p>
            <a:r>
              <a:rPr lang="zh-CN" altLang="en-US" dirty="0"/>
              <a:t>上游支持结束后，小发行版内核维护难以为继</a:t>
            </a:r>
            <a:endParaRPr lang="en-US" dirty="0"/>
          </a:p>
        </p:txBody>
      </p:sp>
    </p:spTree>
    <p:extLst>
      <p:ext uri="{BB962C8B-B14F-4D97-AF65-F5344CB8AC3E}">
        <p14:creationId xmlns:p14="http://schemas.microsoft.com/office/powerpoint/2010/main" val="63119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8662-7250-AB0F-4147-2536BCD36737}"/>
              </a:ext>
            </a:extLst>
          </p:cNvPr>
          <p:cNvSpPr>
            <a:spLocks noGrp="1"/>
          </p:cNvSpPr>
          <p:nvPr>
            <p:ph type="title"/>
          </p:nvPr>
        </p:nvSpPr>
        <p:spPr>
          <a:xfrm>
            <a:off x="952486" y="685896"/>
            <a:ext cx="10172550" cy="754485"/>
          </a:xfrm>
        </p:spPr>
        <p:txBody>
          <a:bodyPr anchor="b">
            <a:normAutofit/>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3" name="Content Placeholder 2">
            <a:extLst>
              <a:ext uri="{FF2B5EF4-FFF2-40B4-BE49-F238E27FC236}">
                <a16:creationId xmlns:a16="http://schemas.microsoft.com/office/drawing/2014/main" id="{54D95544-CF4A-82B8-9645-BCE102D17F64}"/>
              </a:ext>
            </a:extLst>
          </p:cNvPr>
          <p:cNvSpPr>
            <a:spLocks noGrp="1"/>
          </p:cNvSpPr>
          <p:nvPr>
            <p:ph sz="half" idx="1"/>
          </p:nvPr>
        </p:nvSpPr>
        <p:spPr>
          <a:xfrm>
            <a:off x="952486" y="1714739"/>
            <a:ext cx="5181743" cy="4351530"/>
          </a:xfrm>
        </p:spPr>
        <p:txBody>
          <a:bodyPr>
            <a:normAutofit/>
          </a:bodyPr>
          <a:lstStyle/>
          <a:p>
            <a:pPr>
              <a:lnSpc>
                <a:spcPct val="150000"/>
              </a:lnSpc>
              <a:spcBef>
                <a:spcPts val="0"/>
              </a:spcBef>
            </a:pPr>
            <a:r>
              <a:rPr lang="zh-CN" altLang="en-US" sz="2400" dirty="0"/>
              <a:t>补丁在进入上游前会首先出现在邮件列表上</a:t>
            </a:r>
          </a:p>
          <a:p>
            <a:pPr lvl="1">
              <a:lnSpc>
                <a:spcPct val="150000"/>
              </a:lnSpc>
              <a:spcBef>
                <a:spcPts val="0"/>
              </a:spcBef>
            </a:pPr>
            <a:r>
              <a:rPr lang="zh-CN" altLang="en-US" sz="2400" dirty="0"/>
              <a:t>例如龙架构相关补丁通常首先出现在 </a:t>
            </a:r>
            <a:r>
              <a:rPr lang="en-US" altLang="zh-CN" sz="2400" dirty="0" err="1"/>
              <a:t>loongarch.l.l.d</a:t>
            </a:r>
            <a:endParaRPr lang="en-US" altLang="zh-CN" sz="2400" dirty="0"/>
          </a:p>
          <a:p>
            <a:pPr lvl="1">
              <a:lnSpc>
                <a:spcPct val="150000"/>
              </a:lnSpc>
              <a:spcBef>
                <a:spcPts val="0"/>
              </a:spcBef>
            </a:pPr>
            <a:r>
              <a:rPr lang="zh-CN" altLang="en-US" sz="2400" dirty="0"/>
              <a:t>与 </a:t>
            </a:r>
            <a:r>
              <a:rPr lang="en-US" altLang="zh-CN" sz="2400" dirty="0"/>
              <a:t>AMD </a:t>
            </a:r>
            <a:r>
              <a:rPr lang="zh-CN" altLang="en-US" sz="2400" dirty="0"/>
              <a:t>显示驱动相关的列表则是 </a:t>
            </a:r>
            <a:r>
              <a:rPr lang="en-US" altLang="zh-CN" sz="2400" dirty="0"/>
              <a:t>amd-gfx.lists.freedesktop.org</a:t>
            </a:r>
          </a:p>
        </p:txBody>
      </p:sp>
      <p:pic>
        <p:nvPicPr>
          <p:cNvPr id="5" name="Picture 4" descr="A screenshot of a computer&#10;&#10;AI-generated content may be incorrect.">
            <a:extLst>
              <a:ext uri="{FF2B5EF4-FFF2-40B4-BE49-F238E27FC236}">
                <a16:creationId xmlns:a16="http://schemas.microsoft.com/office/drawing/2014/main" id="{11924D99-EEE4-BA91-619E-5F84946F9F7F}"/>
              </a:ext>
            </a:extLst>
          </p:cNvPr>
          <p:cNvPicPr>
            <a:picLocks noChangeAspect="1"/>
          </p:cNvPicPr>
          <p:nvPr/>
        </p:nvPicPr>
        <p:blipFill>
          <a:blip r:embed="rId3"/>
          <a:stretch>
            <a:fillRect/>
          </a:stretch>
        </p:blipFill>
        <p:spPr>
          <a:xfrm>
            <a:off x="6832059" y="1714739"/>
            <a:ext cx="4090438" cy="4351530"/>
          </a:xfrm>
          <a:prstGeom prst="rect">
            <a:avLst/>
          </a:prstGeom>
          <a:noFill/>
        </p:spPr>
      </p:pic>
    </p:spTree>
    <p:extLst>
      <p:ext uri="{BB962C8B-B14F-4D97-AF65-F5344CB8AC3E}">
        <p14:creationId xmlns:p14="http://schemas.microsoft.com/office/powerpoint/2010/main" val="246195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BA01-0D99-905F-DFA2-130E4AEFA773}"/>
              </a:ext>
            </a:extLst>
          </p:cNvPr>
          <p:cNvSpPr>
            <a:spLocks noGrp="1"/>
          </p:cNvSpPr>
          <p:nvPr>
            <p:ph type="title"/>
          </p:nvPr>
        </p:nvSpPr>
        <p:spPr/>
        <p:txBody>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3" name="Content Placeholder 2">
            <a:extLst>
              <a:ext uri="{FF2B5EF4-FFF2-40B4-BE49-F238E27FC236}">
                <a16:creationId xmlns:a16="http://schemas.microsoft.com/office/drawing/2014/main" id="{545D4AC4-C46F-C5BF-8021-F2F0858B4EAC}"/>
              </a:ext>
            </a:extLst>
          </p:cNvPr>
          <p:cNvSpPr>
            <a:spLocks noGrp="1"/>
          </p:cNvSpPr>
          <p:nvPr>
            <p:ph sz="half" idx="1"/>
          </p:nvPr>
        </p:nvSpPr>
        <p:spPr/>
        <p:txBody>
          <a:bodyPr>
            <a:normAutofit fontScale="70000" lnSpcReduction="20000"/>
          </a:bodyPr>
          <a:lstStyle/>
          <a:p>
            <a:pPr>
              <a:lnSpc>
                <a:spcPct val="170000"/>
              </a:lnSpc>
              <a:spcBef>
                <a:spcPts val="0"/>
              </a:spcBef>
            </a:pPr>
            <a:r>
              <a:rPr lang="zh-CN" altLang="en-US" sz="2400" dirty="0"/>
              <a:t>当补丁被接受后则会进入子系统维护者的 </a:t>
            </a:r>
            <a:r>
              <a:rPr lang="en-US" altLang="zh-CN" sz="2400" dirty="0"/>
              <a:t>Git </a:t>
            </a:r>
            <a:r>
              <a:rPr lang="zh-CN" altLang="en-US" sz="2400" dirty="0"/>
              <a:t>树</a:t>
            </a:r>
          </a:p>
          <a:p>
            <a:pPr lvl="1">
              <a:lnSpc>
                <a:spcPct val="170000"/>
              </a:lnSpc>
              <a:spcBef>
                <a:spcPts val="0"/>
              </a:spcBef>
            </a:pPr>
            <a:r>
              <a:rPr lang="zh-CN" altLang="en-US" sz="2400" dirty="0"/>
              <a:t>例如龙架构相关的内核修改会进入 </a:t>
            </a:r>
            <a:r>
              <a:rPr lang="en-US" altLang="zh-CN" sz="2400" dirty="0" err="1"/>
              <a:t>chenhuacai</a:t>
            </a:r>
            <a:r>
              <a:rPr lang="en-US" altLang="zh-CN" sz="2400" dirty="0"/>
              <a:t>/</a:t>
            </a:r>
            <a:r>
              <a:rPr lang="en-US" altLang="zh-CN" sz="2400" dirty="0" err="1"/>
              <a:t>linux-loongson.git</a:t>
            </a:r>
            <a:endParaRPr lang="en-US" altLang="zh-CN" sz="2400" dirty="0"/>
          </a:p>
          <a:p>
            <a:pPr lvl="1">
              <a:lnSpc>
                <a:spcPct val="170000"/>
              </a:lnSpc>
              <a:spcBef>
                <a:spcPts val="0"/>
              </a:spcBef>
            </a:pPr>
            <a:r>
              <a:rPr lang="en-US" altLang="zh-CN" sz="2400" dirty="0"/>
              <a:t>AMD </a:t>
            </a:r>
            <a:r>
              <a:rPr lang="zh-CN" altLang="en-US" sz="2400" dirty="0"/>
              <a:t>显示驱动则使用 </a:t>
            </a:r>
            <a:r>
              <a:rPr lang="en-US" altLang="zh-CN" sz="2400" dirty="0"/>
              <a:t>https://gitlab.freedesktop.org/agd5f/linux.git</a:t>
            </a:r>
          </a:p>
          <a:p>
            <a:pPr>
              <a:lnSpc>
                <a:spcPct val="170000"/>
              </a:lnSpc>
              <a:spcBef>
                <a:spcPts val="0"/>
              </a:spcBef>
            </a:pPr>
            <a:r>
              <a:rPr lang="zh-CN" altLang="en-US" sz="2400" dirty="0"/>
              <a:t>每隔一段时间子系统维护者就会向 </a:t>
            </a:r>
            <a:r>
              <a:rPr lang="en-US" altLang="zh-CN" sz="2400" dirty="0"/>
              <a:t>Torvalds </a:t>
            </a:r>
            <a:r>
              <a:rPr lang="zh-CN" altLang="en-US" sz="2400" dirty="0"/>
              <a:t>发起拉取请求，修改便会进入主线内核</a:t>
            </a:r>
            <a:endParaRPr lang="en-US" sz="2400" dirty="0"/>
          </a:p>
        </p:txBody>
      </p:sp>
      <p:pic>
        <p:nvPicPr>
          <p:cNvPr id="12" name="Content Placeholder 11">
            <a:extLst>
              <a:ext uri="{FF2B5EF4-FFF2-40B4-BE49-F238E27FC236}">
                <a16:creationId xmlns:a16="http://schemas.microsoft.com/office/drawing/2014/main" id="{134D74A0-59B1-488D-25BB-C8CB9F4AE479}"/>
              </a:ext>
            </a:extLst>
          </p:cNvPr>
          <p:cNvPicPr>
            <a:picLocks noGrp="1" noChangeAspect="1"/>
          </p:cNvPicPr>
          <p:nvPr>
            <p:ph sz="half" idx="2"/>
          </p:nvPr>
        </p:nvPicPr>
        <p:blipFill>
          <a:blip r:embed="rId3"/>
          <a:stretch>
            <a:fillRect/>
          </a:stretch>
        </p:blipFill>
        <p:spPr>
          <a:xfrm>
            <a:off x="6853422" y="1714500"/>
            <a:ext cx="4047756" cy="4351338"/>
          </a:xfrm>
        </p:spPr>
      </p:pic>
    </p:spTree>
    <p:extLst>
      <p:ext uri="{BB962C8B-B14F-4D97-AF65-F5344CB8AC3E}">
        <p14:creationId xmlns:p14="http://schemas.microsoft.com/office/powerpoint/2010/main" val="217588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2FDE-6640-397B-1A7B-B7DB7D3D5F48}"/>
              </a:ext>
            </a:extLst>
          </p:cNvPr>
          <p:cNvSpPr>
            <a:spLocks noGrp="1"/>
          </p:cNvSpPr>
          <p:nvPr>
            <p:ph type="title"/>
          </p:nvPr>
        </p:nvSpPr>
        <p:spPr/>
        <p:txBody>
          <a:bodyPr>
            <a:normAutofit/>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8" name="Content Placeholder 7">
            <a:extLst>
              <a:ext uri="{FF2B5EF4-FFF2-40B4-BE49-F238E27FC236}">
                <a16:creationId xmlns:a16="http://schemas.microsoft.com/office/drawing/2014/main" id="{08762295-728A-230C-BC0B-872BE3AD163C}"/>
              </a:ext>
            </a:extLst>
          </p:cNvPr>
          <p:cNvSpPr>
            <a:spLocks noGrp="1"/>
          </p:cNvSpPr>
          <p:nvPr>
            <p:ph idx="1"/>
          </p:nvPr>
        </p:nvSpPr>
        <p:spPr/>
        <p:txBody>
          <a:bodyPr/>
          <a:lstStyle/>
          <a:p>
            <a:r>
              <a:rPr lang="zh-CN" altLang="en-US" dirty="0"/>
              <a:t>还有许多补丁没有进入上游化流程</a:t>
            </a:r>
          </a:p>
          <a:p>
            <a:pPr lvl="1"/>
            <a:r>
              <a:rPr lang="zh-CN" altLang="en-US" dirty="0"/>
              <a:t>可能由于时机尚不成熟，如代码仍在开发阶段</a:t>
            </a:r>
          </a:p>
          <a:p>
            <a:pPr lvl="1"/>
            <a:r>
              <a:rPr lang="zh-CN" altLang="en-US" dirty="0"/>
              <a:t>常见于 </a:t>
            </a:r>
            <a:r>
              <a:rPr lang="en-US" altLang="zh-CN" dirty="0"/>
              <a:t>Arm </a:t>
            </a:r>
            <a:r>
              <a:rPr lang="zh-CN" altLang="en-US" dirty="0"/>
              <a:t>平台、平台定制设备、东亚语言支持等</a:t>
            </a:r>
          </a:p>
          <a:p>
            <a:r>
              <a:rPr lang="zh-CN" altLang="en-US" dirty="0"/>
              <a:t>也有些补丁是上游维护者并不认同的修改</a:t>
            </a:r>
          </a:p>
          <a:p>
            <a:pPr lvl="1"/>
            <a:r>
              <a:rPr lang="zh-CN" altLang="en-US" dirty="0"/>
              <a:t>但这些补丁能解决实际存在的问题</a:t>
            </a:r>
          </a:p>
          <a:p>
            <a:pPr lvl="1"/>
            <a:r>
              <a:rPr lang="zh-CN" altLang="en-US" dirty="0"/>
              <a:t>因此安同 </a:t>
            </a:r>
            <a:r>
              <a:rPr lang="en-US" altLang="zh-CN" dirty="0"/>
              <a:t>OS </a:t>
            </a:r>
            <a:r>
              <a:rPr lang="zh-CN" altLang="en-US" dirty="0"/>
              <a:t>同样会引入这部分修改</a:t>
            </a:r>
          </a:p>
          <a:p>
            <a:pPr lvl="1"/>
            <a:r>
              <a:rPr lang="zh-CN" altLang="en-US" dirty="0"/>
              <a:t>当时机合适时，会继续推进在上游解决这些问题</a:t>
            </a:r>
            <a:endParaRPr lang="en-US" dirty="0"/>
          </a:p>
        </p:txBody>
      </p:sp>
    </p:spTree>
    <p:extLst>
      <p:ext uri="{BB962C8B-B14F-4D97-AF65-F5344CB8AC3E}">
        <p14:creationId xmlns:p14="http://schemas.microsoft.com/office/powerpoint/2010/main" val="281734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DEC3-37B8-A712-CCCD-5C96CBDB657D}"/>
              </a:ext>
            </a:extLst>
          </p:cNvPr>
          <p:cNvSpPr>
            <a:spLocks noGrp="1"/>
          </p:cNvSpPr>
          <p:nvPr>
            <p:ph type="title"/>
          </p:nvPr>
        </p:nvSpPr>
        <p:spPr/>
        <p:txBody>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3" name="Content Placeholder 2">
            <a:extLst>
              <a:ext uri="{FF2B5EF4-FFF2-40B4-BE49-F238E27FC236}">
                <a16:creationId xmlns:a16="http://schemas.microsoft.com/office/drawing/2014/main" id="{A065AE21-0DE0-A2FB-A96C-3932CCF31372}"/>
              </a:ext>
            </a:extLst>
          </p:cNvPr>
          <p:cNvSpPr>
            <a:spLocks noGrp="1"/>
          </p:cNvSpPr>
          <p:nvPr>
            <p:ph idx="1"/>
          </p:nvPr>
        </p:nvSpPr>
        <p:spPr/>
        <p:txBody>
          <a:bodyPr/>
          <a:lstStyle/>
          <a:p>
            <a:r>
              <a:rPr lang="zh-CN" altLang="en-US" dirty="0"/>
              <a:t>截止撰稿时，安同 </a:t>
            </a:r>
            <a:r>
              <a:rPr lang="en-US" altLang="zh-CN" dirty="0"/>
              <a:t>OS </a:t>
            </a:r>
            <a:r>
              <a:rPr lang="zh-CN" altLang="en-US" dirty="0"/>
              <a:t>的 </a:t>
            </a:r>
            <a:r>
              <a:rPr lang="en-US" altLang="zh-CN" dirty="0"/>
              <a:t>Linux 6.16 </a:t>
            </a:r>
            <a:r>
              <a:rPr lang="zh-CN" altLang="en-US" dirty="0"/>
              <a:t>分支</a:t>
            </a:r>
            <a:r>
              <a:rPr lang="en-US" altLang="zh-CN" dirty="0"/>
              <a:t>……</a:t>
            </a:r>
          </a:p>
          <a:p>
            <a:pPr lvl="1"/>
            <a:r>
              <a:rPr lang="zh-CN" altLang="en-US" dirty="0"/>
              <a:t>有足足 </a:t>
            </a:r>
            <a:r>
              <a:rPr lang="en-US" altLang="zh-CN" dirty="0"/>
              <a:t>324 </a:t>
            </a:r>
            <a:r>
              <a:rPr lang="zh-CN" altLang="en-US" dirty="0"/>
              <a:t>个补丁，而这一系列的审议工作远未完成</a:t>
            </a:r>
          </a:p>
          <a:p>
            <a:pPr lvl="1"/>
            <a:r>
              <a:rPr lang="zh-CN" altLang="en-US" dirty="0"/>
              <a:t>基于安同 </a:t>
            </a:r>
            <a:r>
              <a:rPr lang="en-US" altLang="zh-CN" dirty="0"/>
              <a:t>OS </a:t>
            </a:r>
            <a:r>
              <a:rPr lang="zh-CN" altLang="en-US" dirty="0"/>
              <a:t>的开发流程要求，这些补丁以</a:t>
            </a:r>
            <a:r>
              <a:rPr lang="en-US" altLang="zh-CN" dirty="0"/>
              <a:t>……</a:t>
            </a:r>
          </a:p>
          <a:p>
            <a:pPr lvl="1"/>
            <a:r>
              <a:rPr lang="en-US" altLang="zh-CN" dirty="0"/>
              <a:t>POSIX </a:t>
            </a:r>
            <a:r>
              <a:rPr lang="zh-CN" altLang="en-US" dirty="0"/>
              <a:t>规范中的 </a:t>
            </a:r>
            <a:r>
              <a:rPr lang="en-US" altLang="zh-CN" dirty="0"/>
              <a:t>patch </a:t>
            </a:r>
            <a:r>
              <a:rPr lang="zh-CN" altLang="en-US" dirty="0"/>
              <a:t>格式保存（！）</a:t>
            </a:r>
          </a:p>
          <a:p>
            <a:r>
              <a:rPr lang="zh-CN" altLang="en-US" dirty="0"/>
              <a:t>手动管理 </a:t>
            </a:r>
            <a:r>
              <a:rPr lang="en-US" altLang="zh-CN" dirty="0"/>
              <a:t>patch </a:t>
            </a:r>
            <a:r>
              <a:rPr lang="zh-CN" altLang="en-US" dirty="0"/>
              <a:t>文件没有任何的可复现性</a:t>
            </a:r>
          </a:p>
          <a:p>
            <a:pPr lvl="1"/>
            <a:r>
              <a:rPr lang="en-US" altLang="zh-CN" dirty="0"/>
              <a:t>patch </a:t>
            </a:r>
            <a:r>
              <a:rPr lang="zh-CN" altLang="en-US" dirty="0"/>
              <a:t>文件结构复杂且格式松散</a:t>
            </a:r>
          </a:p>
          <a:p>
            <a:pPr lvl="1"/>
            <a:r>
              <a:rPr lang="en-US" altLang="zh-CN" dirty="0"/>
              <a:t>patch </a:t>
            </a:r>
            <a:r>
              <a:rPr lang="zh-CN" altLang="en-US" dirty="0"/>
              <a:t>文件包含了大量的上下文信息</a:t>
            </a:r>
          </a:p>
          <a:p>
            <a:pPr lvl="2"/>
            <a:r>
              <a:rPr lang="zh-CN" altLang="en-US" dirty="0"/>
              <a:t>这保证了补丁不会被错误地应用到不适用的版本上</a:t>
            </a:r>
          </a:p>
          <a:p>
            <a:pPr lvl="1"/>
            <a:r>
              <a:rPr lang="zh-CN" altLang="en-US" dirty="0"/>
              <a:t>内核大版本更新后经常需要重新生成补丁</a:t>
            </a:r>
            <a:endParaRPr lang="en-US" dirty="0"/>
          </a:p>
        </p:txBody>
      </p:sp>
    </p:spTree>
    <p:extLst>
      <p:ext uri="{BB962C8B-B14F-4D97-AF65-F5344CB8AC3E}">
        <p14:creationId xmlns:p14="http://schemas.microsoft.com/office/powerpoint/2010/main" val="12698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E07E-9CF6-7AF5-D9D5-B1851B94E92C}"/>
              </a:ext>
            </a:extLst>
          </p:cNvPr>
          <p:cNvSpPr>
            <a:spLocks noGrp="1"/>
          </p:cNvSpPr>
          <p:nvPr>
            <p:ph type="title"/>
          </p:nvPr>
        </p:nvSpPr>
        <p:spPr/>
        <p:txBody>
          <a:bodyPr/>
          <a:lstStyle/>
          <a:p>
            <a:r>
              <a:rPr lang="en-US" dirty="0"/>
              <a:t>patch </a:t>
            </a:r>
            <a:r>
              <a:rPr lang="zh-CN" altLang="en-US" dirty="0"/>
              <a:t>文件长什么样？</a:t>
            </a:r>
            <a:endParaRPr lang="en-US" dirty="0"/>
          </a:p>
        </p:txBody>
      </p:sp>
      <p:pic>
        <p:nvPicPr>
          <p:cNvPr id="5" name="Content Placeholder 4">
            <a:extLst>
              <a:ext uri="{FF2B5EF4-FFF2-40B4-BE49-F238E27FC236}">
                <a16:creationId xmlns:a16="http://schemas.microsoft.com/office/drawing/2014/main" id="{264EF366-201E-0854-5C36-7BF57D1CA4C9}"/>
              </a:ext>
            </a:extLst>
          </p:cNvPr>
          <p:cNvPicPr>
            <a:picLocks noGrp="1" noChangeAspect="1"/>
          </p:cNvPicPr>
          <p:nvPr>
            <p:ph idx="1"/>
          </p:nvPr>
        </p:nvPicPr>
        <p:blipFill>
          <a:blip r:embed="rId3"/>
          <a:stretch>
            <a:fillRect/>
          </a:stretch>
        </p:blipFill>
        <p:spPr>
          <a:xfrm>
            <a:off x="1231013" y="1714500"/>
            <a:ext cx="7977373" cy="4287838"/>
          </a:xfrm>
        </p:spPr>
      </p:pic>
    </p:spTree>
    <p:extLst>
      <p:ext uri="{BB962C8B-B14F-4D97-AF65-F5344CB8AC3E}">
        <p14:creationId xmlns:p14="http://schemas.microsoft.com/office/powerpoint/2010/main" val="2562981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13D-0638-3051-9701-F9FC02B7CDC1}"/>
              </a:ext>
            </a:extLst>
          </p:cNvPr>
          <p:cNvSpPr>
            <a:spLocks noGrp="1"/>
          </p:cNvSpPr>
          <p:nvPr>
            <p:ph type="title"/>
          </p:nvPr>
        </p:nvSpPr>
        <p:spPr/>
        <p:txBody>
          <a:bodyPr/>
          <a:lstStyle/>
          <a:p>
            <a:r>
              <a:rPr lang="zh-CN" altLang="en-US" dirty="0"/>
              <a:t>补丁管理实践：</a:t>
            </a:r>
            <a:r>
              <a:rPr lang="en-US" altLang="zh-CN" dirty="0"/>
              <a:t>Git </a:t>
            </a:r>
            <a:r>
              <a:rPr lang="zh-CN" altLang="en-US" dirty="0"/>
              <a:t>工作流 </a:t>
            </a:r>
            <a:r>
              <a:rPr lang="en-US" altLang="zh-CN" dirty="0"/>
              <a:t>101</a:t>
            </a:r>
            <a:endParaRPr lang="en-US" dirty="0"/>
          </a:p>
        </p:txBody>
      </p:sp>
      <p:sp>
        <p:nvSpPr>
          <p:cNvPr id="3" name="Content Placeholder 2">
            <a:extLst>
              <a:ext uri="{FF2B5EF4-FFF2-40B4-BE49-F238E27FC236}">
                <a16:creationId xmlns:a16="http://schemas.microsoft.com/office/drawing/2014/main" id="{A49DBDEA-07C6-8506-7F28-9A191D72E270}"/>
              </a:ext>
            </a:extLst>
          </p:cNvPr>
          <p:cNvSpPr>
            <a:spLocks noGrp="1"/>
          </p:cNvSpPr>
          <p:nvPr>
            <p:ph idx="1"/>
          </p:nvPr>
        </p:nvSpPr>
        <p:spPr/>
        <p:txBody>
          <a:bodyPr/>
          <a:lstStyle/>
          <a:p>
            <a:r>
              <a:rPr lang="zh-CN" altLang="en-US" dirty="0"/>
              <a:t>既然 </a:t>
            </a:r>
            <a:r>
              <a:rPr lang="en-US" dirty="0"/>
              <a:t>patch </a:t>
            </a:r>
            <a:r>
              <a:rPr lang="zh-CN" altLang="en-US" dirty="0"/>
              <a:t>文件通常是由 </a:t>
            </a:r>
            <a:r>
              <a:rPr lang="en-US" dirty="0"/>
              <a:t>Git </a:t>
            </a:r>
            <a:r>
              <a:rPr lang="zh-CN" altLang="en-US" dirty="0"/>
              <a:t>提交生成的</a:t>
            </a:r>
          </a:p>
          <a:p>
            <a:pPr lvl="1"/>
            <a:r>
              <a:rPr lang="zh-CN" altLang="en-US" dirty="0"/>
              <a:t>那么在一个仓库里管理这些 </a:t>
            </a:r>
            <a:r>
              <a:rPr lang="en-US" dirty="0"/>
              <a:t>Git </a:t>
            </a:r>
            <a:r>
              <a:rPr lang="zh-CN" altLang="en-US" dirty="0"/>
              <a:t>提交不就好了</a:t>
            </a:r>
          </a:p>
          <a:p>
            <a:pPr lvl="1"/>
            <a:r>
              <a:rPr lang="zh-CN" altLang="en-US" dirty="0"/>
              <a:t>主流发行版如 </a:t>
            </a:r>
            <a:r>
              <a:rPr lang="en-US" dirty="0" err="1"/>
              <a:t>Ubuntu、Fedora</a:t>
            </a:r>
            <a:r>
              <a:rPr lang="en-US" dirty="0"/>
              <a:t> </a:t>
            </a:r>
            <a:r>
              <a:rPr lang="zh-CN" altLang="en-US" dirty="0"/>
              <a:t>也都是这么做的</a:t>
            </a:r>
          </a:p>
          <a:p>
            <a:r>
              <a:rPr lang="en-US" dirty="0"/>
              <a:t>AOSC-Tracking/</a:t>
            </a:r>
            <a:r>
              <a:rPr lang="en-US" dirty="0" err="1"/>
              <a:t>linux</a:t>
            </a:r>
            <a:r>
              <a:rPr lang="en-US" dirty="0"/>
              <a:t> </a:t>
            </a:r>
            <a:r>
              <a:rPr lang="zh-CN" altLang="en-US" dirty="0"/>
              <a:t>仓库堂堂登场</a:t>
            </a:r>
          </a:p>
          <a:p>
            <a:pPr lvl="1"/>
            <a:r>
              <a:rPr lang="zh-CN" altLang="en-US" dirty="0"/>
              <a:t>基于上游 </a:t>
            </a:r>
            <a:r>
              <a:rPr lang="en-US" dirty="0"/>
              <a:t>mainline/stable/</a:t>
            </a:r>
            <a:r>
              <a:rPr lang="en-US" dirty="0" err="1"/>
              <a:t>longterm</a:t>
            </a:r>
            <a:r>
              <a:rPr lang="en-US" dirty="0"/>
              <a:t> </a:t>
            </a:r>
            <a:r>
              <a:rPr lang="zh-CN" altLang="en-US" dirty="0"/>
              <a:t>版本标签</a:t>
            </a:r>
          </a:p>
          <a:p>
            <a:pPr lvl="1"/>
            <a:r>
              <a:rPr lang="zh-CN" altLang="en-US" dirty="0"/>
              <a:t>在上游版本标签基础上添加所需的所有补丁</a:t>
            </a:r>
          </a:p>
          <a:p>
            <a:pPr lvl="1"/>
            <a:r>
              <a:rPr lang="zh-CN" altLang="en-US" dirty="0"/>
              <a:t>包括安同 </a:t>
            </a:r>
            <a:r>
              <a:rPr lang="en-US" dirty="0"/>
              <a:t>OS </a:t>
            </a:r>
            <a:r>
              <a:rPr lang="zh-CN" altLang="en-US" dirty="0"/>
              <a:t>推送的所有测试和正式版本内核</a:t>
            </a:r>
            <a:endParaRPr lang="en-US" dirty="0"/>
          </a:p>
        </p:txBody>
      </p:sp>
    </p:spTree>
    <p:extLst>
      <p:ext uri="{BB962C8B-B14F-4D97-AF65-F5344CB8AC3E}">
        <p14:creationId xmlns:p14="http://schemas.microsoft.com/office/powerpoint/2010/main" val="296351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A190-DC82-FB1B-2C95-0694CE4C836C}"/>
              </a:ext>
            </a:extLst>
          </p:cNvPr>
          <p:cNvSpPr>
            <a:spLocks noGrp="1"/>
          </p:cNvSpPr>
          <p:nvPr>
            <p:ph type="title"/>
          </p:nvPr>
        </p:nvSpPr>
        <p:spPr/>
        <p:txBody>
          <a:bodyPr/>
          <a:lstStyle/>
          <a:p>
            <a:r>
              <a:rPr lang="zh-CN" altLang="en-US" dirty="0"/>
              <a:t>补丁管理实践：</a:t>
            </a:r>
            <a:r>
              <a:rPr lang="en-US" altLang="zh-CN" dirty="0"/>
              <a:t>Git </a:t>
            </a:r>
            <a:r>
              <a:rPr lang="zh-CN" altLang="en-US" dirty="0"/>
              <a:t>工作流 </a:t>
            </a:r>
            <a:r>
              <a:rPr lang="en-US" altLang="zh-CN" dirty="0"/>
              <a:t>101</a:t>
            </a:r>
            <a:endParaRPr lang="en-US" dirty="0"/>
          </a:p>
        </p:txBody>
      </p:sp>
      <p:sp>
        <p:nvSpPr>
          <p:cNvPr id="3" name="Content Placeholder 2">
            <a:extLst>
              <a:ext uri="{FF2B5EF4-FFF2-40B4-BE49-F238E27FC236}">
                <a16:creationId xmlns:a16="http://schemas.microsoft.com/office/drawing/2014/main" id="{A836FEBF-BDD4-97E1-DC1B-080C96EB0141}"/>
              </a:ext>
            </a:extLst>
          </p:cNvPr>
          <p:cNvSpPr>
            <a:spLocks noGrp="1"/>
          </p:cNvSpPr>
          <p:nvPr>
            <p:ph idx="1"/>
          </p:nvPr>
        </p:nvSpPr>
        <p:spPr/>
        <p:txBody>
          <a:bodyPr/>
          <a:lstStyle/>
          <a:p>
            <a:r>
              <a:rPr lang="zh-CN" altLang="en-US" strike="sngStrike" dirty="0"/>
              <a:t>空谈不如实践</a:t>
            </a:r>
            <a:r>
              <a:rPr lang="en-US" altLang="zh-CN" strike="sngStrike" dirty="0"/>
              <a:t>……</a:t>
            </a:r>
          </a:p>
          <a:p>
            <a:pPr lvl="1"/>
            <a:r>
              <a:rPr lang="zh-CN" altLang="en-US" strike="sngStrike" dirty="0"/>
              <a:t>本该直接演示一下如何在安同 </a:t>
            </a:r>
            <a:r>
              <a:rPr lang="en-US" altLang="zh-CN" strike="sngStrike" dirty="0"/>
              <a:t>OS </a:t>
            </a:r>
            <a:r>
              <a:rPr lang="zh-CN" altLang="en-US" strike="sngStrike" dirty="0"/>
              <a:t>发布一个新版本</a:t>
            </a:r>
            <a:r>
              <a:rPr lang="en-US" altLang="zh-CN" strike="sngStrike" dirty="0"/>
              <a:t>……</a:t>
            </a:r>
            <a:r>
              <a:rPr lang="zh-CN" altLang="en-US" strike="sngStrike" dirty="0"/>
              <a:t>？</a:t>
            </a:r>
            <a:endParaRPr lang="en-US" altLang="zh-CN" strike="sngStrike" dirty="0"/>
          </a:p>
          <a:p>
            <a:pPr lvl="1"/>
            <a:r>
              <a:rPr lang="zh-CN" altLang="en-US" strike="sngStrike" dirty="0"/>
              <a:t>但是最近实在没时间！堆着好多补丁没审议</a:t>
            </a:r>
            <a:r>
              <a:rPr lang="en-US" altLang="zh-CN" strike="sngStrike" dirty="0"/>
              <a:t>……</a:t>
            </a:r>
            <a:endParaRPr lang="zh-CN" altLang="en-US" strike="sngStrike" dirty="0"/>
          </a:p>
          <a:p>
            <a:pPr lvl="1"/>
            <a:r>
              <a:rPr lang="zh-CN" altLang="en-US" strike="sngStrike" dirty="0"/>
              <a:t>还是以在龙架构上开启 </a:t>
            </a:r>
            <a:r>
              <a:rPr lang="en-US" altLang="zh-CN" strike="sngStrike" dirty="0"/>
              <a:t>AMD </a:t>
            </a:r>
            <a:r>
              <a:rPr lang="zh-CN" altLang="en-US" strike="sngStrike" dirty="0"/>
              <a:t>异构计算架构内核驱动为例</a:t>
            </a:r>
            <a:endParaRPr lang="en-US" altLang="zh-CN" strike="sngStrike" dirty="0"/>
          </a:p>
          <a:p>
            <a:pPr lvl="1"/>
            <a:r>
              <a:rPr lang="zh-CN" altLang="en-US" strike="sngStrike" dirty="0"/>
              <a:t>简单演示一下如何追踪一个补丁的全生命周期</a:t>
            </a:r>
            <a:endParaRPr lang="en-US" altLang="zh-CN" strike="sngStrike" dirty="0"/>
          </a:p>
          <a:p>
            <a:r>
              <a:rPr lang="zh-CN" altLang="en-US" dirty="0"/>
              <a:t>没有了，演示机在推哔哩哔哩直播</a:t>
            </a:r>
            <a:endParaRPr lang="en-US" altLang="zh-CN" dirty="0"/>
          </a:p>
          <a:p>
            <a:pPr lvl="1"/>
            <a:r>
              <a:rPr lang="zh-CN" altLang="en-US" dirty="0"/>
              <a:t>该死的直播姬仅支持 </a:t>
            </a:r>
            <a:r>
              <a:rPr lang="en-US" altLang="zh-CN" dirty="0"/>
              <a:t>Windows </a:t>
            </a:r>
            <a:r>
              <a:rPr lang="zh-CN" altLang="en-US" dirty="0"/>
              <a:t>但是推流机都是 </a:t>
            </a:r>
            <a:r>
              <a:rPr lang="en-US" altLang="zh-CN" dirty="0"/>
              <a:t>Mac</a:t>
            </a:r>
          </a:p>
        </p:txBody>
      </p:sp>
    </p:spTree>
    <p:extLst>
      <p:ext uri="{BB962C8B-B14F-4D97-AF65-F5344CB8AC3E}">
        <p14:creationId xmlns:p14="http://schemas.microsoft.com/office/powerpoint/2010/main" val="184976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516E-E06C-5981-133F-74C62DF7BD7E}"/>
              </a:ext>
            </a:extLst>
          </p:cNvPr>
          <p:cNvSpPr>
            <a:spLocks noGrp="1"/>
          </p:cNvSpPr>
          <p:nvPr>
            <p:ph type="title"/>
          </p:nvPr>
        </p:nvSpPr>
        <p:spPr/>
        <p:txBody>
          <a:bodyPr/>
          <a:lstStyle/>
          <a:p>
            <a:r>
              <a:rPr lang="zh-CN" altLang="en-US" dirty="0"/>
              <a:t>日常之外：安全漏洞响应</a:t>
            </a:r>
            <a:endParaRPr lang="en-US" dirty="0"/>
          </a:p>
        </p:txBody>
      </p:sp>
      <p:sp>
        <p:nvSpPr>
          <p:cNvPr id="3" name="Content Placeholder 2">
            <a:extLst>
              <a:ext uri="{FF2B5EF4-FFF2-40B4-BE49-F238E27FC236}">
                <a16:creationId xmlns:a16="http://schemas.microsoft.com/office/drawing/2014/main" id="{33071053-2265-E11D-73C8-9FB64FDE99C3}"/>
              </a:ext>
            </a:extLst>
          </p:cNvPr>
          <p:cNvSpPr>
            <a:spLocks noGrp="1"/>
          </p:cNvSpPr>
          <p:nvPr>
            <p:ph idx="1"/>
          </p:nvPr>
        </p:nvSpPr>
        <p:spPr/>
        <p:txBody>
          <a:bodyPr/>
          <a:lstStyle/>
          <a:p>
            <a:r>
              <a:rPr lang="zh-CN" altLang="en-US" dirty="0"/>
              <a:t>开源软件的安全漏洞处理相较于闭源软件</a:t>
            </a:r>
            <a:r>
              <a:rPr lang="en-US" altLang="zh-CN" dirty="0"/>
              <a:t>……</a:t>
            </a:r>
          </a:p>
          <a:p>
            <a:pPr lvl="1"/>
            <a:r>
              <a:rPr lang="zh-CN" altLang="en-US" dirty="0"/>
              <a:t>更公开，漏洞修复的代码同样需要开源</a:t>
            </a:r>
          </a:p>
          <a:p>
            <a:pPr lvl="2"/>
            <a:r>
              <a:rPr lang="zh-CN" altLang="en-US" dirty="0"/>
              <a:t>正因此，漏洞披露后攻击者利用和研究起来也更方便</a:t>
            </a:r>
          </a:p>
          <a:p>
            <a:pPr lvl="1"/>
            <a:r>
              <a:rPr lang="zh-CN" altLang="en-US" dirty="0"/>
              <a:t>涉及面更广，项目方修复后还需要发行版打包推送</a:t>
            </a:r>
          </a:p>
          <a:p>
            <a:pPr lvl="2"/>
            <a:r>
              <a:rPr lang="zh-CN" altLang="en-US" dirty="0"/>
              <a:t>并非所有项目方都会将安全更新单独发布为新版本</a:t>
            </a:r>
          </a:p>
          <a:p>
            <a:pPr lvl="3"/>
            <a:r>
              <a:rPr lang="zh-CN" altLang="en-US" dirty="0"/>
              <a:t>例如 </a:t>
            </a:r>
            <a:r>
              <a:rPr lang="en-US" altLang="zh-CN" dirty="0"/>
              <a:t>Firefox </a:t>
            </a:r>
            <a:r>
              <a:rPr lang="zh-CN" altLang="en-US" dirty="0"/>
              <a:t>和 </a:t>
            </a:r>
            <a:r>
              <a:rPr lang="en-US" altLang="zh-CN" dirty="0"/>
              <a:t>Chromium </a:t>
            </a:r>
            <a:r>
              <a:rPr lang="zh-CN" altLang="en-US" dirty="0"/>
              <a:t>每个版本都有上万行修改</a:t>
            </a:r>
          </a:p>
          <a:p>
            <a:pPr lvl="4"/>
            <a:r>
              <a:rPr lang="zh-CN" altLang="en-US" dirty="0"/>
              <a:t>上游仅测试主流架构（</a:t>
            </a:r>
            <a:r>
              <a:rPr lang="en-US" altLang="zh-CN" dirty="0"/>
              <a:t>x86 </a:t>
            </a:r>
            <a:r>
              <a:rPr lang="zh-CN" altLang="en-US" dirty="0"/>
              <a:t>和 </a:t>
            </a:r>
            <a:r>
              <a:rPr lang="en-US" altLang="zh-CN" dirty="0"/>
              <a:t>Arm </a:t>
            </a:r>
            <a:r>
              <a:rPr lang="zh-CN" altLang="en-US" dirty="0"/>
              <a:t>平台）情况</a:t>
            </a:r>
          </a:p>
          <a:p>
            <a:pPr lvl="4"/>
            <a:r>
              <a:rPr lang="zh-CN" altLang="en-US" dirty="0"/>
              <a:t>其他架构可用性需要安同 </a:t>
            </a:r>
            <a:r>
              <a:rPr lang="en-US" altLang="zh-CN" dirty="0"/>
              <a:t>OS </a:t>
            </a:r>
            <a:r>
              <a:rPr lang="zh-CN" altLang="en-US" dirty="0"/>
              <a:t>自行处理</a:t>
            </a:r>
          </a:p>
          <a:p>
            <a:pPr lvl="2"/>
            <a:r>
              <a:rPr lang="zh-CN" altLang="en-US" dirty="0"/>
              <a:t>有时，发行版所提供的版本已经不受项目方支持</a:t>
            </a:r>
          </a:p>
          <a:p>
            <a:pPr lvl="3"/>
            <a:r>
              <a:rPr lang="zh-CN" altLang="en-US" dirty="0"/>
              <a:t>或者安全更新仅由安全研究员发布、项目方尚未作出响应</a:t>
            </a:r>
          </a:p>
          <a:p>
            <a:pPr lvl="3"/>
            <a:r>
              <a:rPr lang="zh-CN" altLang="en-US" dirty="0"/>
              <a:t>这时需要发行版自行移植安全更新并确认可用性</a:t>
            </a:r>
          </a:p>
          <a:p>
            <a:endParaRPr lang="en-US" dirty="0"/>
          </a:p>
        </p:txBody>
      </p:sp>
    </p:spTree>
    <p:extLst>
      <p:ext uri="{BB962C8B-B14F-4D97-AF65-F5344CB8AC3E}">
        <p14:creationId xmlns:p14="http://schemas.microsoft.com/office/powerpoint/2010/main" val="563057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2C7C-3C5C-1A85-A460-6365576D53C0}"/>
              </a:ext>
            </a:extLst>
          </p:cNvPr>
          <p:cNvSpPr>
            <a:spLocks noGrp="1"/>
          </p:cNvSpPr>
          <p:nvPr>
            <p:ph type="title"/>
          </p:nvPr>
        </p:nvSpPr>
        <p:spPr/>
        <p:txBody>
          <a:bodyPr/>
          <a:lstStyle/>
          <a:p>
            <a:r>
              <a:rPr lang="zh-CN" altLang="en-US" dirty="0"/>
              <a:t>安同 </a:t>
            </a:r>
            <a:r>
              <a:rPr lang="en-US" dirty="0"/>
              <a:t>OS </a:t>
            </a:r>
            <a:r>
              <a:rPr lang="zh-CN" altLang="en-US" dirty="0"/>
              <a:t>的安全漏洞响应</a:t>
            </a:r>
            <a:endParaRPr lang="en-US" dirty="0"/>
          </a:p>
        </p:txBody>
      </p:sp>
      <p:sp>
        <p:nvSpPr>
          <p:cNvPr id="3" name="Content Placeholder 2">
            <a:extLst>
              <a:ext uri="{FF2B5EF4-FFF2-40B4-BE49-F238E27FC236}">
                <a16:creationId xmlns:a16="http://schemas.microsoft.com/office/drawing/2014/main" id="{EFD746F1-0D4A-511A-FA32-D29995104F49}"/>
              </a:ext>
            </a:extLst>
          </p:cNvPr>
          <p:cNvSpPr>
            <a:spLocks noGrp="1"/>
          </p:cNvSpPr>
          <p:nvPr>
            <p:ph idx="1"/>
          </p:nvPr>
        </p:nvSpPr>
        <p:spPr/>
        <p:txBody>
          <a:bodyPr/>
          <a:lstStyle/>
          <a:p>
            <a:r>
              <a:rPr lang="zh-CN" altLang="en-US" dirty="0"/>
              <a:t>社区发行版缺乏专职人员轮值</a:t>
            </a:r>
          </a:p>
          <a:p>
            <a:r>
              <a:rPr lang="zh-CN" altLang="en-US" dirty="0"/>
              <a:t>尽管如此仍保持着较好的响应速度</a:t>
            </a:r>
          </a:p>
          <a:p>
            <a:pPr lvl="1"/>
            <a:r>
              <a:rPr lang="zh-CN" altLang="en-US" dirty="0"/>
              <a:t>对 </a:t>
            </a:r>
            <a:r>
              <a:rPr lang="en-US" altLang="zh-CN" dirty="0"/>
              <a:t>XZ</a:t>
            </a:r>
            <a:r>
              <a:rPr lang="zh-CN" altLang="en-US" dirty="0"/>
              <a:t>、</a:t>
            </a:r>
            <a:r>
              <a:rPr lang="en-US" altLang="zh-CN" dirty="0" err="1"/>
              <a:t>OpenPrinting</a:t>
            </a:r>
            <a:r>
              <a:rPr lang="en-US" altLang="zh-CN" dirty="0"/>
              <a:t> (CUPS) </a:t>
            </a:r>
            <a:r>
              <a:rPr lang="zh-CN" altLang="en-US" dirty="0"/>
              <a:t>等影响面较广的漏洞的响应速度位列 </a:t>
            </a:r>
            <a:r>
              <a:rPr lang="en-US" altLang="zh-CN" dirty="0"/>
              <a:t>Linux </a:t>
            </a:r>
            <a:r>
              <a:rPr lang="zh-CN" altLang="en-US" dirty="0"/>
              <a:t>发行版第一梯队</a:t>
            </a:r>
          </a:p>
          <a:p>
            <a:pPr lvl="1"/>
            <a:r>
              <a:rPr lang="zh-CN" altLang="en-US" dirty="0"/>
              <a:t>在大型软件包如 </a:t>
            </a:r>
            <a:r>
              <a:rPr lang="en-US" altLang="zh-CN" dirty="0"/>
              <a:t>Firefox </a:t>
            </a:r>
            <a:r>
              <a:rPr lang="zh-CN" altLang="en-US" dirty="0"/>
              <a:t>和 </a:t>
            </a:r>
            <a:r>
              <a:rPr lang="en-US" altLang="zh-CN" dirty="0"/>
              <a:t>LibreOffice </a:t>
            </a:r>
            <a:r>
              <a:rPr lang="zh-CN" altLang="en-US" dirty="0"/>
              <a:t>的更新上仍略显乏力</a:t>
            </a:r>
          </a:p>
          <a:p>
            <a:pPr lvl="1"/>
            <a:r>
              <a:rPr lang="zh-CN" altLang="en-US" dirty="0"/>
              <a:t>欢迎感兴趣的同学加入维护！</a:t>
            </a:r>
          </a:p>
          <a:p>
            <a:pPr lvl="1"/>
            <a:r>
              <a:rPr lang="zh-CN" altLang="en-US" strike="sngStrike" dirty="0"/>
              <a:t>越多人维护我就有越多时间摸鱼嘿嘿嘿</a:t>
            </a:r>
          </a:p>
        </p:txBody>
      </p:sp>
    </p:spTree>
    <p:extLst>
      <p:ext uri="{BB962C8B-B14F-4D97-AF65-F5344CB8AC3E}">
        <p14:creationId xmlns:p14="http://schemas.microsoft.com/office/powerpoint/2010/main" val="289294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我是</a:t>
            </a:r>
            <a:r>
              <a:rPr lang="en-US" altLang="zh-CN" dirty="0"/>
              <a:t>……</a:t>
            </a:r>
            <a:endParaRPr lang="zh-CN" altLang="en-US" dirty="0"/>
          </a:p>
        </p:txBody>
      </p:sp>
      <p:sp>
        <p:nvSpPr>
          <p:cNvPr id="3" name="内容占位符 2"/>
          <p:cNvSpPr>
            <a:spLocks noGrp="1"/>
          </p:cNvSpPr>
          <p:nvPr>
            <p:ph idx="1"/>
          </p:nvPr>
        </p:nvSpPr>
        <p:spPr/>
        <p:txBody>
          <a:bodyPr/>
          <a:lstStyle/>
          <a:p>
            <a:r>
              <a:rPr lang="en-US" dirty="0"/>
              <a:t>Kexy Biscuit a.k.a. </a:t>
            </a:r>
            <a:r>
              <a:rPr lang="ja-JP" altLang="en-US" dirty="0"/>
              <a:t>るる</a:t>
            </a:r>
          </a:p>
          <a:p>
            <a:pPr lvl="1"/>
            <a:r>
              <a:rPr lang="zh-CN" altLang="en-US" dirty="0"/>
              <a:t>一般叫我露露就好</a:t>
            </a:r>
          </a:p>
          <a:p>
            <a:r>
              <a:rPr lang="zh-CN" altLang="en-US" dirty="0"/>
              <a:t>安同开源社区资深摸鱼大师</a:t>
            </a:r>
          </a:p>
          <a:p>
            <a:pPr lvl="1"/>
            <a:r>
              <a:rPr lang="zh-CN" altLang="en-US" dirty="0"/>
              <a:t>摸，都可以摸，</a:t>
            </a:r>
            <a:r>
              <a:rPr lang="en-US" dirty="0" err="1"/>
              <a:t>ddl</a:t>
            </a:r>
            <a:r>
              <a:rPr lang="en-US" dirty="0"/>
              <a:t> </a:t>
            </a:r>
            <a:r>
              <a:rPr lang="zh-CN" altLang="en-US" dirty="0"/>
              <a:t>越近摸得越狠</a:t>
            </a:r>
          </a:p>
          <a:p>
            <a:r>
              <a:rPr lang="zh-CN" altLang="en-US" dirty="0"/>
              <a:t>负责安同 </a:t>
            </a:r>
            <a:r>
              <a:rPr lang="en-US" dirty="0"/>
              <a:t>OS </a:t>
            </a:r>
            <a:r>
              <a:rPr lang="zh-CN" altLang="en-US" dirty="0"/>
              <a:t>的 </a:t>
            </a:r>
            <a:r>
              <a:rPr lang="en-US" dirty="0"/>
              <a:t>Linux </a:t>
            </a:r>
            <a:r>
              <a:rPr lang="zh-CN" altLang="en-US" dirty="0"/>
              <a:t>内核版本管理及发布</a:t>
            </a:r>
          </a:p>
          <a:p>
            <a:pPr lvl="1"/>
            <a:r>
              <a:rPr lang="zh-CN" altLang="en-US" dirty="0"/>
              <a:t>有时间的话也会处理一些其他软件包的更新和优化</a:t>
            </a:r>
          </a:p>
          <a:p>
            <a:pPr lvl="1"/>
            <a:r>
              <a:rPr lang="zh-CN" altLang="en-US" dirty="0"/>
              <a:t>不过 </a:t>
            </a:r>
            <a:r>
              <a:rPr lang="en-US" dirty="0"/>
              <a:t>Linux </a:t>
            </a:r>
            <a:r>
              <a:rPr lang="zh-CN" altLang="en-US" dirty="0"/>
              <a:t>内核已经把摸鱼时间挤压得差不多了</a:t>
            </a:r>
          </a:p>
          <a:p>
            <a:r>
              <a:rPr lang="zh-CN" altLang="en-US" dirty="0"/>
              <a:t>也负责多个社媒的宣发工作（咕）</a:t>
            </a:r>
          </a:p>
          <a:p>
            <a:pPr lvl="1"/>
            <a:r>
              <a:rPr lang="zh-CN" altLang="en-US" dirty="0"/>
              <a:t>欢迎各位同学加社区群吹水交流</a:t>
            </a:r>
          </a:p>
        </p:txBody>
      </p:sp>
      <p:pic>
        <p:nvPicPr>
          <p:cNvPr id="5" name="Picture 4" descr="A cartoon of a person lying down&#10;&#10;AI-generated content may be incorrect.">
            <a:extLst>
              <a:ext uri="{FF2B5EF4-FFF2-40B4-BE49-F238E27FC236}">
                <a16:creationId xmlns:a16="http://schemas.microsoft.com/office/drawing/2014/main" id="{E74E052B-772E-4377-5332-A201388EA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9808" y="0"/>
            <a:ext cx="4332192"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67B1-9F6F-F3F3-4176-413A721B9510}"/>
              </a:ext>
            </a:extLst>
          </p:cNvPr>
          <p:cNvSpPr>
            <a:spLocks noGrp="1"/>
          </p:cNvSpPr>
          <p:nvPr>
            <p:ph type="title"/>
          </p:nvPr>
        </p:nvSpPr>
        <p:spPr/>
        <p:txBody>
          <a:bodyPr/>
          <a:lstStyle/>
          <a:p>
            <a:r>
              <a:rPr lang="zh-CN" altLang="en-US" dirty="0"/>
              <a:t>安全漏洞响应资源</a:t>
            </a:r>
            <a:endParaRPr lang="en-US" dirty="0"/>
          </a:p>
        </p:txBody>
      </p:sp>
      <p:sp>
        <p:nvSpPr>
          <p:cNvPr id="3" name="Content Placeholder 2">
            <a:extLst>
              <a:ext uri="{FF2B5EF4-FFF2-40B4-BE49-F238E27FC236}">
                <a16:creationId xmlns:a16="http://schemas.microsoft.com/office/drawing/2014/main" id="{394E0762-5D1F-2444-F154-05E4142388FF}"/>
              </a:ext>
            </a:extLst>
          </p:cNvPr>
          <p:cNvSpPr>
            <a:spLocks noGrp="1"/>
          </p:cNvSpPr>
          <p:nvPr>
            <p:ph idx="1"/>
          </p:nvPr>
        </p:nvSpPr>
        <p:spPr/>
        <p:txBody>
          <a:bodyPr/>
          <a:lstStyle/>
          <a:p>
            <a:r>
              <a:rPr lang="zh-CN" altLang="en-US" dirty="0"/>
              <a:t>最著名的开源安全邮件列表 </a:t>
            </a:r>
            <a:r>
              <a:rPr lang="en-US" dirty="0" err="1"/>
              <a:t>oss</a:t>
            </a:r>
            <a:r>
              <a:rPr lang="en-US" dirty="0"/>
              <a:t>-security</a:t>
            </a:r>
          </a:p>
          <a:p>
            <a:pPr lvl="1"/>
            <a:r>
              <a:rPr lang="zh-CN" altLang="en-US" dirty="0"/>
              <a:t>由 </a:t>
            </a:r>
            <a:r>
              <a:rPr lang="en-US" dirty="0" err="1"/>
              <a:t>Openwall</a:t>
            </a:r>
            <a:r>
              <a:rPr lang="en-US" dirty="0"/>
              <a:t> </a:t>
            </a:r>
            <a:r>
              <a:rPr lang="zh-CN" altLang="en-US" dirty="0"/>
              <a:t>托管</a:t>
            </a:r>
          </a:p>
          <a:p>
            <a:pPr lvl="1"/>
            <a:r>
              <a:rPr lang="zh-CN" altLang="en-US" dirty="0"/>
              <a:t>近年来多个重大安全漏洞在此首先披露</a:t>
            </a:r>
          </a:p>
          <a:p>
            <a:pPr lvl="2"/>
            <a:r>
              <a:rPr lang="zh-CN" altLang="en-US" dirty="0"/>
              <a:t>如臭名昭著的 </a:t>
            </a:r>
            <a:r>
              <a:rPr lang="en-US" dirty="0"/>
              <a:t>XZ </a:t>
            </a:r>
            <a:r>
              <a:rPr lang="zh-CN" altLang="en-US" dirty="0"/>
              <a:t>投毒事件</a:t>
            </a:r>
          </a:p>
          <a:p>
            <a:pPr lvl="1"/>
            <a:r>
              <a:rPr lang="en-US" dirty="0"/>
              <a:t>https://www.openwall.com/lists/oss-security/</a:t>
            </a:r>
          </a:p>
          <a:p>
            <a:r>
              <a:rPr lang="en-US" dirty="0"/>
              <a:t>Linux </a:t>
            </a:r>
            <a:r>
              <a:rPr lang="zh-CN" altLang="en-US" dirty="0"/>
              <a:t>内核 </a:t>
            </a:r>
            <a:r>
              <a:rPr lang="en-US" dirty="0"/>
              <a:t>CVE </a:t>
            </a:r>
            <a:r>
              <a:rPr lang="zh-CN" altLang="en-US" dirty="0"/>
              <a:t>公告板</a:t>
            </a:r>
          </a:p>
          <a:p>
            <a:pPr lvl="1"/>
            <a:r>
              <a:rPr lang="zh-CN" altLang="en-US" dirty="0"/>
              <a:t>内核大部分安全漏洞采用“先修复、再披露”的模式</a:t>
            </a:r>
          </a:p>
          <a:p>
            <a:pPr lvl="1"/>
            <a:r>
              <a:rPr lang="zh-CN" altLang="en-US" dirty="0"/>
              <a:t>因此 </a:t>
            </a:r>
            <a:r>
              <a:rPr lang="en-US" dirty="0"/>
              <a:t>CVE </a:t>
            </a:r>
            <a:r>
              <a:rPr lang="zh-CN" altLang="en-US" dirty="0"/>
              <a:t>公开通常延迟于新版本内核发布</a:t>
            </a:r>
          </a:p>
          <a:p>
            <a:pPr lvl="1"/>
            <a:r>
              <a:rPr lang="en-US" dirty="0"/>
              <a:t>https://lore.kernel.org/linux-cve-announce/</a:t>
            </a:r>
          </a:p>
          <a:p>
            <a:endParaRPr lang="en-US" dirty="0"/>
          </a:p>
        </p:txBody>
      </p:sp>
    </p:spTree>
    <p:extLst>
      <p:ext uri="{BB962C8B-B14F-4D97-AF65-F5344CB8AC3E}">
        <p14:creationId xmlns:p14="http://schemas.microsoft.com/office/powerpoint/2010/main" val="330730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4A8B-DC42-D00A-EAA4-EFED52B86211}"/>
              </a:ext>
            </a:extLst>
          </p:cNvPr>
          <p:cNvSpPr>
            <a:spLocks noGrp="1"/>
          </p:cNvSpPr>
          <p:nvPr>
            <p:ph type="title"/>
          </p:nvPr>
        </p:nvSpPr>
        <p:spPr/>
        <p:txBody>
          <a:bodyPr/>
          <a:lstStyle/>
          <a:p>
            <a:r>
              <a:rPr lang="zh-CN" altLang="en-US" dirty="0"/>
              <a:t>开源情报资源</a:t>
            </a:r>
            <a:endParaRPr lang="en-US" dirty="0"/>
          </a:p>
        </p:txBody>
      </p:sp>
      <p:sp>
        <p:nvSpPr>
          <p:cNvPr id="3" name="Content Placeholder 2">
            <a:extLst>
              <a:ext uri="{FF2B5EF4-FFF2-40B4-BE49-F238E27FC236}">
                <a16:creationId xmlns:a16="http://schemas.microsoft.com/office/drawing/2014/main" id="{D295D995-1D97-2837-BD37-A9E52556D73E}"/>
              </a:ext>
            </a:extLst>
          </p:cNvPr>
          <p:cNvSpPr>
            <a:spLocks noGrp="1"/>
          </p:cNvSpPr>
          <p:nvPr>
            <p:ph idx="1"/>
          </p:nvPr>
        </p:nvSpPr>
        <p:spPr/>
        <p:txBody>
          <a:bodyPr/>
          <a:lstStyle/>
          <a:p>
            <a:r>
              <a:rPr lang="fr-FR" dirty="0" err="1"/>
              <a:t>Phoronix</a:t>
            </a:r>
            <a:r>
              <a:rPr lang="fr-FR" dirty="0"/>
              <a:t> https://www.phoronix.com/</a:t>
            </a:r>
          </a:p>
          <a:p>
            <a:pPr lvl="1"/>
            <a:r>
              <a:rPr lang="fr-FR" dirty="0" err="1"/>
              <a:t>兼顾开源新闻和硬件评测</a:t>
            </a:r>
            <a:endParaRPr lang="fr-FR" dirty="0"/>
          </a:p>
          <a:p>
            <a:pPr lvl="1"/>
            <a:r>
              <a:rPr lang="fr-FR" dirty="0" err="1"/>
              <a:t>全部文章免费阅览</a:t>
            </a:r>
            <a:endParaRPr lang="fr-FR" dirty="0"/>
          </a:p>
          <a:p>
            <a:pPr lvl="1"/>
            <a:r>
              <a:rPr lang="fr-FR" dirty="0" err="1"/>
              <a:t>商业模式为广告驱动和会员订阅</a:t>
            </a:r>
            <a:endParaRPr lang="fr-FR" dirty="0"/>
          </a:p>
          <a:p>
            <a:r>
              <a:rPr lang="fr-FR" dirty="0"/>
              <a:t>LWN.net</a:t>
            </a:r>
          </a:p>
          <a:p>
            <a:pPr lvl="1"/>
            <a:r>
              <a:rPr lang="fr-FR" dirty="0" err="1"/>
              <a:t>历史悠久的内核相关新闻站</a:t>
            </a:r>
            <a:endParaRPr lang="fr-FR" dirty="0"/>
          </a:p>
          <a:p>
            <a:pPr lvl="1"/>
            <a:r>
              <a:rPr lang="fr-FR" dirty="0" err="1"/>
              <a:t>快讯免费阅览</a:t>
            </a:r>
            <a:endParaRPr lang="fr-FR" dirty="0"/>
          </a:p>
          <a:p>
            <a:pPr lvl="1"/>
            <a:r>
              <a:rPr lang="fr-FR" dirty="0" err="1"/>
              <a:t>长文首发需付费阅览，发布后一周转为免费</a:t>
            </a:r>
            <a:endParaRPr lang="fr-FR" dirty="0"/>
          </a:p>
        </p:txBody>
      </p:sp>
    </p:spTree>
    <p:extLst>
      <p:ext uri="{BB962C8B-B14F-4D97-AF65-F5344CB8AC3E}">
        <p14:creationId xmlns:p14="http://schemas.microsoft.com/office/powerpoint/2010/main" val="57128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1625-0EF5-F6D5-12BD-FADD57060606}"/>
              </a:ext>
            </a:extLst>
          </p:cNvPr>
          <p:cNvSpPr>
            <a:spLocks noGrp="1"/>
          </p:cNvSpPr>
          <p:nvPr>
            <p:ph type="title"/>
          </p:nvPr>
        </p:nvSpPr>
        <p:spPr/>
        <p:txBody>
          <a:bodyPr/>
          <a:lstStyle/>
          <a:p>
            <a:r>
              <a:rPr lang="en-US" dirty="0"/>
              <a:t>Ask me Anything!</a:t>
            </a:r>
          </a:p>
        </p:txBody>
      </p:sp>
      <p:sp>
        <p:nvSpPr>
          <p:cNvPr id="3" name="Content Placeholder 2">
            <a:extLst>
              <a:ext uri="{FF2B5EF4-FFF2-40B4-BE49-F238E27FC236}">
                <a16:creationId xmlns:a16="http://schemas.microsoft.com/office/drawing/2014/main" id="{B550AF5C-890E-2989-656E-10EA94A4449D}"/>
              </a:ext>
            </a:extLst>
          </p:cNvPr>
          <p:cNvSpPr>
            <a:spLocks noGrp="1"/>
          </p:cNvSpPr>
          <p:nvPr>
            <p:ph idx="1"/>
          </p:nvPr>
        </p:nvSpPr>
        <p:spPr/>
        <p:txBody>
          <a:bodyPr/>
          <a:lstStyle/>
          <a:p>
            <a:r>
              <a:rPr lang="zh-CN" altLang="en-US" dirty="0"/>
              <a:t>虽说不是第一次整理分享这部分工作流</a:t>
            </a:r>
            <a:endParaRPr lang="en-US" altLang="zh-CN" dirty="0"/>
          </a:p>
          <a:p>
            <a:r>
              <a:rPr lang="zh-CN" altLang="en-US" dirty="0"/>
              <a:t>但赶稿修订时间紧迫，难免有疏漏不足</a:t>
            </a:r>
          </a:p>
          <a:p>
            <a:r>
              <a:rPr lang="zh-CN" altLang="en-US" dirty="0"/>
              <a:t>知无不言，还望不要引战拉踩</a:t>
            </a:r>
          </a:p>
          <a:p>
            <a:endParaRPr lang="en-US" dirty="0"/>
          </a:p>
        </p:txBody>
      </p:sp>
      <p:pic>
        <p:nvPicPr>
          <p:cNvPr id="5" name="Picture 4">
            <a:extLst>
              <a:ext uri="{FF2B5EF4-FFF2-40B4-BE49-F238E27FC236}">
                <a16:creationId xmlns:a16="http://schemas.microsoft.com/office/drawing/2014/main" id="{F69B870A-3349-3516-DF95-46C914764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105" y="0"/>
            <a:ext cx="5448895" cy="6858000"/>
          </a:xfrm>
          <a:prstGeom prst="rect">
            <a:avLst/>
          </a:prstGeom>
        </p:spPr>
      </p:pic>
    </p:spTree>
    <p:extLst>
      <p:ext uri="{BB962C8B-B14F-4D97-AF65-F5344CB8AC3E}">
        <p14:creationId xmlns:p14="http://schemas.microsoft.com/office/powerpoint/2010/main" val="115910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38C3-F7E1-3C1E-73D0-3EEE7609557D}"/>
              </a:ext>
            </a:extLst>
          </p:cNvPr>
          <p:cNvSpPr>
            <a:spLocks noGrp="1"/>
          </p:cNvSpPr>
          <p:nvPr>
            <p:ph type="title"/>
          </p:nvPr>
        </p:nvSpPr>
        <p:spPr/>
        <p:txBody>
          <a:bodyPr/>
          <a:lstStyle/>
          <a:p>
            <a:r>
              <a:rPr lang="zh-CN" altLang="en-US" dirty="0"/>
              <a:t>对于发行版，软件开发生命周期是什么</a:t>
            </a:r>
            <a:endParaRPr lang="en-US" dirty="0"/>
          </a:p>
        </p:txBody>
      </p:sp>
      <p:sp>
        <p:nvSpPr>
          <p:cNvPr id="3" name="Content Placeholder 2">
            <a:extLst>
              <a:ext uri="{FF2B5EF4-FFF2-40B4-BE49-F238E27FC236}">
                <a16:creationId xmlns:a16="http://schemas.microsoft.com/office/drawing/2014/main" id="{A1F80A43-5F57-38EA-2330-0C867354B254}"/>
              </a:ext>
            </a:extLst>
          </p:cNvPr>
          <p:cNvSpPr>
            <a:spLocks noGrp="1"/>
          </p:cNvSpPr>
          <p:nvPr>
            <p:ph idx="1"/>
          </p:nvPr>
        </p:nvSpPr>
        <p:spPr/>
        <p:txBody>
          <a:bodyPr/>
          <a:lstStyle/>
          <a:p>
            <a:r>
              <a:rPr lang="zh-CN" altLang="en-US" dirty="0"/>
              <a:t>最浅显“说人话”的解释：推送更新</a:t>
            </a:r>
          </a:p>
          <a:p>
            <a:pPr lvl="1"/>
            <a:r>
              <a:rPr lang="zh-CN" altLang="en-US" dirty="0"/>
              <a:t>“</a:t>
            </a:r>
            <a:r>
              <a:rPr lang="en-US" altLang="zh-CN" dirty="0"/>
              <a:t>OTA (over-the-air) </a:t>
            </a:r>
            <a:r>
              <a:rPr lang="zh-CN" altLang="en-US" dirty="0"/>
              <a:t>更新”</a:t>
            </a:r>
          </a:p>
          <a:p>
            <a:r>
              <a:rPr lang="zh-CN" altLang="en-US" dirty="0"/>
              <a:t>一切都更新至最新就好了</a:t>
            </a:r>
            <a:r>
              <a:rPr lang="en-US" altLang="zh-CN" dirty="0"/>
              <a:t>……</a:t>
            </a:r>
          </a:p>
          <a:p>
            <a:pPr lvl="1"/>
            <a:r>
              <a:rPr lang="zh-CN" altLang="en-US" dirty="0"/>
              <a:t>吗？</a:t>
            </a:r>
          </a:p>
          <a:p>
            <a:r>
              <a:rPr lang="en-US" altLang="zh-CN" dirty="0"/>
              <a:t>Linux </a:t>
            </a:r>
            <a:r>
              <a:rPr lang="zh-CN" altLang="en-US" dirty="0"/>
              <a:t>发行版由成千上万个软件包组成</a:t>
            </a:r>
          </a:p>
          <a:p>
            <a:pPr lvl="1"/>
            <a:r>
              <a:rPr lang="zh-CN" altLang="en-US" dirty="0"/>
              <a:t>大部分软件包背后的项目由不同的开发者维护</a:t>
            </a:r>
          </a:p>
          <a:p>
            <a:pPr lvl="1"/>
            <a:r>
              <a:rPr lang="zh-CN" altLang="en-US" dirty="0"/>
              <a:t>项目间的关系错综复杂</a:t>
            </a:r>
            <a:endParaRPr lang="en-US" dirty="0"/>
          </a:p>
        </p:txBody>
      </p:sp>
    </p:spTree>
    <p:extLst>
      <p:ext uri="{BB962C8B-B14F-4D97-AF65-F5344CB8AC3E}">
        <p14:creationId xmlns:p14="http://schemas.microsoft.com/office/powerpoint/2010/main" val="395578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7E8C-4968-6779-1F1C-85A474E12EC6}"/>
              </a:ext>
            </a:extLst>
          </p:cNvPr>
          <p:cNvSpPr>
            <a:spLocks noGrp="1"/>
          </p:cNvSpPr>
          <p:nvPr>
            <p:ph type="title"/>
          </p:nvPr>
        </p:nvSpPr>
        <p:spPr/>
        <p:txBody>
          <a:bodyPr/>
          <a:lstStyle/>
          <a:p>
            <a:r>
              <a:rPr lang="en-US" dirty="0" err="1"/>
              <a:t>Repology</a:t>
            </a:r>
            <a:r>
              <a:rPr lang="en-US" dirty="0"/>
              <a:t> </a:t>
            </a:r>
            <a:r>
              <a:rPr lang="zh-CN" altLang="en-US" dirty="0"/>
              <a:t>显示安同 </a:t>
            </a:r>
            <a:r>
              <a:rPr lang="en-US" dirty="0"/>
              <a:t>OS </a:t>
            </a:r>
            <a:r>
              <a:rPr lang="zh-CN" altLang="en-US" dirty="0"/>
              <a:t>有 </a:t>
            </a:r>
            <a:r>
              <a:rPr lang="en-US" altLang="zh-CN" dirty="0"/>
              <a:t>5726 </a:t>
            </a:r>
            <a:r>
              <a:rPr lang="zh-CN" altLang="en-US" dirty="0"/>
              <a:t>个包</a:t>
            </a:r>
            <a:endParaRPr lang="en-US" dirty="0"/>
          </a:p>
        </p:txBody>
      </p:sp>
      <p:pic>
        <p:nvPicPr>
          <p:cNvPr id="5" name="Content Placeholder 4">
            <a:extLst>
              <a:ext uri="{FF2B5EF4-FFF2-40B4-BE49-F238E27FC236}">
                <a16:creationId xmlns:a16="http://schemas.microsoft.com/office/drawing/2014/main" id="{A74AE374-2644-2666-E0E6-015021C414A9}"/>
              </a:ext>
            </a:extLst>
          </p:cNvPr>
          <p:cNvPicPr>
            <a:picLocks noGrp="1" noChangeAspect="1"/>
          </p:cNvPicPr>
          <p:nvPr>
            <p:ph idx="1"/>
          </p:nvPr>
        </p:nvPicPr>
        <p:blipFill>
          <a:blip r:embed="rId3"/>
          <a:stretch>
            <a:fillRect/>
          </a:stretch>
        </p:blipFill>
        <p:spPr>
          <a:xfrm>
            <a:off x="1184088" y="1714500"/>
            <a:ext cx="8071224" cy="4287838"/>
          </a:xfrm>
        </p:spPr>
      </p:pic>
    </p:spTree>
    <p:extLst>
      <p:ext uri="{BB962C8B-B14F-4D97-AF65-F5344CB8AC3E}">
        <p14:creationId xmlns:p14="http://schemas.microsoft.com/office/powerpoint/2010/main" val="399904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0407-9548-EF1B-204B-A31F77AD446D}"/>
              </a:ext>
            </a:extLst>
          </p:cNvPr>
          <p:cNvSpPr>
            <a:spLocks noGrp="1"/>
          </p:cNvSpPr>
          <p:nvPr>
            <p:ph type="title"/>
          </p:nvPr>
        </p:nvSpPr>
        <p:spPr/>
        <p:txBody>
          <a:bodyPr/>
          <a:lstStyle/>
          <a:p>
            <a:r>
              <a:rPr lang="zh-CN" altLang="en-US" dirty="0"/>
              <a:t>对于发行版，软件开发生命周期是什么</a:t>
            </a:r>
            <a:endParaRPr lang="en-US" dirty="0"/>
          </a:p>
        </p:txBody>
      </p:sp>
      <p:sp>
        <p:nvSpPr>
          <p:cNvPr id="3" name="Content Placeholder 2">
            <a:extLst>
              <a:ext uri="{FF2B5EF4-FFF2-40B4-BE49-F238E27FC236}">
                <a16:creationId xmlns:a16="http://schemas.microsoft.com/office/drawing/2014/main" id="{9AF2847D-1405-FAEF-71EA-CB58296125E8}"/>
              </a:ext>
            </a:extLst>
          </p:cNvPr>
          <p:cNvSpPr>
            <a:spLocks noGrp="1"/>
          </p:cNvSpPr>
          <p:nvPr>
            <p:ph idx="1"/>
          </p:nvPr>
        </p:nvSpPr>
        <p:spPr/>
        <p:txBody>
          <a:bodyPr/>
          <a:lstStyle/>
          <a:p>
            <a:r>
              <a:rPr lang="zh-CN" altLang="en-US" dirty="0"/>
              <a:t>安同 </a:t>
            </a:r>
            <a:r>
              <a:rPr lang="en-US" altLang="zh-CN" dirty="0"/>
              <a:t>OS </a:t>
            </a:r>
            <a:r>
              <a:rPr lang="zh-CN" altLang="en-US" dirty="0"/>
              <a:t>目前已经有超过五千个软件包</a:t>
            </a:r>
          </a:p>
          <a:p>
            <a:pPr lvl="1"/>
            <a:r>
              <a:rPr lang="zh-CN" altLang="en-US" dirty="0"/>
              <a:t>这个数量还在随着用户量及用户需求而增长</a:t>
            </a:r>
          </a:p>
          <a:p>
            <a:r>
              <a:rPr lang="zh-CN" altLang="en-US" dirty="0"/>
              <a:t>这些软件包并非生来即互相兼容</a:t>
            </a:r>
          </a:p>
          <a:p>
            <a:pPr lvl="1"/>
            <a:r>
              <a:rPr lang="zh-CN" altLang="en-US" dirty="0"/>
              <a:t>按 </a:t>
            </a:r>
            <a:r>
              <a:rPr lang="en-US" altLang="zh-CN" dirty="0"/>
              <a:t>Unix </a:t>
            </a:r>
            <a:r>
              <a:rPr lang="zh-CN" altLang="en-US" dirty="0"/>
              <a:t>哲学，让应用程序互相兼容是开发者的责任</a:t>
            </a:r>
          </a:p>
          <a:p>
            <a:pPr lvl="1"/>
            <a:r>
              <a:rPr lang="zh-CN" altLang="en-US" dirty="0"/>
              <a:t>然而这个世界是不完美的，</a:t>
            </a:r>
            <a:r>
              <a:rPr lang="en-US" altLang="zh-CN" dirty="0"/>
              <a:t>Unix </a:t>
            </a:r>
            <a:r>
              <a:rPr lang="zh-CN" altLang="en-US" dirty="0"/>
              <a:t>哲学也不是银弹</a:t>
            </a:r>
          </a:p>
          <a:p>
            <a:r>
              <a:rPr lang="zh-CN" altLang="en-US" dirty="0"/>
              <a:t>甚至用户需要的软件包不一定由发行版提供</a:t>
            </a:r>
          </a:p>
          <a:p>
            <a:pPr lvl="1"/>
            <a:r>
              <a:rPr lang="zh-CN" altLang="en-US" dirty="0"/>
              <a:t>大部分商业软件并不允许发行版重分发</a:t>
            </a:r>
          </a:p>
          <a:p>
            <a:r>
              <a:rPr lang="zh-CN" altLang="en-US" dirty="0"/>
              <a:t>将组合好的环境交付给用户是发行版的责任</a:t>
            </a:r>
            <a:endParaRPr lang="en-US" dirty="0"/>
          </a:p>
        </p:txBody>
      </p:sp>
    </p:spTree>
    <p:extLst>
      <p:ext uri="{BB962C8B-B14F-4D97-AF65-F5344CB8AC3E}">
        <p14:creationId xmlns:p14="http://schemas.microsoft.com/office/powerpoint/2010/main" val="2056959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4E11-C5E5-0803-00FF-BA25177971FE}"/>
              </a:ext>
            </a:extLst>
          </p:cNvPr>
          <p:cNvSpPr>
            <a:spLocks noGrp="1"/>
          </p:cNvSpPr>
          <p:nvPr>
            <p:ph type="title"/>
          </p:nvPr>
        </p:nvSpPr>
        <p:spPr/>
        <p:txBody>
          <a:bodyPr/>
          <a:lstStyle/>
          <a:p>
            <a:r>
              <a:rPr lang="zh-CN" altLang="en-US" dirty="0"/>
              <a:t>对于发行版，软件开发生命周期是什么</a:t>
            </a:r>
            <a:endParaRPr lang="en-US" dirty="0"/>
          </a:p>
        </p:txBody>
      </p:sp>
      <p:sp>
        <p:nvSpPr>
          <p:cNvPr id="3" name="Content Placeholder 2">
            <a:extLst>
              <a:ext uri="{FF2B5EF4-FFF2-40B4-BE49-F238E27FC236}">
                <a16:creationId xmlns:a16="http://schemas.microsoft.com/office/drawing/2014/main" id="{EC2A5428-E4B8-62F0-EBC1-57F607E89EA9}"/>
              </a:ext>
            </a:extLst>
          </p:cNvPr>
          <p:cNvSpPr>
            <a:spLocks noGrp="1"/>
          </p:cNvSpPr>
          <p:nvPr>
            <p:ph idx="1"/>
          </p:nvPr>
        </p:nvSpPr>
        <p:spPr/>
        <p:txBody>
          <a:bodyPr/>
          <a:lstStyle/>
          <a:p>
            <a:endParaRPr lang="en-US" dirty="0"/>
          </a:p>
        </p:txBody>
      </p:sp>
      <p:pic>
        <p:nvPicPr>
          <p:cNvPr id="4" name="Picture 6" descr="Diagram of the DevOps cycle stages: plan, develop, deliver, and operate. Underlying aspects like collaboration and workflow are also pictured.">
            <a:extLst>
              <a:ext uri="{FF2B5EF4-FFF2-40B4-BE49-F238E27FC236}">
                <a16:creationId xmlns:a16="http://schemas.microsoft.com/office/drawing/2014/main" id="{5B42D85A-A050-E612-BD57-458311C3D8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4531" y="1800000"/>
            <a:ext cx="7594937" cy="4500000"/>
          </a:xfrm>
          <a:prstGeom prst="rect">
            <a:avLst/>
          </a:prstGeom>
          <a:solidFill>
            <a:srgbClr val="FFFFFF"/>
          </a:solidFill>
        </p:spPr>
      </p:pic>
      <p:sp>
        <p:nvSpPr>
          <p:cNvPr id="5" name="Arrow: Right 4">
            <a:extLst>
              <a:ext uri="{FF2B5EF4-FFF2-40B4-BE49-F238E27FC236}">
                <a16:creationId xmlns:a16="http://schemas.microsoft.com/office/drawing/2014/main" id="{54AA13DB-4D99-C54D-0449-0FB4A1F0EA83}"/>
              </a:ext>
            </a:extLst>
          </p:cNvPr>
          <p:cNvSpPr/>
          <p:nvPr/>
        </p:nvSpPr>
        <p:spPr>
          <a:xfrm>
            <a:off x="4693444" y="5580856"/>
            <a:ext cx="9144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iSans VF" pitchFamily="2" charset="-122"/>
                <a:ea typeface="MiSans VF" pitchFamily="2" charset="-122"/>
                <a:cs typeface="MiSans VF" pitchFamily="2" charset="-122"/>
              </a:rPr>
              <a:t>发行版</a:t>
            </a:r>
            <a:endParaRPr lang="en-US" sz="1600" dirty="0">
              <a:latin typeface="MiSans VF" pitchFamily="2" charset="-122"/>
              <a:ea typeface="MiSans VF" pitchFamily="2" charset="-122"/>
              <a:cs typeface="MiSans VF" pitchFamily="2" charset="-122"/>
            </a:endParaRPr>
          </a:p>
        </p:txBody>
      </p:sp>
      <p:sp>
        <p:nvSpPr>
          <p:cNvPr id="6" name="Arrow: Right 5">
            <a:extLst>
              <a:ext uri="{FF2B5EF4-FFF2-40B4-BE49-F238E27FC236}">
                <a16:creationId xmlns:a16="http://schemas.microsoft.com/office/drawing/2014/main" id="{F12562ED-B6B1-ED2A-CA45-726BA3924A39}"/>
              </a:ext>
            </a:extLst>
          </p:cNvPr>
          <p:cNvSpPr/>
          <p:nvPr/>
        </p:nvSpPr>
        <p:spPr>
          <a:xfrm>
            <a:off x="1569244" y="4678330"/>
            <a:ext cx="9144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iSans VF" pitchFamily="2" charset="-122"/>
                <a:ea typeface="MiSans VF" pitchFamily="2" charset="-122"/>
                <a:cs typeface="MiSans VF" pitchFamily="2" charset="-122"/>
              </a:rPr>
              <a:t>发行版</a:t>
            </a:r>
            <a:endParaRPr lang="en-US" sz="1600" dirty="0">
              <a:latin typeface="MiSans VF" pitchFamily="2" charset="-122"/>
              <a:ea typeface="MiSans VF" pitchFamily="2" charset="-122"/>
              <a:cs typeface="MiSans VF" pitchFamily="2" charset="-122"/>
            </a:endParaRPr>
          </a:p>
        </p:txBody>
      </p:sp>
      <p:sp>
        <p:nvSpPr>
          <p:cNvPr id="7" name="Arrow: Left 6">
            <a:extLst>
              <a:ext uri="{FF2B5EF4-FFF2-40B4-BE49-F238E27FC236}">
                <a16:creationId xmlns:a16="http://schemas.microsoft.com/office/drawing/2014/main" id="{97EAA741-1781-F5E8-1854-DF6CE2E0E0CA}"/>
              </a:ext>
            </a:extLst>
          </p:cNvPr>
          <p:cNvSpPr/>
          <p:nvPr/>
        </p:nvSpPr>
        <p:spPr>
          <a:xfrm>
            <a:off x="4249643" y="1923256"/>
            <a:ext cx="914400" cy="457200"/>
          </a:xfrm>
          <a:prstGeom prst="lef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iSans VF" pitchFamily="2" charset="-122"/>
                <a:ea typeface="MiSans VF" pitchFamily="2" charset="-122"/>
                <a:cs typeface="MiSans VF" pitchFamily="2" charset="-122"/>
              </a:rPr>
              <a:t>项目方</a:t>
            </a:r>
            <a:endParaRPr lang="en-US" sz="1600" dirty="0">
              <a:latin typeface="MiSans VF" pitchFamily="2" charset="-122"/>
              <a:ea typeface="MiSans VF" pitchFamily="2" charset="-122"/>
              <a:cs typeface="MiSans VF" pitchFamily="2" charset="-122"/>
            </a:endParaRPr>
          </a:p>
        </p:txBody>
      </p:sp>
      <p:sp>
        <p:nvSpPr>
          <p:cNvPr id="8" name="Arrow: Left 7">
            <a:extLst>
              <a:ext uri="{FF2B5EF4-FFF2-40B4-BE49-F238E27FC236}">
                <a16:creationId xmlns:a16="http://schemas.microsoft.com/office/drawing/2014/main" id="{B2FEE683-5195-4E9B-86C5-DAF3B0C4767B}"/>
              </a:ext>
            </a:extLst>
          </p:cNvPr>
          <p:cNvSpPr/>
          <p:nvPr/>
        </p:nvSpPr>
        <p:spPr>
          <a:xfrm>
            <a:off x="7360444" y="2761456"/>
            <a:ext cx="914400" cy="457200"/>
          </a:xfrm>
          <a:prstGeom prst="lef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iSans VF" pitchFamily="2" charset="-122"/>
                <a:ea typeface="MiSans VF" pitchFamily="2" charset="-122"/>
                <a:cs typeface="MiSans VF" pitchFamily="2" charset="-122"/>
              </a:rPr>
              <a:t>项目方</a:t>
            </a:r>
            <a:endParaRPr lang="en-US" sz="1600" dirty="0">
              <a:latin typeface="MiSans VF" pitchFamily="2" charset="-122"/>
              <a:ea typeface="MiSans VF" pitchFamily="2" charset="-122"/>
              <a:cs typeface="MiSans VF" pitchFamily="2" charset="-122"/>
            </a:endParaRPr>
          </a:p>
        </p:txBody>
      </p:sp>
    </p:spTree>
    <p:extLst>
      <p:ext uri="{BB962C8B-B14F-4D97-AF65-F5344CB8AC3E}">
        <p14:creationId xmlns:p14="http://schemas.microsoft.com/office/powerpoint/2010/main" val="40473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EEA2-9A05-924A-C5F7-C39833FD998B}"/>
              </a:ext>
            </a:extLst>
          </p:cNvPr>
          <p:cNvSpPr>
            <a:spLocks noGrp="1"/>
          </p:cNvSpPr>
          <p:nvPr>
            <p:ph type="title"/>
          </p:nvPr>
        </p:nvSpPr>
        <p:spPr/>
        <p:txBody>
          <a:bodyPr/>
          <a:lstStyle/>
          <a:p>
            <a:r>
              <a:rPr lang="zh-CN" altLang="en-US" dirty="0"/>
              <a:t>那么发行版需要做什么</a:t>
            </a:r>
            <a:endParaRPr lang="en-US" dirty="0"/>
          </a:p>
        </p:txBody>
      </p:sp>
      <p:sp>
        <p:nvSpPr>
          <p:cNvPr id="3" name="Content Placeholder 2">
            <a:extLst>
              <a:ext uri="{FF2B5EF4-FFF2-40B4-BE49-F238E27FC236}">
                <a16:creationId xmlns:a16="http://schemas.microsoft.com/office/drawing/2014/main" id="{05C84079-529B-0A7B-F4E8-4866F2D698C4}"/>
              </a:ext>
            </a:extLst>
          </p:cNvPr>
          <p:cNvSpPr>
            <a:spLocks noGrp="1"/>
          </p:cNvSpPr>
          <p:nvPr>
            <p:ph idx="1"/>
          </p:nvPr>
        </p:nvSpPr>
        <p:spPr/>
        <p:txBody>
          <a:bodyPr/>
          <a:lstStyle/>
          <a:p>
            <a:r>
              <a:rPr lang="zh-CN" altLang="en-US" dirty="0"/>
              <a:t>在上游发布新版本后</a:t>
            </a:r>
          </a:p>
          <a:p>
            <a:pPr lvl="1"/>
            <a:r>
              <a:rPr lang="zh-CN" altLang="en-US" dirty="0"/>
              <a:t>评估新版本的适用性</a:t>
            </a:r>
          </a:p>
          <a:p>
            <a:pPr lvl="2"/>
            <a:r>
              <a:rPr lang="zh-CN" altLang="en-US" dirty="0"/>
              <a:t>与其他软件包的兼容性</a:t>
            </a:r>
          </a:p>
          <a:p>
            <a:pPr lvl="2"/>
            <a:r>
              <a:rPr lang="zh-CN" altLang="en-US" dirty="0"/>
              <a:t>对用户体验的影响（改善或劣化）</a:t>
            </a:r>
          </a:p>
          <a:p>
            <a:pPr lvl="1"/>
            <a:r>
              <a:rPr lang="zh-CN" altLang="en-US" dirty="0"/>
              <a:t>打包新版本并进行内部测试</a:t>
            </a:r>
          </a:p>
          <a:p>
            <a:pPr lvl="2"/>
            <a:r>
              <a:rPr lang="zh-CN" altLang="en-US" dirty="0"/>
              <a:t>检查既有补丁是否仍然适用</a:t>
            </a:r>
          </a:p>
          <a:p>
            <a:pPr lvl="2"/>
            <a:r>
              <a:rPr lang="zh-CN" altLang="en-US" dirty="0"/>
              <a:t>如果需要，对补丁进行增删改</a:t>
            </a:r>
          </a:p>
          <a:p>
            <a:pPr lvl="1"/>
            <a:r>
              <a:rPr lang="zh-CN" altLang="en-US" dirty="0"/>
              <a:t>对较大幅度的更新发布公开测试计划</a:t>
            </a:r>
          </a:p>
          <a:p>
            <a:pPr lvl="2"/>
            <a:r>
              <a:rPr lang="zh-CN" altLang="en-US" dirty="0"/>
              <a:t>最终用户满意才是真正好的更新</a:t>
            </a:r>
            <a:endParaRPr lang="en-US" dirty="0"/>
          </a:p>
        </p:txBody>
      </p:sp>
    </p:spTree>
    <p:extLst>
      <p:ext uri="{BB962C8B-B14F-4D97-AF65-F5344CB8AC3E}">
        <p14:creationId xmlns:p14="http://schemas.microsoft.com/office/powerpoint/2010/main" val="351359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86B0-EB31-CB95-8327-EE7848F94453}"/>
              </a:ext>
            </a:extLst>
          </p:cNvPr>
          <p:cNvSpPr>
            <a:spLocks noGrp="1"/>
          </p:cNvSpPr>
          <p:nvPr>
            <p:ph type="title"/>
          </p:nvPr>
        </p:nvSpPr>
        <p:spPr/>
        <p:txBody>
          <a:bodyPr/>
          <a:lstStyle/>
          <a:p>
            <a:r>
              <a:rPr lang="zh-CN" altLang="en-US" dirty="0"/>
              <a:t>那么发行版需要做什么</a:t>
            </a:r>
            <a:endParaRPr lang="en-US" dirty="0"/>
          </a:p>
        </p:txBody>
      </p:sp>
      <p:sp>
        <p:nvSpPr>
          <p:cNvPr id="3" name="Content Placeholder 2">
            <a:extLst>
              <a:ext uri="{FF2B5EF4-FFF2-40B4-BE49-F238E27FC236}">
                <a16:creationId xmlns:a16="http://schemas.microsoft.com/office/drawing/2014/main" id="{1C062839-0D97-39A8-6B8E-5C6083C5CA06}"/>
              </a:ext>
            </a:extLst>
          </p:cNvPr>
          <p:cNvSpPr>
            <a:spLocks noGrp="1"/>
          </p:cNvSpPr>
          <p:nvPr>
            <p:ph idx="1"/>
          </p:nvPr>
        </p:nvSpPr>
        <p:spPr/>
        <p:txBody>
          <a:bodyPr/>
          <a:lstStyle/>
          <a:p>
            <a:r>
              <a:rPr lang="zh-CN" altLang="en-US" dirty="0"/>
              <a:t>在上游没有发布新版本时</a:t>
            </a:r>
          </a:p>
          <a:p>
            <a:pPr lvl="1"/>
            <a:r>
              <a:rPr lang="zh-CN" altLang="en-US" dirty="0"/>
              <a:t>关注项目方社区动态及各发行版用户反馈</a:t>
            </a:r>
          </a:p>
          <a:p>
            <a:pPr lvl="2"/>
            <a:r>
              <a:rPr lang="zh-CN" altLang="en-US" dirty="0"/>
              <a:t>并非所有修复及改进都值得上游单独发布新版本</a:t>
            </a:r>
          </a:p>
          <a:p>
            <a:pPr lvl="1"/>
            <a:r>
              <a:rPr lang="zh-CN" altLang="en-US" dirty="0"/>
              <a:t>关注安全相关邮件列表和公告板</a:t>
            </a:r>
          </a:p>
          <a:p>
            <a:pPr lvl="2"/>
            <a:r>
              <a:rPr lang="zh-CN" altLang="en-US" dirty="0"/>
              <a:t>虽然罕见，但安全漏洞披露可能提前于新版本发布</a:t>
            </a:r>
          </a:p>
          <a:p>
            <a:pPr lvl="2"/>
            <a:r>
              <a:rPr lang="zh-CN" altLang="en-US" dirty="0"/>
              <a:t>特殊情况下，上游可能拒绝或忽略相关修复</a:t>
            </a:r>
          </a:p>
          <a:p>
            <a:pPr lvl="2"/>
            <a:r>
              <a:rPr lang="zh-CN" altLang="en-US" dirty="0"/>
              <a:t>也有项目方失联、与安全研究人员未能谈拢等情况</a:t>
            </a:r>
          </a:p>
          <a:p>
            <a:r>
              <a:rPr lang="zh-CN" altLang="en-US" dirty="0"/>
              <a:t>作为发行版维护者，有义务判断是否应发版</a:t>
            </a:r>
            <a:endParaRPr lang="en-US" dirty="0"/>
          </a:p>
        </p:txBody>
      </p:sp>
    </p:spTree>
    <p:extLst>
      <p:ext uri="{BB962C8B-B14F-4D97-AF65-F5344CB8AC3E}">
        <p14:creationId xmlns:p14="http://schemas.microsoft.com/office/powerpoint/2010/main" val="422097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09BF-709C-BE44-59D3-89553B1CCE99}"/>
              </a:ext>
            </a:extLst>
          </p:cNvPr>
          <p:cNvSpPr>
            <a:spLocks noGrp="1"/>
          </p:cNvSpPr>
          <p:nvPr>
            <p:ph type="title"/>
          </p:nvPr>
        </p:nvSpPr>
        <p:spPr/>
        <p:txBody>
          <a:bodyPr/>
          <a:lstStyle/>
          <a:p>
            <a:r>
              <a:rPr lang="zh-CN" altLang="en-US" dirty="0"/>
              <a:t>安同 </a:t>
            </a:r>
            <a:r>
              <a:rPr lang="en-US" dirty="0"/>
              <a:t>OS </a:t>
            </a:r>
            <a:r>
              <a:rPr lang="zh-CN" altLang="en-US" dirty="0"/>
              <a:t>是如何管理 </a:t>
            </a:r>
            <a:r>
              <a:rPr lang="en-US" dirty="0"/>
              <a:t>Linux </a:t>
            </a:r>
            <a:r>
              <a:rPr lang="zh-CN" altLang="en-US" dirty="0"/>
              <a:t>内核更新的</a:t>
            </a:r>
            <a:endParaRPr lang="en-US" dirty="0"/>
          </a:p>
        </p:txBody>
      </p:sp>
      <p:sp>
        <p:nvSpPr>
          <p:cNvPr id="3" name="Content Placeholder 2">
            <a:extLst>
              <a:ext uri="{FF2B5EF4-FFF2-40B4-BE49-F238E27FC236}">
                <a16:creationId xmlns:a16="http://schemas.microsoft.com/office/drawing/2014/main" id="{C365621E-B1A0-C18B-972C-3A5FA46B9EDF}"/>
              </a:ext>
            </a:extLst>
          </p:cNvPr>
          <p:cNvSpPr>
            <a:spLocks noGrp="1"/>
          </p:cNvSpPr>
          <p:nvPr>
            <p:ph idx="1"/>
          </p:nvPr>
        </p:nvSpPr>
        <p:spPr/>
        <p:txBody>
          <a:bodyPr/>
          <a:lstStyle/>
          <a:p>
            <a:r>
              <a:rPr lang="zh-CN" altLang="en-US" dirty="0"/>
              <a:t>安同 </a:t>
            </a:r>
            <a:r>
              <a:rPr lang="en-US" altLang="zh-CN" dirty="0"/>
              <a:t>OS </a:t>
            </a:r>
            <a:r>
              <a:rPr lang="zh-CN" altLang="en-US" dirty="0"/>
              <a:t>需要支持许多不同的硬件平台</a:t>
            </a:r>
          </a:p>
          <a:p>
            <a:r>
              <a:rPr lang="zh-CN" altLang="en-US" dirty="0"/>
              <a:t>其中很大一部分硬件的上游支持并不完善</a:t>
            </a:r>
          </a:p>
          <a:p>
            <a:r>
              <a:rPr lang="zh-CN" altLang="en-US" dirty="0"/>
              <a:t>一部分硬件平台的补丁有过上游化的尝试</a:t>
            </a:r>
          </a:p>
          <a:p>
            <a:pPr lvl="1"/>
            <a:r>
              <a:rPr lang="zh-CN" altLang="en-US" dirty="0"/>
              <a:t>但由于各种各样的原因未能继续推进</a:t>
            </a:r>
          </a:p>
          <a:p>
            <a:pPr lvl="1"/>
            <a:r>
              <a:rPr lang="zh-CN" altLang="en-US" dirty="0"/>
              <a:t>这部分补丁将长期由发行版自行维护整理</a:t>
            </a:r>
          </a:p>
          <a:p>
            <a:r>
              <a:rPr lang="zh-CN" altLang="en-US" dirty="0"/>
              <a:t>另一部分补丁正在上游化或开发过程中</a:t>
            </a:r>
          </a:p>
          <a:p>
            <a:pPr lvl="1"/>
            <a:r>
              <a:rPr lang="zh-CN" altLang="en-US" dirty="0"/>
              <a:t>非 </a:t>
            </a:r>
            <a:r>
              <a:rPr lang="en-US" altLang="zh-CN" dirty="0"/>
              <a:t>4K </a:t>
            </a:r>
            <a:r>
              <a:rPr lang="zh-CN" altLang="en-US" dirty="0"/>
              <a:t>分页内核上的 </a:t>
            </a:r>
            <a:r>
              <a:rPr lang="en-US" altLang="zh-CN" dirty="0"/>
              <a:t>Intel </a:t>
            </a:r>
            <a:r>
              <a:rPr lang="zh-CN" altLang="en-US" dirty="0"/>
              <a:t>独立显卡支持、龙架构、飞腾平台</a:t>
            </a:r>
            <a:r>
              <a:rPr lang="en-US" altLang="zh-CN" dirty="0"/>
              <a:t>…</a:t>
            </a:r>
          </a:p>
          <a:p>
            <a:pPr lvl="1"/>
            <a:r>
              <a:rPr lang="zh-CN" altLang="en-US" dirty="0"/>
              <a:t>安同 </a:t>
            </a:r>
            <a:r>
              <a:rPr lang="en-US" altLang="zh-CN" dirty="0"/>
              <a:t>OS </a:t>
            </a:r>
            <a:r>
              <a:rPr lang="zh-CN" altLang="en-US" dirty="0"/>
              <a:t>开发者及用户位于新特性测试的第一线</a:t>
            </a:r>
            <a:endParaRPr lang="en-US" dirty="0"/>
          </a:p>
        </p:txBody>
      </p:sp>
    </p:spTree>
    <p:extLst>
      <p:ext uri="{BB962C8B-B14F-4D97-AF65-F5344CB8AC3E}">
        <p14:creationId xmlns:p14="http://schemas.microsoft.com/office/powerpoint/2010/main" val="14406019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BlOGVmNDg3MjdiOTQ0NGE3NGQyMTU1MjUyNjc4YTI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efault">
      <a:majorFont>
        <a:latin typeface="Open Sans"/>
        <a:ea typeface="Noto Sans CJK SC"/>
        <a:cs typeface=""/>
      </a:majorFont>
      <a:minorFont>
        <a:latin typeface="Open Sans"/>
        <a:ea typeface="Noto Sans CJK SC"/>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iSans VF Light"/>
        <a:ea typeface="MiSans VF Light"/>
        <a:cs typeface=""/>
      </a:majorFont>
      <a:minorFont>
        <a:latin typeface="MiSans VF Regular"/>
        <a:ea typeface="MiSans VF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template-20240523</Template>
  <TotalTime>143</TotalTime>
  <Words>9433</Words>
  <Application>Microsoft Office PowerPoint</Application>
  <PresentationFormat>Widescreen</PresentationFormat>
  <Paragraphs>278</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MiSans Medium</vt:lpstr>
      <vt:lpstr>Open Sans</vt:lpstr>
      <vt:lpstr>MiSans</vt:lpstr>
      <vt:lpstr>MiSans Demibold</vt:lpstr>
      <vt:lpstr>等线</vt:lpstr>
      <vt:lpstr>Arial</vt:lpstr>
      <vt:lpstr>MiSans Normal</vt:lpstr>
      <vt:lpstr>MiSans VF</vt:lpstr>
      <vt:lpstr>MiSans VF Regular</vt:lpstr>
      <vt:lpstr>Office 主题​​</vt:lpstr>
      <vt:lpstr>软件开发生命周期 在发行版中的实践</vt:lpstr>
      <vt:lpstr>我是……</vt:lpstr>
      <vt:lpstr>对于发行版，软件开发生命周期是什么</vt:lpstr>
      <vt:lpstr>Repology 显示安同 OS 有 5726 个包</vt:lpstr>
      <vt:lpstr>对于发行版，软件开发生命周期是什么</vt:lpstr>
      <vt:lpstr>对于发行版，软件开发生命周期是什么</vt:lpstr>
      <vt:lpstr>那么发行版需要做什么</vt:lpstr>
      <vt:lpstr>那么发行版需要做什么</vt:lpstr>
      <vt:lpstr>安同 OS 是如何管理 Linux 内核更新的</vt:lpstr>
      <vt:lpstr>安同 OS 是如何管理 Linux 内核更新的</vt:lpstr>
      <vt:lpstr>安同 OS 是如何管理 Linux 内核更新的</vt:lpstr>
      <vt:lpstr>安同 OS 是如何管理 Linux 内核更新的</vt:lpstr>
      <vt:lpstr>安同 OS 是如何管理 Linux 内核更新的</vt:lpstr>
      <vt:lpstr>安同 OS 是如何管理 Linux 内核更新的</vt:lpstr>
      <vt:lpstr>patch 文件长什么样？</vt:lpstr>
      <vt:lpstr>补丁管理实践：Git 工作流 101</vt:lpstr>
      <vt:lpstr>补丁管理实践：Git 工作流 101</vt:lpstr>
      <vt:lpstr>日常之外：安全漏洞响应</vt:lpstr>
      <vt:lpstr>安同 OS 的安全漏洞响应</vt:lpstr>
      <vt:lpstr>安全漏洞响应资源</vt:lpstr>
      <vt:lpstr>开源情报资源</vt:lpstr>
      <vt:lpstr>Ask me Anything!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嘟嘟 老</dc:creator>
  <cp:lastModifiedBy>Kexy Biscuit</cp:lastModifiedBy>
  <cp:revision>127</cp:revision>
  <dcterms:created xsi:type="dcterms:W3CDTF">2025-07-11T22:46:05Z</dcterms:created>
  <dcterms:modified xsi:type="dcterms:W3CDTF">2025-07-26T02:41:19Z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2052-12.8.2.18605</vt:lpwstr>
  </property>
</Properties>
</file>