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y="5143500" cx="9144000"/>
  <p:notesSz cx="6858000" cy="9144000"/>
  <p:embeddedFontLst>
    <p:embeddedFont>
      <p:font typeface="Proxima Nova"/>
      <p:regular r:id="rId27"/>
      <p:bold r:id="rId28"/>
      <p:italic r:id="rId29"/>
      <p:boldItalic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font" Target="fonts/ProximaNova-bold.fntdata"/><Relationship Id="rId27" Type="http://schemas.openxmlformats.org/officeDocument/2006/relationships/font" Target="fonts/ProximaNova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ProximaNova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0" Type="http://schemas.openxmlformats.org/officeDocument/2006/relationships/font" Target="fonts/ProximaNova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6de8a9996a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36de8a9996a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6de8a9996a_0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36de8a9996a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6de8a9996a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36de8a9996a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36dfa645228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36dfa645228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36dfa645228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36dfa645228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36dfa645228_0_1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36dfa645228_0_1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36dfa645228_0_1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36dfa645228_0_1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36dfa645228_0_1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Google Shape;320;g36dfa645228_0_1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370bf6d8425_1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" name="Google Shape;327;g370bf6d8425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36dfa645228_0_1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Google Shape;334;g36dfa645228_0_1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344c604b12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344c604b12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36dfa645228_0_2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36dfa645228_0_2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36dfa645228_0_1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36dfa645228_0_1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44c604b126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344c604b126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36ee33bca0b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36ee33bca0b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6dfa645228_0_2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6dfa645228_0_2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44c604b126_2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344c604b126_2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44c604b126_2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344c604b126_2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44c604b126_6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44c604b126_6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36de8a9996a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36de8a9996a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" name="Google Shape;11;p2"/>
          <p:cNvSpPr txBox="1"/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510450" y="3182313"/>
            <a:ext cx="8123100" cy="6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991475"/>
            <a:ext cx="8520600" cy="19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3071300"/>
            <a:ext cx="8520600" cy="90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Google Shape;15;p3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6" name="Google Shape;16;p3"/>
          <p:cNvSpPr txBox="1"/>
          <p:nvPr>
            <p:ph type="title"/>
          </p:nvPr>
        </p:nvSpPr>
        <p:spPr>
          <a:xfrm>
            <a:off x="510450" y="2057400"/>
            <a:ext cx="8123100" cy="77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None/>
              <a:defRPr>
                <a:solidFill>
                  <a:srgbClr val="F3F3F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None/>
              <a:defRPr>
                <a:solidFill>
                  <a:srgbClr val="F3F3F3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None/>
              <a:defRPr>
                <a:solidFill>
                  <a:srgbClr val="F3F3F3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None/>
              <a:defRPr>
                <a:solidFill>
                  <a:srgbClr val="F3F3F3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None/>
              <a:defRPr>
                <a:solidFill>
                  <a:srgbClr val="F3F3F3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None/>
              <a:defRPr>
                <a:solidFill>
                  <a:srgbClr val="F3F3F3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None/>
              <a:defRPr>
                <a:solidFill>
                  <a:srgbClr val="F3F3F3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None/>
              <a:defRPr>
                <a:solidFill>
                  <a:srgbClr val="F3F3F3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None/>
              <a:defRPr>
                <a:solidFill>
                  <a:srgbClr val="F3F3F3"/>
                </a:solidFill>
              </a:defRPr>
            </a:lvl9pPr>
          </a:lstStyle>
          <a:p/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Char char="●"/>
              <a:defRPr>
                <a:solidFill>
                  <a:srgbClr val="D9D9D9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400"/>
              <a:buChar char="○"/>
              <a:defRPr>
                <a:solidFill>
                  <a:srgbClr val="D9D9D9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400"/>
              <a:buChar char="■"/>
              <a:defRPr>
                <a:solidFill>
                  <a:srgbClr val="D9D9D9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400"/>
              <a:buChar char="●"/>
              <a:defRPr>
                <a:solidFill>
                  <a:srgbClr val="D9D9D9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400"/>
              <a:buChar char="○"/>
              <a:defRPr>
                <a:solidFill>
                  <a:srgbClr val="D9D9D9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400"/>
              <a:buChar char="■"/>
              <a:defRPr>
                <a:solidFill>
                  <a:srgbClr val="D9D9D9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400"/>
              <a:buChar char="●"/>
              <a:defRPr>
                <a:solidFill>
                  <a:srgbClr val="D9D9D9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400"/>
              <a:buChar char="○"/>
              <a:defRPr>
                <a:solidFill>
                  <a:srgbClr val="D9D9D9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400"/>
              <a:buChar char="■"/>
              <a:defRPr>
                <a:solidFill>
                  <a:srgbClr val="D9D9D9"/>
                </a:solidFill>
              </a:defRPr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3" name="Google Shape;33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/>
          <p:nvPr>
            <p:ph type="title"/>
          </p:nvPr>
        </p:nvSpPr>
        <p:spPr>
          <a:xfrm>
            <a:off x="490250" y="526350"/>
            <a:ext cx="57975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7" name="Google Shape;37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" name="Google Shape;41;p9"/>
          <p:cNvSpPr txBox="1"/>
          <p:nvPr>
            <p:ph type="title"/>
          </p:nvPr>
        </p:nvSpPr>
        <p:spPr>
          <a:xfrm>
            <a:off x="265500" y="1205825"/>
            <a:ext cx="4045200" cy="150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2" name="Google Shape;42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3" name="Google Shape;43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idx="1" type="body"/>
          </p:nvPr>
        </p:nvSpPr>
        <p:spPr>
          <a:xfrm>
            <a:off x="311700" y="42368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/>
        </p:txBody>
      </p:sp>
      <p:sp>
        <p:nvSpPr>
          <p:cNvPr id="47" name="Google Shape;47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pearmint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Font typeface="Proxima Nova"/>
              <a:buNone/>
              <a:defRPr sz="2800">
                <a:solidFill>
                  <a:srgbClr val="F3F3F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Font typeface="Proxima Nova"/>
              <a:buNone/>
              <a:defRPr sz="2800">
                <a:solidFill>
                  <a:srgbClr val="F3F3F3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Font typeface="Proxima Nova"/>
              <a:buNone/>
              <a:defRPr sz="2800">
                <a:solidFill>
                  <a:srgbClr val="F3F3F3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Font typeface="Proxima Nova"/>
              <a:buNone/>
              <a:defRPr sz="2800">
                <a:solidFill>
                  <a:srgbClr val="F3F3F3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Font typeface="Proxima Nova"/>
              <a:buNone/>
              <a:defRPr sz="2800">
                <a:solidFill>
                  <a:srgbClr val="F3F3F3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Font typeface="Proxima Nova"/>
              <a:buNone/>
              <a:defRPr sz="2800">
                <a:solidFill>
                  <a:srgbClr val="F3F3F3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Font typeface="Proxima Nova"/>
              <a:buNone/>
              <a:defRPr sz="2800">
                <a:solidFill>
                  <a:srgbClr val="F3F3F3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Font typeface="Proxima Nova"/>
              <a:buNone/>
              <a:defRPr sz="2800">
                <a:solidFill>
                  <a:srgbClr val="F3F3F3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Font typeface="Proxima Nova"/>
              <a:buNone/>
              <a:defRPr sz="2800">
                <a:solidFill>
                  <a:srgbClr val="F3F3F3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Proxima Nova"/>
              <a:buChar char="●"/>
              <a:defRPr sz="1800">
                <a:solidFill>
                  <a:srgbClr val="D9D9D9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400"/>
              <a:buFont typeface="Proxima Nova"/>
              <a:buChar char="○"/>
              <a:defRPr>
                <a:solidFill>
                  <a:srgbClr val="D9D9D9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400"/>
              <a:buFont typeface="Proxima Nova"/>
              <a:buChar char="■"/>
              <a:defRPr>
                <a:solidFill>
                  <a:srgbClr val="D9D9D9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400"/>
              <a:buFont typeface="Proxima Nova"/>
              <a:buChar char="●"/>
              <a:defRPr>
                <a:solidFill>
                  <a:srgbClr val="D9D9D9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400"/>
              <a:buFont typeface="Proxima Nova"/>
              <a:buChar char="○"/>
              <a:defRPr>
                <a:solidFill>
                  <a:srgbClr val="D9D9D9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400"/>
              <a:buFont typeface="Proxima Nova"/>
              <a:buChar char="■"/>
              <a:defRPr>
                <a:solidFill>
                  <a:srgbClr val="D9D9D9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400"/>
              <a:buFont typeface="Proxima Nova"/>
              <a:buChar char="●"/>
              <a:defRPr>
                <a:solidFill>
                  <a:srgbClr val="D9D9D9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400"/>
              <a:buFont typeface="Proxima Nova"/>
              <a:buChar char="○"/>
              <a:defRPr>
                <a:solidFill>
                  <a:srgbClr val="D9D9D9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400"/>
              <a:buFont typeface="Proxima Nova"/>
              <a:buChar char="■"/>
              <a:defRPr>
                <a:solidFill>
                  <a:srgbClr val="D9D9D9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Relationship Id="rId4" Type="http://schemas.openxmlformats.org/officeDocument/2006/relationships/image" Target="../media/image10.png"/><Relationship Id="rId5" Type="http://schemas.openxmlformats.org/officeDocument/2006/relationships/hyperlink" Target="https://www.felixcloutier.com/x86/jcc" TargetMode="External"/><Relationship Id="rId6" Type="http://schemas.openxmlformats.org/officeDocument/2006/relationships/hyperlink" Target="https://godbolt.org/z/KMGc4Ghdn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github.com/jiegec/la-inst/blob/master/LBT.md" TargetMode="External"/><Relationship Id="rId4" Type="http://schemas.openxmlformats.org/officeDocument/2006/relationships/hyperlink" Target="https://github.com/loongson-community/loongarch-opcodes/blob/develop/lbt.txt" TargetMode="External"/><Relationship Id="rId5" Type="http://schemas.openxmlformats.org/officeDocument/2006/relationships/image" Target="../media/image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7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6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github.com/ksco" TargetMode="External"/><Relationship Id="rId4" Type="http://schemas.openxmlformats.org/officeDocument/2006/relationships/image" Target="../media/image3.png"/><Relationship Id="rId5" Type="http://schemas.openxmlformats.org/officeDocument/2006/relationships/image" Target="../media/image5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1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x86 FLAGS </a:t>
            </a:r>
            <a:r>
              <a:rPr lang="zh-CN"/>
              <a:t>模拟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300"/>
              <a:t>实现细节公开！</a:t>
            </a:r>
            <a:endParaRPr sz="3300"/>
          </a:p>
        </p:txBody>
      </p:sp>
      <p:sp>
        <p:nvSpPr>
          <p:cNvPr id="60" name="Google Shape;60;p13"/>
          <p:cNvSpPr txBox="1"/>
          <p:nvPr>
            <p:ph idx="1" type="subTitle"/>
          </p:nvPr>
        </p:nvSpPr>
        <p:spPr>
          <a:xfrm>
            <a:off x="510450" y="3182313"/>
            <a:ext cx="8123100" cy="6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x86 FLAGS: The RISCy Way!</a:t>
            </a:r>
            <a:endParaRPr/>
          </a:p>
        </p:txBody>
      </p:sp>
      <p:sp>
        <p:nvSpPr>
          <p:cNvPr id="61" name="Google Shape;61;p13"/>
          <p:cNvSpPr txBox="1"/>
          <p:nvPr/>
        </p:nvSpPr>
        <p:spPr>
          <a:xfrm>
            <a:off x="510450" y="4287675"/>
            <a:ext cx="37461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500">
                <a:solidFill>
                  <a:srgbClr val="CCCCCC"/>
                </a:solidFill>
                <a:latin typeface="Proxima Nova"/>
                <a:ea typeface="Proxima Nova"/>
                <a:cs typeface="Proxima Nova"/>
                <a:sym typeface="Proxima Nova"/>
              </a:rPr>
              <a:t>刘阳，PLCT Lab</a:t>
            </a:r>
            <a:endParaRPr sz="1500">
              <a:solidFill>
                <a:srgbClr val="CCCCCC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500">
                <a:solidFill>
                  <a:srgbClr val="CCCCCC"/>
                </a:solidFill>
                <a:latin typeface="Proxima Nova"/>
                <a:ea typeface="Proxima Nova"/>
                <a:cs typeface="Proxima Nova"/>
                <a:sym typeface="Proxima Nova"/>
              </a:rPr>
              <a:t>2025-07-27</a:t>
            </a:r>
            <a:endParaRPr sz="1500">
              <a:solidFill>
                <a:srgbClr val="CCCCCC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举例说明</a:t>
            </a:r>
            <a:endParaRPr/>
          </a:p>
        </p:txBody>
      </p:sp>
      <p:sp>
        <p:nvSpPr>
          <p:cNvPr id="153" name="Google Shape;153;p22"/>
          <p:cNvSpPr txBox="1"/>
          <p:nvPr>
            <p:ph idx="1" type="body"/>
          </p:nvPr>
        </p:nvSpPr>
        <p:spPr>
          <a:xfrm>
            <a:off x="311700" y="2847100"/>
            <a:ext cx="8520600" cy="172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zh-CN" u="sng"/>
              <a:t>J</a:t>
            </a:r>
            <a:r>
              <a:rPr lang="zh-CN"/>
              <a:t>ump </a:t>
            </a:r>
            <a:r>
              <a:rPr lang="zh-CN" u="sng"/>
              <a:t>N</a:t>
            </a:r>
            <a:r>
              <a:rPr lang="zh-CN"/>
              <a:t>ot </a:t>
            </a:r>
            <a:r>
              <a:rPr lang="zh-CN" u="sng"/>
              <a:t>B</a:t>
            </a:r>
            <a:r>
              <a:rPr lang="zh-CN"/>
              <a:t>elow or </a:t>
            </a:r>
            <a:r>
              <a:rPr lang="zh-CN" u="sng"/>
              <a:t>E</a:t>
            </a:r>
            <a:r>
              <a:rPr lang="zh-CN"/>
              <a:t>qual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zh-CN"/>
              <a:t>CF == 0 &amp;&amp; ZF == 0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zh-CN"/>
              <a:t>相减得到的结果没有进位说明 eax &gt;= esi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zh-CN"/>
              <a:t>结果不等于零说明 eax != esi</a:t>
            </a:r>
            <a:endParaRPr/>
          </a:p>
        </p:txBody>
      </p:sp>
      <p:pic>
        <p:nvPicPr>
          <p:cNvPr id="154" name="Google Shape;15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017712"/>
            <a:ext cx="3342863" cy="172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2" title="carbon (9)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45900" y="1017725"/>
            <a:ext cx="2488297" cy="1721700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2"/>
          <p:cNvSpPr txBox="1"/>
          <p:nvPr/>
        </p:nvSpPr>
        <p:spPr>
          <a:xfrm>
            <a:off x="311700" y="4568800"/>
            <a:ext cx="59853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900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5"/>
              </a:rPr>
              <a:t>https://www.felixcloutier.com/x86/jcc</a:t>
            </a:r>
            <a:endParaRPr sz="900">
              <a:solidFill>
                <a:srgbClr val="D9D9D9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900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6"/>
              </a:rPr>
              <a:t>https://godbolt.org/z/KMGc4Ghdn</a:t>
            </a:r>
            <a:endParaRPr sz="900">
              <a:solidFill>
                <a:srgbClr val="D9D9D9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D9D9D9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朴素实现</a:t>
            </a:r>
            <a:endParaRPr/>
          </a:p>
        </p:txBody>
      </p:sp>
      <p:sp>
        <p:nvSpPr>
          <p:cNvPr id="162" name="Google Shape;162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zh-CN"/>
              <a:t>将 FLAGS 寄存器固定映射到某个通用寄存器（xFLAGS）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zh-CN"/>
              <a:t>对于会设置 </a:t>
            </a:r>
            <a:r>
              <a:rPr lang="zh-CN"/>
              <a:t>CF/PF/AF/ZF/SF/OF 位</a:t>
            </a:r>
            <a:r>
              <a:rPr lang="zh-CN"/>
              <a:t>的指令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zh-CN"/>
              <a:t>二进制翻译器翻译指令的同时模拟计算这些位存入 xFLAGS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zh-CN"/>
              <a:t>对于会使用 </a:t>
            </a:r>
            <a:r>
              <a:rPr lang="zh-CN"/>
              <a:t>CF/PF/AF/ZF/SF/OF 位的指令（条件跳转、CMOV 等）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zh-CN"/>
              <a:t>二进制翻译器取出相对应的位计算得到 TRUE/FALSE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zh-CN"/>
              <a:t>使用 BEQ/BNE 完成跳转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zh-CN"/>
              <a:t>性能差 / 代码膨胀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zh-CN"/>
              <a:t>一条 x86 算数指令通常需要翻译为 20~30 条原生指令。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依赖分析！</a:t>
            </a:r>
            <a:endParaRPr/>
          </a:p>
        </p:txBody>
      </p:sp>
      <p:sp>
        <p:nvSpPr>
          <p:cNvPr id="168" name="Google Shape;168;p24"/>
          <p:cNvSpPr txBox="1"/>
          <p:nvPr/>
        </p:nvSpPr>
        <p:spPr>
          <a:xfrm>
            <a:off x="311700" y="2735200"/>
            <a:ext cx="57981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Proxima Nova"/>
              <a:buChar char="-"/>
            </a:pPr>
            <a:r>
              <a:rPr lang="zh-CN" sz="1800">
                <a:solidFill>
                  <a:srgbClr val="D9D9D9"/>
                </a:solidFill>
                <a:latin typeface="Proxima Nova"/>
                <a:ea typeface="Proxima Nova"/>
                <a:cs typeface="Proxima Nova"/>
                <a:sym typeface="Proxima Nova"/>
              </a:rPr>
              <a:t>绝大部分指令产生的 FLAGS 位完全没有被使用</a:t>
            </a:r>
            <a:endParaRPr sz="1800">
              <a:solidFill>
                <a:srgbClr val="D9D9D9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Proxima Nova"/>
              <a:buChar char="-"/>
            </a:pPr>
            <a:r>
              <a:rPr lang="zh-CN" sz="1800">
                <a:solidFill>
                  <a:srgbClr val="D9D9D9"/>
                </a:solidFill>
                <a:latin typeface="Proxima Nova"/>
                <a:ea typeface="Proxima Nova"/>
                <a:cs typeface="Proxima Nova"/>
                <a:sym typeface="Proxima Nova"/>
              </a:rPr>
              <a:t>被使用的常常只是子集</a:t>
            </a:r>
            <a:endParaRPr sz="1800">
              <a:solidFill>
                <a:srgbClr val="D9D9D9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D9D9D9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1800">
                <a:solidFill>
                  <a:srgbClr val="D9D9D9"/>
                </a:solidFill>
                <a:latin typeface="Proxima Nova"/>
                <a:ea typeface="Proxima Nova"/>
                <a:cs typeface="Proxima Nova"/>
                <a:sym typeface="Proxima Nova"/>
              </a:rPr>
              <a:t>只计算真正被</a:t>
            </a:r>
            <a:r>
              <a:rPr b="1" lang="zh-CN" sz="1800">
                <a:solidFill>
                  <a:srgbClr val="D9D9D9"/>
                </a:solidFill>
                <a:latin typeface="Proxima Nova"/>
                <a:ea typeface="Proxima Nova"/>
                <a:cs typeface="Proxima Nova"/>
                <a:sym typeface="Proxima Nova"/>
              </a:rPr>
              <a:t>用</a:t>
            </a:r>
            <a:r>
              <a:rPr b="1" lang="zh-CN" sz="1800">
                <a:solidFill>
                  <a:srgbClr val="D9D9D9"/>
                </a:solidFill>
                <a:latin typeface="Proxima Nova"/>
                <a:ea typeface="Proxima Nova"/>
                <a:cs typeface="Proxima Nova"/>
                <a:sym typeface="Proxima Nova"/>
              </a:rPr>
              <a:t>到的部分！</a:t>
            </a:r>
            <a:endParaRPr b="1" sz="1800">
              <a:solidFill>
                <a:srgbClr val="D9D9D9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69" name="Google Shape;169;p24" title="carbon (3)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979374"/>
            <a:ext cx="2405984" cy="1592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依赖分析！</a:t>
            </a:r>
            <a:endParaRPr/>
          </a:p>
        </p:txBody>
      </p:sp>
      <p:sp>
        <p:nvSpPr>
          <p:cNvPr id="175" name="Google Shape;175;p25"/>
          <p:cNvSpPr txBox="1"/>
          <p:nvPr/>
        </p:nvSpPr>
        <p:spPr>
          <a:xfrm>
            <a:off x="311700" y="2735200"/>
            <a:ext cx="57981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Proxima Nova"/>
              <a:buChar char="-"/>
            </a:pPr>
            <a:r>
              <a:rPr lang="zh-CN" sz="1800">
                <a:solidFill>
                  <a:srgbClr val="D9D9D9"/>
                </a:solidFill>
                <a:latin typeface="Proxima Nova"/>
                <a:ea typeface="Proxima Nova"/>
                <a:cs typeface="Proxima Nova"/>
                <a:sym typeface="Proxima Nova"/>
              </a:rPr>
              <a:t>绝大部分指令产生的 FLAGS 位完全没有被使用</a:t>
            </a:r>
            <a:endParaRPr sz="1800">
              <a:solidFill>
                <a:srgbClr val="D9D9D9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Proxima Nova"/>
              <a:buChar char="-"/>
            </a:pPr>
            <a:r>
              <a:rPr lang="zh-CN" sz="1800">
                <a:solidFill>
                  <a:srgbClr val="D9D9D9"/>
                </a:solidFill>
                <a:latin typeface="Proxima Nova"/>
                <a:ea typeface="Proxima Nova"/>
                <a:cs typeface="Proxima Nova"/>
                <a:sym typeface="Proxima Nova"/>
              </a:rPr>
              <a:t>被使用的常常只是子集</a:t>
            </a:r>
            <a:endParaRPr sz="1800">
              <a:solidFill>
                <a:srgbClr val="D9D9D9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D9D9D9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1800">
                <a:solidFill>
                  <a:srgbClr val="D9D9D9"/>
                </a:solidFill>
                <a:latin typeface="Proxima Nova"/>
                <a:ea typeface="Proxima Nova"/>
                <a:cs typeface="Proxima Nova"/>
                <a:sym typeface="Proxima Nova"/>
              </a:rPr>
              <a:t>只计算真正被用到的部分！</a:t>
            </a:r>
            <a:endParaRPr b="1" sz="1800">
              <a:solidFill>
                <a:srgbClr val="D9D9D9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76" name="Google Shape;176;p25"/>
          <p:cNvSpPr/>
          <p:nvPr/>
        </p:nvSpPr>
        <p:spPr>
          <a:xfrm>
            <a:off x="2934825" y="1298175"/>
            <a:ext cx="152100" cy="1521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77" name="Google Shape;177;p25"/>
          <p:cNvSpPr/>
          <p:nvPr/>
        </p:nvSpPr>
        <p:spPr>
          <a:xfrm>
            <a:off x="3086925" y="1298175"/>
            <a:ext cx="152100" cy="1521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78" name="Google Shape;178;p25"/>
          <p:cNvSpPr/>
          <p:nvPr/>
        </p:nvSpPr>
        <p:spPr>
          <a:xfrm>
            <a:off x="3239025" y="1298175"/>
            <a:ext cx="152100" cy="1521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79" name="Google Shape;179;p25"/>
          <p:cNvSpPr/>
          <p:nvPr/>
        </p:nvSpPr>
        <p:spPr>
          <a:xfrm>
            <a:off x="3391125" y="1298175"/>
            <a:ext cx="152100" cy="1521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80" name="Google Shape;180;p25"/>
          <p:cNvSpPr/>
          <p:nvPr/>
        </p:nvSpPr>
        <p:spPr>
          <a:xfrm>
            <a:off x="3543225" y="1298175"/>
            <a:ext cx="152100" cy="1521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81" name="Google Shape;181;p25"/>
          <p:cNvSpPr/>
          <p:nvPr/>
        </p:nvSpPr>
        <p:spPr>
          <a:xfrm>
            <a:off x="3788775" y="1298175"/>
            <a:ext cx="152100" cy="152100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82" name="Google Shape;182;p25"/>
          <p:cNvSpPr/>
          <p:nvPr/>
        </p:nvSpPr>
        <p:spPr>
          <a:xfrm>
            <a:off x="3940875" y="1298175"/>
            <a:ext cx="152100" cy="152100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83" name="Google Shape;183;p25"/>
          <p:cNvSpPr/>
          <p:nvPr/>
        </p:nvSpPr>
        <p:spPr>
          <a:xfrm>
            <a:off x="4092975" y="1298175"/>
            <a:ext cx="152100" cy="152100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84" name="Google Shape;184;p25"/>
          <p:cNvSpPr/>
          <p:nvPr/>
        </p:nvSpPr>
        <p:spPr>
          <a:xfrm>
            <a:off x="4245075" y="1298175"/>
            <a:ext cx="152100" cy="152100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85" name="Google Shape;185;p25"/>
          <p:cNvSpPr/>
          <p:nvPr/>
        </p:nvSpPr>
        <p:spPr>
          <a:xfrm>
            <a:off x="4397175" y="1298175"/>
            <a:ext cx="152100" cy="152100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86" name="Google Shape;186;p25"/>
          <p:cNvSpPr/>
          <p:nvPr/>
        </p:nvSpPr>
        <p:spPr>
          <a:xfrm>
            <a:off x="4549275" y="1298175"/>
            <a:ext cx="152100" cy="152100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87" name="Google Shape;187;p25"/>
          <p:cNvSpPr txBox="1"/>
          <p:nvPr/>
        </p:nvSpPr>
        <p:spPr>
          <a:xfrm>
            <a:off x="2795525" y="945625"/>
            <a:ext cx="912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200">
                <a:solidFill>
                  <a:srgbClr val="D9D9D9"/>
                </a:solidFill>
                <a:latin typeface="Proxima Nova"/>
                <a:ea typeface="Proxima Nova"/>
                <a:cs typeface="Proxima Nova"/>
                <a:sym typeface="Proxima Nova"/>
              </a:rPr>
              <a:t>set</a:t>
            </a:r>
            <a:endParaRPr sz="1200">
              <a:solidFill>
                <a:srgbClr val="D9D9D9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88" name="Google Shape;188;p25"/>
          <p:cNvSpPr txBox="1"/>
          <p:nvPr/>
        </p:nvSpPr>
        <p:spPr>
          <a:xfrm>
            <a:off x="3788775" y="945625"/>
            <a:ext cx="912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200">
                <a:solidFill>
                  <a:srgbClr val="D9D9D9"/>
                </a:solidFill>
                <a:latin typeface="Proxima Nova"/>
                <a:ea typeface="Proxima Nova"/>
                <a:cs typeface="Proxima Nova"/>
                <a:sym typeface="Proxima Nova"/>
              </a:rPr>
              <a:t>use</a:t>
            </a:r>
            <a:endParaRPr sz="1200">
              <a:solidFill>
                <a:srgbClr val="D9D9D9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89" name="Google Shape;189;p25"/>
          <p:cNvSpPr/>
          <p:nvPr/>
        </p:nvSpPr>
        <p:spPr>
          <a:xfrm>
            <a:off x="2782725" y="1298175"/>
            <a:ext cx="152100" cy="1521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90" name="Google Shape;190;p25"/>
          <p:cNvSpPr/>
          <p:nvPr/>
        </p:nvSpPr>
        <p:spPr>
          <a:xfrm>
            <a:off x="2934825" y="1514450"/>
            <a:ext cx="152100" cy="1521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91" name="Google Shape;191;p25"/>
          <p:cNvSpPr/>
          <p:nvPr/>
        </p:nvSpPr>
        <p:spPr>
          <a:xfrm>
            <a:off x="3086925" y="1514450"/>
            <a:ext cx="152100" cy="1521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92" name="Google Shape;192;p25"/>
          <p:cNvSpPr/>
          <p:nvPr/>
        </p:nvSpPr>
        <p:spPr>
          <a:xfrm>
            <a:off x="3239025" y="1514450"/>
            <a:ext cx="152100" cy="1521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93" name="Google Shape;193;p25"/>
          <p:cNvSpPr/>
          <p:nvPr/>
        </p:nvSpPr>
        <p:spPr>
          <a:xfrm>
            <a:off x="3391125" y="1514450"/>
            <a:ext cx="152100" cy="1521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94" name="Google Shape;194;p25"/>
          <p:cNvSpPr/>
          <p:nvPr/>
        </p:nvSpPr>
        <p:spPr>
          <a:xfrm>
            <a:off x="3543225" y="1514450"/>
            <a:ext cx="152100" cy="1521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95" name="Google Shape;195;p25"/>
          <p:cNvSpPr/>
          <p:nvPr/>
        </p:nvSpPr>
        <p:spPr>
          <a:xfrm>
            <a:off x="3788775" y="1514450"/>
            <a:ext cx="152100" cy="152100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96" name="Google Shape;196;p25"/>
          <p:cNvSpPr/>
          <p:nvPr/>
        </p:nvSpPr>
        <p:spPr>
          <a:xfrm>
            <a:off x="3940875" y="1514450"/>
            <a:ext cx="152100" cy="152100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97" name="Google Shape;197;p25"/>
          <p:cNvSpPr/>
          <p:nvPr/>
        </p:nvSpPr>
        <p:spPr>
          <a:xfrm>
            <a:off x="4092975" y="1514450"/>
            <a:ext cx="152100" cy="152100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98" name="Google Shape;198;p25"/>
          <p:cNvSpPr/>
          <p:nvPr/>
        </p:nvSpPr>
        <p:spPr>
          <a:xfrm>
            <a:off x="4245075" y="1514450"/>
            <a:ext cx="152100" cy="152100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99" name="Google Shape;199;p25"/>
          <p:cNvSpPr/>
          <p:nvPr/>
        </p:nvSpPr>
        <p:spPr>
          <a:xfrm>
            <a:off x="4397175" y="1514450"/>
            <a:ext cx="152100" cy="152100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00" name="Google Shape;200;p25"/>
          <p:cNvSpPr/>
          <p:nvPr/>
        </p:nvSpPr>
        <p:spPr>
          <a:xfrm>
            <a:off x="4549275" y="1514450"/>
            <a:ext cx="152100" cy="152100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01" name="Google Shape;201;p25"/>
          <p:cNvSpPr/>
          <p:nvPr/>
        </p:nvSpPr>
        <p:spPr>
          <a:xfrm>
            <a:off x="2782725" y="1514450"/>
            <a:ext cx="152100" cy="1521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02" name="Google Shape;202;p25"/>
          <p:cNvSpPr/>
          <p:nvPr/>
        </p:nvSpPr>
        <p:spPr>
          <a:xfrm>
            <a:off x="3940875" y="1730725"/>
            <a:ext cx="152100" cy="1521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03" name="Google Shape;203;p25"/>
          <p:cNvSpPr/>
          <p:nvPr/>
        </p:nvSpPr>
        <p:spPr>
          <a:xfrm>
            <a:off x="4092975" y="1730725"/>
            <a:ext cx="152100" cy="1521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04" name="Google Shape;204;p25"/>
          <p:cNvSpPr/>
          <p:nvPr/>
        </p:nvSpPr>
        <p:spPr>
          <a:xfrm>
            <a:off x="4245075" y="1730725"/>
            <a:ext cx="152100" cy="1521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05" name="Google Shape;205;p25"/>
          <p:cNvSpPr/>
          <p:nvPr/>
        </p:nvSpPr>
        <p:spPr>
          <a:xfrm>
            <a:off x="4397175" y="1730725"/>
            <a:ext cx="152100" cy="1521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06" name="Google Shape;206;p25"/>
          <p:cNvSpPr/>
          <p:nvPr/>
        </p:nvSpPr>
        <p:spPr>
          <a:xfrm>
            <a:off x="4549275" y="1730725"/>
            <a:ext cx="152100" cy="1521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07" name="Google Shape;207;p25"/>
          <p:cNvSpPr/>
          <p:nvPr/>
        </p:nvSpPr>
        <p:spPr>
          <a:xfrm>
            <a:off x="3788775" y="1730725"/>
            <a:ext cx="152100" cy="1521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08" name="Google Shape;208;p25"/>
          <p:cNvSpPr/>
          <p:nvPr/>
        </p:nvSpPr>
        <p:spPr>
          <a:xfrm>
            <a:off x="2782725" y="1730725"/>
            <a:ext cx="152100" cy="152100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09" name="Google Shape;209;p25"/>
          <p:cNvSpPr/>
          <p:nvPr/>
        </p:nvSpPr>
        <p:spPr>
          <a:xfrm>
            <a:off x="2934825" y="1730725"/>
            <a:ext cx="152100" cy="152100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10" name="Google Shape;210;p25"/>
          <p:cNvSpPr/>
          <p:nvPr/>
        </p:nvSpPr>
        <p:spPr>
          <a:xfrm>
            <a:off x="3086925" y="1730725"/>
            <a:ext cx="152100" cy="152100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11" name="Google Shape;211;p25"/>
          <p:cNvSpPr/>
          <p:nvPr/>
        </p:nvSpPr>
        <p:spPr>
          <a:xfrm>
            <a:off x="3239025" y="1730725"/>
            <a:ext cx="152100" cy="152100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12" name="Google Shape;212;p25"/>
          <p:cNvSpPr/>
          <p:nvPr/>
        </p:nvSpPr>
        <p:spPr>
          <a:xfrm>
            <a:off x="3391125" y="1730725"/>
            <a:ext cx="152100" cy="152100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13" name="Google Shape;213;p25"/>
          <p:cNvSpPr/>
          <p:nvPr/>
        </p:nvSpPr>
        <p:spPr>
          <a:xfrm>
            <a:off x="3543225" y="1730725"/>
            <a:ext cx="152100" cy="152100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14" name="Google Shape;214;p25"/>
          <p:cNvSpPr/>
          <p:nvPr/>
        </p:nvSpPr>
        <p:spPr>
          <a:xfrm>
            <a:off x="2934825" y="1949000"/>
            <a:ext cx="152100" cy="1521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15" name="Google Shape;215;p25"/>
          <p:cNvSpPr/>
          <p:nvPr/>
        </p:nvSpPr>
        <p:spPr>
          <a:xfrm>
            <a:off x="3086925" y="1949000"/>
            <a:ext cx="152100" cy="1521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16" name="Google Shape;216;p25"/>
          <p:cNvSpPr/>
          <p:nvPr/>
        </p:nvSpPr>
        <p:spPr>
          <a:xfrm>
            <a:off x="3239025" y="1949000"/>
            <a:ext cx="152100" cy="1521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17" name="Google Shape;217;p25"/>
          <p:cNvSpPr/>
          <p:nvPr/>
        </p:nvSpPr>
        <p:spPr>
          <a:xfrm>
            <a:off x="3391125" y="1949000"/>
            <a:ext cx="152100" cy="1521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18" name="Google Shape;218;p25"/>
          <p:cNvSpPr/>
          <p:nvPr/>
        </p:nvSpPr>
        <p:spPr>
          <a:xfrm>
            <a:off x="3543225" y="1949000"/>
            <a:ext cx="152100" cy="1521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19" name="Google Shape;219;p25"/>
          <p:cNvSpPr/>
          <p:nvPr/>
        </p:nvSpPr>
        <p:spPr>
          <a:xfrm>
            <a:off x="3788775" y="1949000"/>
            <a:ext cx="152100" cy="152100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20" name="Google Shape;220;p25"/>
          <p:cNvSpPr/>
          <p:nvPr/>
        </p:nvSpPr>
        <p:spPr>
          <a:xfrm>
            <a:off x="3940875" y="1949000"/>
            <a:ext cx="152100" cy="152100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21" name="Google Shape;221;p25"/>
          <p:cNvSpPr/>
          <p:nvPr/>
        </p:nvSpPr>
        <p:spPr>
          <a:xfrm>
            <a:off x="4092975" y="1949000"/>
            <a:ext cx="152100" cy="152100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22" name="Google Shape;222;p25"/>
          <p:cNvSpPr/>
          <p:nvPr/>
        </p:nvSpPr>
        <p:spPr>
          <a:xfrm>
            <a:off x="4245075" y="1949000"/>
            <a:ext cx="152100" cy="152100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23" name="Google Shape;223;p25"/>
          <p:cNvSpPr/>
          <p:nvPr/>
        </p:nvSpPr>
        <p:spPr>
          <a:xfrm>
            <a:off x="4397175" y="1949000"/>
            <a:ext cx="152100" cy="152100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24" name="Google Shape;224;p25"/>
          <p:cNvSpPr/>
          <p:nvPr/>
        </p:nvSpPr>
        <p:spPr>
          <a:xfrm>
            <a:off x="4549275" y="1949000"/>
            <a:ext cx="152100" cy="152100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25" name="Google Shape;225;p25"/>
          <p:cNvSpPr/>
          <p:nvPr/>
        </p:nvSpPr>
        <p:spPr>
          <a:xfrm>
            <a:off x="2782725" y="1949000"/>
            <a:ext cx="152100" cy="1521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26" name="Google Shape;226;p25" title="carbon (3)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979374"/>
            <a:ext cx="2405984" cy="1592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依赖分析！</a:t>
            </a:r>
            <a:endParaRPr/>
          </a:p>
        </p:txBody>
      </p:sp>
      <p:sp>
        <p:nvSpPr>
          <p:cNvPr id="232" name="Google Shape;232;p26"/>
          <p:cNvSpPr txBox="1"/>
          <p:nvPr/>
        </p:nvSpPr>
        <p:spPr>
          <a:xfrm>
            <a:off x="311700" y="2735200"/>
            <a:ext cx="57981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Proxima Nova"/>
              <a:buChar char="-"/>
            </a:pPr>
            <a:r>
              <a:rPr lang="zh-CN" sz="1800">
                <a:solidFill>
                  <a:srgbClr val="D9D9D9"/>
                </a:solidFill>
                <a:latin typeface="Proxima Nova"/>
                <a:ea typeface="Proxima Nova"/>
                <a:cs typeface="Proxima Nova"/>
                <a:sym typeface="Proxima Nova"/>
              </a:rPr>
              <a:t>绝大部分指令产生的 FLAGS 位完全没有被使用</a:t>
            </a:r>
            <a:endParaRPr sz="1800">
              <a:solidFill>
                <a:srgbClr val="D9D9D9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Proxima Nova"/>
              <a:buChar char="-"/>
            </a:pPr>
            <a:r>
              <a:rPr lang="zh-CN" sz="1800">
                <a:solidFill>
                  <a:srgbClr val="D9D9D9"/>
                </a:solidFill>
                <a:latin typeface="Proxima Nova"/>
                <a:ea typeface="Proxima Nova"/>
                <a:cs typeface="Proxima Nova"/>
                <a:sym typeface="Proxima Nova"/>
              </a:rPr>
              <a:t>被使用的常常只是子集</a:t>
            </a:r>
            <a:endParaRPr sz="1800">
              <a:solidFill>
                <a:srgbClr val="D9D9D9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D9D9D9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1800">
                <a:solidFill>
                  <a:srgbClr val="D9D9D9"/>
                </a:solidFill>
                <a:latin typeface="Proxima Nova"/>
                <a:ea typeface="Proxima Nova"/>
                <a:cs typeface="Proxima Nova"/>
                <a:sym typeface="Proxima Nova"/>
              </a:rPr>
              <a:t>只计算真正被用到的部分！</a:t>
            </a:r>
            <a:endParaRPr b="1" sz="1800">
              <a:solidFill>
                <a:srgbClr val="D9D9D9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33" name="Google Shape;233;p26"/>
          <p:cNvSpPr/>
          <p:nvPr/>
        </p:nvSpPr>
        <p:spPr>
          <a:xfrm>
            <a:off x="2934825" y="1298175"/>
            <a:ext cx="152100" cy="152100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34" name="Google Shape;234;p26"/>
          <p:cNvSpPr/>
          <p:nvPr/>
        </p:nvSpPr>
        <p:spPr>
          <a:xfrm>
            <a:off x="3086925" y="1298175"/>
            <a:ext cx="152100" cy="152100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35" name="Google Shape;235;p26"/>
          <p:cNvSpPr/>
          <p:nvPr/>
        </p:nvSpPr>
        <p:spPr>
          <a:xfrm>
            <a:off x="3239025" y="1298175"/>
            <a:ext cx="152100" cy="152100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36" name="Google Shape;236;p26"/>
          <p:cNvSpPr/>
          <p:nvPr/>
        </p:nvSpPr>
        <p:spPr>
          <a:xfrm>
            <a:off x="3391125" y="1298175"/>
            <a:ext cx="152100" cy="152100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37" name="Google Shape;237;p26"/>
          <p:cNvSpPr/>
          <p:nvPr/>
        </p:nvSpPr>
        <p:spPr>
          <a:xfrm>
            <a:off x="3543225" y="1298175"/>
            <a:ext cx="152100" cy="152100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38" name="Google Shape;238;p26"/>
          <p:cNvSpPr/>
          <p:nvPr/>
        </p:nvSpPr>
        <p:spPr>
          <a:xfrm>
            <a:off x="3788775" y="1298175"/>
            <a:ext cx="152100" cy="152100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39" name="Google Shape;239;p26"/>
          <p:cNvSpPr/>
          <p:nvPr/>
        </p:nvSpPr>
        <p:spPr>
          <a:xfrm>
            <a:off x="3940875" y="1298175"/>
            <a:ext cx="152100" cy="152100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40" name="Google Shape;240;p26"/>
          <p:cNvSpPr/>
          <p:nvPr/>
        </p:nvSpPr>
        <p:spPr>
          <a:xfrm>
            <a:off x="4092975" y="1298175"/>
            <a:ext cx="152100" cy="152100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41" name="Google Shape;241;p26"/>
          <p:cNvSpPr/>
          <p:nvPr/>
        </p:nvSpPr>
        <p:spPr>
          <a:xfrm>
            <a:off x="4245075" y="1298175"/>
            <a:ext cx="152100" cy="152100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42" name="Google Shape;242;p26"/>
          <p:cNvSpPr/>
          <p:nvPr/>
        </p:nvSpPr>
        <p:spPr>
          <a:xfrm>
            <a:off x="4397175" y="1298175"/>
            <a:ext cx="152100" cy="152100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43" name="Google Shape;243;p26"/>
          <p:cNvSpPr/>
          <p:nvPr/>
        </p:nvSpPr>
        <p:spPr>
          <a:xfrm>
            <a:off x="4549275" y="1298175"/>
            <a:ext cx="152100" cy="152100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44" name="Google Shape;244;p26"/>
          <p:cNvSpPr txBox="1"/>
          <p:nvPr/>
        </p:nvSpPr>
        <p:spPr>
          <a:xfrm>
            <a:off x="2795525" y="945625"/>
            <a:ext cx="912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200">
                <a:solidFill>
                  <a:srgbClr val="D9D9D9"/>
                </a:solidFill>
                <a:latin typeface="Proxima Nova"/>
                <a:ea typeface="Proxima Nova"/>
                <a:cs typeface="Proxima Nova"/>
                <a:sym typeface="Proxima Nova"/>
              </a:rPr>
              <a:t>set</a:t>
            </a:r>
            <a:endParaRPr sz="1200">
              <a:solidFill>
                <a:srgbClr val="D9D9D9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45" name="Google Shape;245;p26"/>
          <p:cNvSpPr txBox="1"/>
          <p:nvPr/>
        </p:nvSpPr>
        <p:spPr>
          <a:xfrm>
            <a:off x="3788775" y="945625"/>
            <a:ext cx="912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200">
                <a:solidFill>
                  <a:srgbClr val="D9D9D9"/>
                </a:solidFill>
                <a:latin typeface="Proxima Nova"/>
                <a:ea typeface="Proxima Nova"/>
                <a:cs typeface="Proxima Nova"/>
                <a:sym typeface="Proxima Nova"/>
              </a:rPr>
              <a:t>use</a:t>
            </a:r>
            <a:endParaRPr sz="1200">
              <a:solidFill>
                <a:srgbClr val="D9D9D9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46" name="Google Shape;246;p26"/>
          <p:cNvSpPr/>
          <p:nvPr/>
        </p:nvSpPr>
        <p:spPr>
          <a:xfrm>
            <a:off x="2782725" y="1298175"/>
            <a:ext cx="152100" cy="152100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47" name="Google Shape;247;p26"/>
          <p:cNvSpPr/>
          <p:nvPr/>
        </p:nvSpPr>
        <p:spPr>
          <a:xfrm>
            <a:off x="2934825" y="1514450"/>
            <a:ext cx="152100" cy="152100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48" name="Google Shape;248;p26"/>
          <p:cNvSpPr/>
          <p:nvPr/>
        </p:nvSpPr>
        <p:spPr>
          <a:xfrm>
            <a:off x="3086925" y="1514450"/>
            <a:ext cx="152100" cy="152100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49" name="Google Shape;249;p26"/>
          <p:cNvSpPr/>
          <p:nvPr/>
        </p:nvSpPr>
        <p:spPr>
          <a:xfrm>
            <a:off x="3239025" y="1514450"/>
            <a:ext cx="152100" cy="1521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50" name="Google Shape;250;p26"/>
          <p:cNvSpPr/>
          <p:nvPr/>
        </p:nvSpPr>
        <p:spPr>
          <a:xfrm>
            <a:off x="3391125" y="1514450"/>
            <a:ext cx="152100" cy="152100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51" name="Google Shape;251;p26"/>
          <p:cNvSpPr/>
          <p:nvPr/>
        </p:nvSpPr>
        <p:spPr>
          <a:xfrm>
            <a:off x="3543225" y="1514450"/>
            <a:ext cx="152100" cy="152100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52" name="Google Shape;252;p26"/>
          <p:cNvSpPr/>
          <p:nvPr/>
        </p:nvSpPr>
        <p:spPr>
          <a:xfrm>
            <a:off x="3788775" y="1514450"/>
            <a:ext cx="152100" cy="152100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53" name="Google Shape;253;p26"/>
          <p:cNvSpPr/>
          <p:nvPr/>
        </p:nvSpPr>
        <p:spPr>
          <a:xfrm>
            <a:off x="3940875" y="1514450"/>
            <a:ext cx="152100" cy="152100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54" name="Google Shape;254;p26"/>
          <p:cNvSpPr/>
          <p:nvPr/>
        </p:nvSpPr>
        <p:spPr>
          <a:xfrm>
            <a:off x="4092975" y="1514450"/>
            <a:ext cx="152100" cy="152100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55" name="Google Shape;255;p26"/>
          <p:cNvSpPr/>
          <p:nvPr/>
        </p:nvSpPr>
        <p:spPr>
          <a:xfrm>
            <a:off x="4245075" y="1514450"/>
            <a:ext cx="152100" cy="152100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56" name="Google Shape;256;p26"/>
          <p:cNvSpPr/>
          <p:nvPr/>
        </p:nvSpPr>
        <p:spPr>
          <a:xfrm>
            <a:off x="4397175" y="1514450"/>
            <a:ext cx="152100" cy="152100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57" name="Google Shape;257;p26"/>
          <p:cNvSpPr/>
          <p:nvPr/>
        </p:nvSpPr>
        <p:spPr>
          <a:xfrm>
            <a:off x="4549275" y="1514450"/>
            <a:ext cx="152100" cy="152100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58" name="Google Shape;258;p26"/>
          <p:cNvSpPr/>
          <p:nvPr/>
        </p:nvSpPr>
        <p:spPr>
          <a:xfrm>
            <a:off x="2782725" y="1514450"/>
            <a:ext cx="152100" cy="1521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59" name="Google Shape;259;p26"/>
          <p:cNvSpPr/>
          <p:nvPr/>
        </p:nvSpPr>
        <p:spPr>
          <a:xfrm>
            <a:off x="3940875" y="1730725"/>
            <a:ext cx="152100" cy="152100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60" name="Google Shape;260;p26"/>
          <p:cNvSpPr/>
          <p:nvPr/>
        </p:nvSpPr>
        <p:spPr>
          <a:xfrm>
            <a:off x="4092975" y="1730725"/>
            <a:ext cx="152100" cy="152100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61" name="Google Shape;261;p26"/>
          <p:cNvSpPr/>
          <p:nvPr/>
        </p:nvSpPr>
        <p:spPr>
          <a:xfrm>
            <a:off x="4245075" y="1730725"/>
            <a:ext cx="152100" cy="1521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62" name="Google Shape;262;p26"/>
          <p:cNvSpPr/>
          <p:nvPr/>
        </p:nvSpPr>
        <p:spPr>
          <a:xfrm>
            <a:off x="4397175" y="1730725"/>
            <a:ext cx="152100" cy="152100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63" name="Google Shape;263;p26"/>
          <p:cNvSpPr/>
          <p:nvPr/>
        </p:nvSpPr>
        <p:spPr>
          <a:xfrm>
            <a:off x="4549275" y="1730725"/>
            <a:ext cx="152100" cy="152100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64" name="Google Shape;264;p26"/>
          <p:cNvSpPr/>
          <p:nvPr/>
        </p:nvSpPr>
        <p:spPr>
          <a:xfrm>
            <a:off x="3788775" y="1730725"/>
            <a:ext cx="152100" cy="1521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65" name="Google Shape;265;p26"/>
          <p:cNvSpPr/>
          <p:nvPr/>
        </p:nvSpPr>
        <p:spPr>
          <a:xfrm>
            <a:off x="2782725" y="1730725"/>
            <a:ext cx="152100" cy="152100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66" name="Google Shape;266;p26"/>
          <p:cNvSpPr/>
          <p:nvPr/>
        </p:nvSpPr>
        <p:spPr>
          <a:xfrm>
            <a:off x="2934825" y="1730725"/>
            <a:ext cx="152100" cy="152100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67" name="Google Shape;267;p26"/>
          <p:cNvSpPr/>
          <p:nvPr/>
        </p:nvSpPr>
        <p:spPr>
          <a:xfrm>
            <a:off x="3086925" y="1730725"/>
            <a:ext cx="152100" cy="152100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68" name="Google Shape;268;p26"/>
          <p:cNvSpPr/>
          <p:nvPr/>
        </p:nvSpPr>
        <p:spPr>
          <a:xfrm>
            <a:off x="3239025" y="1730725"/>
            <a:ext cx="152100" cy="152100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69" name="Google Shape;269;p26"/>
          <p:cNvSpPr/>
          <p:nvPr/>
        </p:nvSpPr>
        <p:spPr>
          <a:xfrm>
            <a:off x="3391125" y="1730725"/>
            <a:ext cx="152100" cy="152100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70" name="Google Shape;270;p26"/>
          <p:cNvSpPr/>
          <p:nvPr/>
        </p:nvSpPr>
        <p:spPr>
          <a:xfrm>
            <a:off x="3543225" y="1730725"/>
            <a:ext cx="152100" cy="152100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71" name="Google Shape;271;p26"/>
          <p:cNvSpPr/>
          <p:nvPr/>
        </p:nvSpPr>
        <p:spPr>
          <a:xfrm>
            <a:off x="2934825" y="1949000"/>
            <a:ext cx="152100" cy="152100"/>
          </a:xfrm>
          <a:prstGeom prst="rect">
            <a:avLst/>
          </a:prstGeom>
          <a:solidFill>
            <a:srgbClr val="FF9900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72" name="Google Shape;272;p26"/>
          <p:cNvSpPr/>
          <p:nvPr/>
        </p:nvSpPr>
        <p:spPr>
          <a:xfrm>
            <a:off x="3086925" y="1949000"/>
            <a:ext cx="152100" cy="152100"/>
          </a:xfrm>
          <a:prstGeom prst="rect">
            <a:avLst/>
          </a:prstGeom>
          <a:solidFill>
            <a:srgbClr val="FF9900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73" name="Google Shape;273;p26"/>
          <p:cNvSpPr/>
          <p:nvPr/>
        </p:nvSpPr>
        <p:spPr>
          <a:xfrm>
            <a:off x="3239025" y="1949000"/>
            <a:ext cx="152100" cy="152100"/>
          </a:xfrm>
          <a:prstGeom prst="rect">
            <a:avLst/>
          </a:prstGeom>
          <a:solidFill>
            <a:srgbClr val="FF9900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74" name="Google Shape;274;p26"/>
          <p:cNvSpPr/>
          <p:nvPr/>
        </p:nvSpPr>
        <p:spPr>
          <a:xfrm>
            <a:off x="3391125" y="1949000"/>
            <a:ext cx="152100" cy="152100"/>
          </a:xfrm>
          <a:prstGeom prst="rect">
            <a:avLst/>
          </a:prstGeom>
          <a:solidFill>
            <a:srgbClr val="FF9900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75" name="Google Shape;275;p26"/>
          <p:cNvSpPr/>
          <p:nvPr/>
        </p:nvSpPr>
        <p:spPr>
          <a:xfrm>
            <a:off x="3543225" y="1949000"/>
            <a:ext cx="152100" cy="152100"/>
          </a:xfrm>
          <a:prstGeom prst="rect">
            <a:avLst/>
          </a:prstGeom>
          <a:solidFill>
            <a:srgbClr val="FF9900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76" name="Google Shape;276;p26"/>
          <p:cNvSpPr/>
          <p:nvPr/>
        </p:nvSpPr>
        <p:spPr>
          <a:xfrm>
            <a:off x="3788775" y="1949000"/>
            <a:ext cx="152100" cy="152100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77" name="Google Shape;277;p26"/>
          <p:cNvSpPr/>
          <p:nvPr/>
        </p:nvSpPr>
        <p:spPr>
          <a:xfrm>
            <a:off x="3940875" y="1949000"/>
            <a:ext cx="152100" cy="152100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78" name="Google Shape;278;p26"/>
          <p:cNvSpPr/>
          <p:nvPr/>
        </p:nvSpPr>
        <p:spPr>
          <a:xfrm>
            <a:off x="4092975" y="1949000"/>
            <a:ext cx="152100" cy="152100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79" name="Google Shape;279;p26"/>
          <p:cNvSpPr/>
          <p:nvPr/>
        </p:nvSpPr>
        <p:spPr>
          <a:xfrm>
            <a:off x="4245075" y="1949000"/>
            <a:ext cx="152100" cy="152100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80" name="Google Shape;280;p26"/>
          <p:cNvSpPr/>
          <p:nvPr/>
        </p:nvSpPr>
        <p:spPr>
          <a:xfrm>
            <a:off x="4397175" y="1949000"/>
            <a:ext cx="152100" cy="152100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81" name="Google Shape;281;p26"/>
          <p:cNvSpPr/>
          <p:nvPr/>
        </p:nvSpPr>
        <p:spPr>
          <a:xfrm>
            <a:off x="4549275" y="1949000"/>
            <a:ext cx="152100" cy="152100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82" name="Google Shape;282;p26"/>
          <p:cNvSpPr/>
          <p:nvPr/>
        </p:nvSpPr>
        <p:spPr>
          <a:xfrm>
            <a:off x="2782725" y="1949000"/>
            <a:ext cx="152100" cy="152100"/>
          </a:xfrm>
          <a:prstGeom prst="rect">
            <a:avLst/>
          </a:prstGeom>
          <a:solidFill>
            <a:srgbClr val="FF9900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83" name="Google Shape;283;p26"/>
          <p:cNvSpPr txBox="1"/>
          <p:nvPr/>
        </p:nvSpPr>
        <p:spPr>
          <a:xfrm>
            <a:off x="4964175" y="1298175"/>
            <a:ext cx="2479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1800">
                <a:solidFill>
                  <a:srgbClr val="D9D9D9"/>
                </a:solidFill>
                <a:latin typeface="Proxima Nova"/>
                <a:ea typeface="Proxima Nova"/>
                <a:cs typeface="Proxima Nova"/>
                <a:sym typeface="Proxima Nova"/>
              </a:rPr>
              <a:t>Data Flow Analysis</a:t>
            </a:r>
            <a:endParaRPr b="1" sz="1800">
              <a:solidFill>
                <a:srgbClr val="D9D9D9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84" name="Google Shape;284;p26" title="carbon (3)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979374"/>
            <a:ext cx="2405984" cy="1592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专用指令集扩展</a:t>
            </a:r>
            <a:endParaRPr/>
          </a:p>
        </p:txBody>
      </p:sp>
      <p:sp>
        <p:nvSpPr>
          <p:cNvPr id="290" name="Google Shape;290;p27"/>
          <p:cNvSpPr txBox="1"/>
          <p:nvPr>
            <p:ph idx="1" type="body"/>
          </p:nvPr>
        </p:nvSpPr>
        <p:spPr>
          <a:xfrm>
            <a:off x="311700" y="1152475"/>
            <a:ext cx="8520600" cy="118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zh-CN"/>
              <a:t>LBT：</a:t>
            </a:r>
            <a:r>
              <a:rPr lang="zh-CN" u="sng"/>
              <a:t>L</a:t>
            </a:r>
            <a:r>
              <a:rPr lang="zh-CN"/>
              <a:t>oongArch </a:t>
            </a:r>
            <a:r>
              <a:rPr lang="zh-CN" u="sng"/>
              <a:t>B</a:t>
            </a:r>
            <a:r>
              <a:rPr lang="zh-CN"/>
              <a:t>inary </a:t>
            </a:r>
            <a:r>
              <a:rPr lang="zh-CN" u="sng"/>
              <a:t>T</a:t>
            </a:r>
            <a:r>
              <a:rPr lang="zh-CN"/>
              <a:t>ranslation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zh-CN"/>
              <a:t>专用寄存器 lbt4.eflags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zh-CN"/>
              <a:t>专用指令</a:t>
            </a:r>
            <a:endParaRPr/>
          </a:p>
        </p:txBody>
      </p:sp>
      <p:sp>
        <p:nvSpPr>
          <p:cNvPr id="291" name="Google Shape;291;p27"/>
          <p:cNvSpPr txBox="1"/>
          <p:nvPr/>
        </p:nvSpPr>
        <p:spPr>
          <a:xfrm>
            <a:off x="311700" y="4568800"/>
            <a:ext cx="59853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900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3"/>
              </a:rPr>
              <a:t>https://github.com/jiegec/la-inst/blob/master/LBT.md</a:t>
            </a:r>
            <a:endParaRPr sz="900">
              <a:solidFill>
                <a:srgbClr val="D9D9D9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900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4"/>
              </a:rPr>
              <a:t>https://github.com/loongson-community/loongarch-opcodes/blob/develop/lbt.txt</a:t>
            </a:r>
            <a:endParaRPr sz="900">
              <a:solidFill>
                <a:srgbClr val="D9D9D9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D9D9D9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92" name="Google Shape;292;p27" title="carbon (2)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1700" y="2435550"/>
            <a:ext cx="4371276" cy="2028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Native Flags（</a:t>
            </a:r>
            <a:r>
              <a:rPr lang="zh-CN"/>
              <a:t>Arm64</a:t>
            </a:r>
            <a:r>
              <a:rPr lang="zh-CN"/>
              <a:t>）</a:t>
            </a:r>
            <a:endParaRPr/>
          </a:p>
        </p:txBody>
      </p:sp>
      <p:sp>
        <p:nvSpPr>
          <p:cNvPr id="298" name="Google Shape;298;p28"/>
          <p:cNvSpPr txBox="1"/>
          <p:nvPr>
            <p:ph idx="1" type="body"/>
          </p:nvPr>
        </p:nvSpPr>
        <p:spPr>
          <a:xfrm>
            <a:off x="311700" y="2977725"/>
            <a:ext cx="8520600" cy="159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zh-CN"/>
              <a:t>4 </a:t>
            </a:r>
            <a:r>
              <a:rPr lang="zh-CN"/>
              <a:t>v.s. 6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zh-CN"/>
              <a:t>只有部分指令有 flags 变体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zh-CN"/>
              <a:t>inverted CF（专用指令 CFINV，Arm64 v8.4）</a:t>
            </a:r>
            <a:endParaRPr/>
          </a:p>
        </p:txBody>
      </p:sp>
      <p:sp>
        <p:nvSpPr>
          <p:cNvPr id="299" name="Google Shape;299;p28"/>
          <p:cNvSpPr txBox="1"/>
          <p:nvPr/>
        </p:nvSpPr>
        <p:spPr>
          <a:xfrm>
            <a:off x="442200" y="1284175"/>
            <a:ext cx="884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800">
                <a:solidFill>
                  <a:srgbClr val="D9D9D9"/>
                </a:solidFill>
                <a:latin typeface="Proxima Nova"/>
                <a:ea typeface="Proxima Nova"/>
                <a:cs typeface="Proxima Nova"/>
                <a:sym typeface="Proxima Nova"/>
              </a:rPr>
              <a:t>x86</a:t>
            </a:r>
            <a:endParaRPr sz="1800">
              <a:solidFill>
                <a:srgbClr val="D9D9D9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00" name="Google Shape;300;p28"/>
          <p:cNvSpPr/>
          <p:nvPr/>
        </p:nvSpPr>
        <p:spPr>
          <a:xfrm>
            <a:off x="1385100" y="1340725"/>
            <a:ext cx="348600" cy="348600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>
                <a:latin typeface="Proxima Nova"/>
                <a:ea typeface="Proxima Nova"/>
                <a:cs typeface="Proxima Nova"/>
                <a:sym typeface="Proxima Nova"/>
              </a:rPr>
              <a:t>C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01" name="Google Shape;301;p28"/>
          <p:cNvSpPr/>
          <p:nvPr/>
        </p:nvSpPr>
        <p:spPr>
          <a:xfrm>
            <a:off x="1733700" y="1340725"/>
            <a:ext cx="348600" cy="348600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>
                <a:latin typeface="Proxima Nova"/>
                <a:ea typeface="Proxima Nova"/>
                <a:cs typeface="Proxima Nova"/>
                <a:sym typeface="Proxima Nova"/>
              </a:rPr>
              <a:t>P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02" name="Google Shape;302;p28"/>
          <p:cNvSpPr/>
          <p:nvPr/>
        </p:nvSpPr>
        <p:spPr>
          <a:xfrm>
            <a:off x="2082300" y="1340725"/>
            <a:ext cx="348600" cy="348600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>
                <a:latin typeface="Proxima Nova"/>
                <a:ea typeface="Proxima Nova"/>
                <a:cs typeface="Proxima Nova"/>
                <a:sym typeface="Proxima Nova"/>
              </a:rPr>
              <a:t>A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03" name="Google Shape;303;p28"/>
          <p:cNvSpPr/>
          <p:nvPr/>
        </p:nvSpPr>
        <p:spPr>
          <a:xfrm>
            <a:off x="2430900" y="1340725"/>
            <a:ext cx="348600" cy="348600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>
                <a:latin typeface="Proxima Nova"/>
                <a:ea typeface="Proxima Nova"/>
                <a:cs typeface="Proxima Nova"/>
                <a:sym typeface="Proxima Nova"/>
              </a:rPr>
              <a:t>Z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04" name="Google Shape;304;p28"/>
          <p:cNvSpPr/>
          <p:nvPr/>
        </p:nvSpPr>
        <p:spPr>
          <a:xfrm>
            <a:off x="2779500" y="1340725"/>
            <a:ext cx="348600" cy="348600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>
                <a:latin typeface="Proxima Nova"/>
                <a:ea typeface="Proxima Nova"/>
                <a:cs typeface="Proxima Nova"/>
                <a:sym typeface="Proxima Nova"/>
              </a:rPr>
              <a:t>S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05" name="Google Shape;305;p28"/>
          <p:cNvSpPr/>
          <p:nvPr/>
        </p:nvSpPr>
        <p:spPr>
          <a:xfrm>
            <a:off x="3128100" y="1340725"/>
            <a:ext cx="348600" cy="348600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>
                <a:latin typeface="Proxima Nova"/>
                <a:ea typeface="Proxima Nova"/>
                <a:cs typeface="Proxima Nova"/>
                <a:sym typeface="Proxima Nova"/>
              </a:rPr>
              <a:t>O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06" name="Google Shape;306;p28"/>
          <p:cNvSpPr txBox="1"/>
          <p:nvPr/>
        </p:nvSpPr>
        <p:spPr>
          <a:xfrm>
            <a:off x="442200" y="2249425"/>
            <a:ext cx="884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800">
                <a:solidFill>
                  <a:srgbClr val="D9D9D9"/>
                </a:solidFill>
                <a:latin typeface="Proxima Nova"/>
                <a:ea typeface="Proxima Nova"/>
                <a:cs typeface="Proxima Nova"/>
                <a:sym typeface="Proxima Nova"/>
              </a:rPr>
              <a:t>Arm64</a:t>
            </a:r>
            <a:endParaRPr sz="1800">
              <a:solidFill>
                <a:srgbClr val="D9D9D9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07" name="Google Shape;307;p28"/>
          <p:cNvSpPr/>
          <p:nvPr/>
        </p:nvSpPr>
        <p:spPr>
          <a:xfrm>
            <a:off x="1385100" y="2305975"/>
            <a:ext cx="348600" cy="348600"/>
          </a:xfrm>
          <a:prstGeom prst="rect">
            <a:avLst/>
          </a:prstGeom>
          <a:solidFill>
            <a:srgbClr val="FF9900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>
                <a:latin typeface="Proxima Nova"/>
                <a:ea typeface="Proxima Nova"/>
                <a:cs typeface="Proxima Nova"/>
                <a:sym typeface="Proxima Nova"/>
              </a:rPr>
              <a:t>C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08" name="Google Shape;308;p28"/>
          <p:cNvSpPr/>
          <p:nvPr/>
        </p:nvSpPr>
        <p:spPr>
          <a:xfrm>
            <a:off x="1733700" y="2305975"/>
            <a:ext cx="348600" cy="348600"/>
          </a:xfrm>
          <a:prstGeom prst="rect">
            <a:avLst/>
          </a:prstGeom>
          <a:solidFill>
            <a:srgbClr val="FF0000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09" name="Google Shape;309;p28"/>
          <p:cNvSpPr/>
          <p:nvPr/>
        </p:nvSpPr>
        <p:spPr>
          <a:xfrm>
            <a:off x="2082300" y="2305975"/>
            <a:ext cx="348600" cy="348600"/>
          </a:xfrm>
          <a:prstGeom prst="rect">
            <a:avLst/>
          </a:prstGeom>
          <a:solidFill>
            <a:srgbClr val="FF0000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10" name="Google Shape;310;p28"/>
          <p:cNvSpPr/>
          <p:nvPr/>
        </p:nvSpPr>
        <p:spPr>
          <a:xfrm>
            <a:off x="2430900" y="2305975"/>
            <a:ext cx="348600" cy="3486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>
                <a:latin typeface="Proxima Nova"/>
                <a:ea typeface="Proxima Nova"/>
                <a:cs typeface="Proxima Nova"/>
                <a:sym typeface="Proxima Nova"/>
              </a:rPr>
              <a:t>Z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11" name="Google Shape;311;p28"/>
          <p:cNvSpPr/>
          <p:nvPr/>
        </p:nvSpPr>
        <p:spPr>
          <a:xfrm>
            <a:off x="2779500" y="2305975"/>
            <a:ext cx="348600" cy="3486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>
                <a:latin typeface="Proxima Nova"/>
                <a:ea typeface="Proxima Nova"/>
                <a:cs typeface="Proxima Nova"/>
                <a:sym typeface="Proxima Nova"/>
              </a:rPr>
              <a:t>N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12" name="Google Shape;312;p28"/>
          <p:cNvSpPr/>
          <p:nvPr/>
        </p:nvSpPr>
        <p:spPr>
          <a:xfrm>
            <a:off x="3128100" y="2305975"/>
            <a:ext cx="348600" cy="3486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>
                <a:latin typeface="Proxima Nova"/>
                <a:ea typeface="Proxima Nova"/>
                <a:cs typeface="Proxima Nova"/>
                <a:sym typeface="Proxima Nova"/>
              </a:rPr>
              <a:t>V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313" name="Google Shape;313;p28"/>
          <p:cNvCxnSpPr>
            <a:stCxn id="300" idx="2"/>
            <a:endCxn id="307" idx="0"/>
          </p:cNvCxnSpPr>
          <p:nvPr/>
        </p:nvCxnSpPr>
        <p:spPr>
          <a:xfrm flipH="1" rot="-5400000">
            <a:off x="1251300" y="1997425"/>
            <a:ext cx="616800" cy="600"/>
          </a:xfrm>
          <a:prstGeom prst="curvedConnector3">
            <a:avLst>
              <a:gd fmla="val 49988" name="adj1"/>
            </a:avLst>
          </a:prstGeom>
          <a:noFill/>
          <a:ln cap="flat" cmpd="sng" w="19050">
            <a:solidFill>
              <a:srgbClr val="FF9900"/>
            </a:solidFill>
            <a:prstDash val="solid"/>
            <a:round/>
            <a:headEnd len="med" w="med" type="triangle"/>
            <a:tailEnd len="med" w="med" type="triangle"/>
          </a:ln>
        </p:spPr>
      </p:cxnSp>
      <p:cxnSp>
        <p:nvCxnSpPr>
          <p:cNvPr id="314" name="Google Shape;314;p28"/>
          <p:cNvCxnSpPr/>
          <p:nvPr/>
        </p:nvCxnSpPr>
        <p:spPr>
          <a:xfrm flipH="1" rot="-5400000">
            <a:off x="2296800" y="1997425"/>
            <a:ext cx="616800" cy="600"/>
          </a:xfrm>
          <a:prstGeom prst="curvedConnector3">
            <a:avLst>
              <a:gd fmla="val 49988" name="adj1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triangle"/>
            <a:tailEnd len="med" w="med" type="triangle"/>
          </a:ln>
        </p:spPr>
      </p:cxnSp>
      <p:cxnSp>
        <p:nvCxnSpPr>
          <p:cNvPr id="315" name="Google Shape;315;p28"/>
          <p:cNvCxnSpPr/>
          <p:nvPr/>
        </p:nvCxnSpPr>
        <p:spPr>
          <a:xfrm flipH="1" rot="-5400000">
            <a:off x="2645400" y="1997425"/>
            <a:ext cx="616800" cy="600"/>
          </a:xfrm>
          <a:prstGeom prst="curvedConnector3">
            <a:avLst>
              <a:gd fmla="val 49988" name="adj1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triangle"/>
            <a:tailEnd len="med" w="med" type="triangle"/>
          </a:ln>
        </p:spPr>
      </p:cxnSp>
      <p:cxnSp>
        <p:nvCxnSpPr>
          <p:cNvPr id="316" name="Google Shape;316;p28"/>
          <p:cNvCxnSpPr/>
          <p:nvPr/>
        </p:nvCxnSpPr>
        <p:spPr>
          <a:xfrm flipH="1" rot="-5400000">
            <a:off x="2994000" y="1997425"/>
            <a:ext cx="616800" cy="600"/>
          </a:xfrm>
          <a:prstGeom prst="curvedConnector3">
            <a:avLst>
              <a:gd fmla="val 49988" name="adj1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triangle"/>
            <a:tailEnd len="med" w="med" type="triangle"/>
          </a:ln>
        </p:spPr>
      </p:cxnSp>
      <p:sp>
        <p:nvSpPr>
          <p:cNvPr id="317" name="Google Shape;317;p28"/>
          <p:cNvSpPr txBox="1"/>
          <p:nvPr/>
        </p:nvSpPr>
        <p:spPr>
          <a:xfrm>
            <a:off x="1524450" y="1820650"/>
            <a:ext cx="9636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100">
                <a:solidFill>
                  <a:srgbClr val="D9D9D9"/>
                </a:solidFill>
                <a:latin typeface="Proxima Nova"/>
                <a:ea typeface="Proxima Nova"/>
                <a:cs typeface="Proxima Nova"/>
                <a:sym typeface="Proxima Nova"/>
              </a:rPr>
              <a:t>CFINV</a:t>
            </a:r>
            <a:endParaRPr sz="1100">
              <a:solidFill>
                <a:srgbClr val="D9D9D9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相邻指令融合</a:t>
            </a:r>
            <a:r>
              <a:rPr lang="zh-CN"/>
              <a:t>（RISC-V、LoongArch）</a:t>
            </a:r>
            <a:endParaRPr/>
          </a:p>
        </p:txBody>
      </p:sp>
      <p:sp>
        <p:nvSpPr>
          <p:cNvPr id="323" name="Google Shape;323;p29"/>
          <p:cNvSpPr txBox="1"/>
          <p:nvPr>
            <p:ph idx="1" type="body"/>
          </p:nvPr>
        </p:nvSpPr>
        <p:spPr>
          <a:xfrm>
            <a:off x="311700" y="3595650"/>
            <a:ext cx="8520600" cy="122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zh-CN"/>
              <a:t>最常见模式：相邻指令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zh-CN"/>
              <a:t>CMP+JZ → BEQ</a:t>
            </a:r>
            <a:endParaRPr/>
          </a:p>
        </p:txBody>
      </p:sp>
      <p:pic>
        <p:nvPicPr>
          <p:cNvPr id="324" name="Google Shape;324;p29" title="carbon (2)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017725"/>
            <a:ext cx="5520301" cy="24586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相邻</a:t>
            </a:r>
            <a:r>
              <a:rPr lang="zh-CN"/>
              <a:t>指令融合</a:t>
            </a:r>
            <a:r>
              <a:rPr lang="zh-CN"/>
              <a:t>（RISC-V、LoongArch）</a:t>
            </a:r>
            <a:endParaRPr/>
          </a:p>
        </p:txBody>
      </p:sp>
      <p:pic>
        <p:nvPicPr>
          <p:cNvPr id="330" name="Google Shape;330;p30" title="carbon (1)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017725"/>
            <a:ext cx="5520301" cy="2458621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Google Shape;331;p30"/>
          <p:cNvSpPr txBox="1"/>
          <p:nvPr>
            <p:ph idx="1" type="body"/>
          </p:nvPr>
        </p:nvSpPr>
        <p:spPr>
          <a:xfrm>
            <a:off x="311700" y="3595650"/>
            <a:ext cx="8520600" cy="122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zh-CN"/>
              <a:t>最</a:t>
            </a:r>
            <a:r>
              <a:rPr lang="zh-CN"/>
              <a:t>常见模式：相邻指令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zh-CN"/>
              <a:t>CMP+JZ → BEQ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跨</a:t>
            </a:r>
            <a:r>
              <a:rPr lang="zh-CN"/>
              <a:t>指令融合</a:t>
            </a:r>
            <a:r>
              <a:rPr lang="zh-CN"/>
              <a:t>（RISC-V、LoongArch）</a:t>
            </a:r>
            <a:endParaRPr/>
          </a:p>
        </p:txBody>
      </p:sp>
      <p:sp>
        <p:nvSpPr>
          <p:cNvPr id="337" name="Google Shape;337;p31"/>
          <p:cNvSpPr txBox="1"/>
          <p:nvPr>
            <p:ph idx="1" type="body"/>
          </p:nvPr>
        </p:nvSpPr>
        <p:spPr>
          <a:xfrm>
            <a:off x="311700" y="3855400"/>
            <a:ext cx="8520600" cy="71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zh-CN"/>
              <a:t>覆盖更多场景</a:t>
            </a:r>
            <a:endParaRPr/>
          </a:p>
        </p:txBody>
      </p:sp>
      <p:pic>
        <p:nvPicPr>
          <p:cNvPr id="338" name="Google Shape;338;p31" title="carbon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017725"/>
            <a:ext cx="4321926" cy="265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关于我</a:t>
            </a:r>
            <a:endParaRPr/>
          </a:p>
        </p:txBody>
      </p:sp>
      <p:sp>
        <p:nvSpPr>
          <p:cNvPr id="67" name="Google Shape;67;p14"/>
          <p:cNvSpPr txBox="1"/>
          <p:nvPr>
            <p:ph idx="1" type="body"/>
          </p:nvPr>
        </p:nvSpPr>
        <p:spPr>
          <a:xfrm>
            <a:off x="311700" y="1152475"/>
            <a:ext cx="8520600" cy="376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zh-CN" u="sng">
                <a:solidFill>
                  <a:schemeClr val="hlink"/>
                </a:solidFill>
                <a:hlinkClick r:id="rId3"/>
              </a:rPr>
              <a:t>ksco (Yang Liu) · GitHub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zh-CN"/>
              <a:t>Box64 维护者之一，RISC-V 和龙架构 JIT 后端主要贡献者之一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zh-CN"/>
              <a:t>AOSC 用户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68" name="Google Shape;68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4675" y="2724150"/>
            <a:ext cx="3817157" cy="2182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41825" y="2724150"/>
            <a:ext cx="3877499" cy="2182426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4"/>
          <p:cNvSpPr txBox="1"/>
          <p:nvPr/>
        </p:nvSpPr>
        <p:spPr>
          <a:xfrm>
            <a:off x="5289875" y="2262450"/>
            <a:ext cx="2381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800">
                <a:solidFill>
                  <a:srgbClr val="D9D9D9"/>
                </a:solidFill>
                <a:latin typeface="Proxima Nova"/>
                <a:ea typeface="Proxima Nova"/>
                <a:cs typeface="Proxima Nova"/>
                <a:sym typeface="Proxima Nova"/>
              </a:rPr>
              <a:t>BV18b421n7Up</a:t>
            </a:r>
            <a:endParaRPr sz="1800">
              <a:solidFill>
                <a:srgbClr val="D9D9D9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71" name="Google Shape;71;p14"/>
          <p:cNvSpPr txBox="1"/>
          <p:nvPr/>
        </p:nvSpPr>
        <p:spPr>
          <a:xfrm>
            <a:off x="1211250" y="2262450"/>
            <a:ext cx="2844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800">
                <a:solidFill>
                  <a:srgbClr val="D9D9D9"/>
                </a:solidFill>
                <a:latin typeface="Proxima Nova"/>
                <a:ea typeface="Proxima Nova"/>
                <a:cs typeface="Proxima Nova"/>
                <a:sym typeface="Proxima Nova"/>
              </a:rPr>
              <a:t>github.com/ptitSeb/box64</a:t>
            </a:r>
            <a:endParaRPr sz="1800">
              <a:solidFill>
                <a:srgbClr val="D9D9D9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总结</a:t>
            </a:r>
            <a:endParaRPr/>
          </a:p>
        </p:txBody>
      </p:sp>
      <p:sp>
        <p:nvSpPr>
          <p:cNvPr id="344" name="Google Shape;344;p32"/>
          <p:cNvSpPr txBox="1"/>
          <p:nvPr>
            <p:ph idx="1" type="body"/>
          </p:nvPr>
        </p:nvSpPr>
        <p:spPr>
          <a:xfrm>
            <a:off x="311700" y="1152475"/>
            <a:ext cx="2316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1600"/>
              <a:t>Arm64</a:t>
            </a:r>
            <a:endParaRPr b="1" sz="1600"/>
          </a:p>
          <a:p>
            <a:pPr indent="-317500" lvl="0" marL="457200" rtl="0" algn="l">
              <a:spcBef>
                <a:spcPts val="1200"/>
              </a:spcBef>
              <a:spcAft>
                <a:spcPts val="0"/>
              </a:spcAft>
              <a:buSzPts val="1400"/>
              <a:buChar char="-"/>
            </a:pPr>
            <a:r>
              <a:rPr lang="zh-CN"/>
              <a:t>通用依赖分析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zh-CN"/>
              <a:t>Native flags</a:t>
            </a:r>
            <a:endParaRPr/>
          </a:p>
        </p:txBody>
      </p:sp>
      <p:sp>
        <p:nvSpPr>
          <p:cNvPr id="345" name="Google Shape;345;p32"/>
          <p:cNvSpPr txBox="1"/>
          <p:nvPr>
            <p:ph idx="1" type="body"/>
          </p:nvPr>
        </p:nvSpPr>
        <p:spPr>
          <a:xfrm>
            <a:off x="2853875" y="1152475"/>
            <a:ext cx="2316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1600"/>
              <a:t>LoongArch</a:t>
            </a:r>
            <a:endParaRPr b="1" sz="1600"/>
          </a:p>
          <a:p>
            <a:pPr indent="-317500" lvl="0" marL="457200" rtl="0" algn="l">
              <a:spcBef>
                <a:spcPts val="1200"/>
              </a:spcBef>
              <a:spcAft>
                <a:spcPts val="0"/>
              </a:spcAft>
              <a:buSzPts val="1400"/>
              <a:buChar char="-"/>
            </a:pPr>
            <a:r>
              <a:rPr lang="zh-CN"/>
              <a:t>通用依赖分析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zh-CN"/>
              <a:t>LBT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zh-CN"/>
              <a:t>指令融合</a:t>
            </a:r>
            <a:endParaRPr/>
          </a:p>
        </p:txBody>
      </p:sp>
      <p:sp>
        <p:nvSpPr>
          <p:cNvPr id="346" name="Google Shape;346;p32"/>
          <p:cNvSpPr txBox="1"/>
          <p:nvPr>
            <p:ph idx="1" type="body"/>
          </p:nvPr>
        </p:nvSpPr>
        <p:spPr>
          <a:xfrm>
            <a:off x="5396050" y="1152475"/>
            <a:ext cx="2316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1600"/>
              <a:t>RISC-V</a:t>
            </a:r>
            <a:endParaRPr b="1" sz="1600"/>
          </a:p>
          <a:p>
            <a:pPr indent="-317500" lvl="0" marL="457200" rtl="0" algn="l">
              <a:spcBef>
                <a:spcPts val="1200"/>
              </a:spcBef>
              <a:spcAft>
                <a:spcPts val="0"/>
              </a:spcAft>
              <a:buSzPts val="1400"/>
              <a:buChar char="-"/>
            </a:pPr>
            <a:r>
              <a:rPr lang="zh-CN"/>
              <a:t>通用依赖分析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zh-CN"/>
              <a:t>指令融合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33"/>
          <p:cNvSpPr txBox="1"/>
          <p:nvPr>
            <p:ph type="title"/>
          </p:nvPr>
        </p:nvSpPr>
        <p:spPr>
          <a:xfrm>
            <a:off x="311700" y="1612800"/>
            <a:ext cx="8520600" cy="19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谢谢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x86</a:t>
            </a:r>
            <a:r>
              <a:rPr lang="zh-CN"/>
              <a:t> → RISC 用户态模拟器</a:t>
            </a:r>
            <a:endParaRPr/>
          </a:p>
        </p:txBody>
      </p:sp>
      <p:sp>
        <p:nvSpPr>
          <p:cNvPr id="77" name="Google Shape;77;p15"/>
          <p:cNvSpPr txBox="1"/>
          <p:nvPr>
            <p:ph idx="1" type="body"/>
          </p:nvPr>
        </p:nvSpPr>
        <p:spPr>
          <a:xfrm>
            <a:off x="311700" y="1152475"/>
            <a:ext cx="2465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商业方案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zh-CN"/>
              <a:t>Microsoft Prism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zh-CN"/>
              <a:t>Apple Rosetta 2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zh-CN"/>
              <a:t>HUAWEI ExaGear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zh-CN"/>
              <a:t>开源方案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zh-CN"/>
              <a:t>Box64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zh-CN"/>
              <a:t>Loongson LATX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zh-CN"/>
              <a:t>FEX Emu</a:t>
            </a:r>
            <a:endParaRPr/>
          </a:p>
        </p:txBody>
      </p:sp>
      <p:sp>
        <p:nvSpPr>
          <p:cNvPr id="78" name="Google Shape;78;p15"/>
          <p:cNvSpPr txBox="1"/>
          <p:nvPr>
            <p:ph idx="1" type="body"/>
          </p:nvPr>
        </p:nvSpPr>
        <p:spPr>
          <a:xfrm>
            <a:off x="2720600" y="1152475"/>
            <a:ext cx="41505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➔"/>
            </a:pPr>
            <a:r>
              <a:rPr lang="zh-CN"/>
              <a:t>x86 → Arm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r>
              <a:rPr lang="zh-CN"/>
              <a:t>x86 → Arm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r>
              <a:rPr lang="zh-CN"/>
              <a:t>x86 → Arm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➔"/>
            </a:pPr>
            <a:r>
              <a:rPr lang="zh-CN"/>
              <a:t>x86 → Arm, LoongArch, RISC-V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r>
              <a:rPr lang="zh-CN"/>
              <a:t>x86 → LoongArch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r>
              <a:rPr lang="zh-CN"/>
              <a:t>x86 → Arm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JIT 模拟器如何工作？</a:t>
            </a:r>
            <a:endParaRPr/>
          </a:p>
        </p:txBody>
      </p:sp>
      <p:pic>
        <p:nvPicPr>
          <p:cNvPr id="84" name="Google Shape;84;p16" title="Untitled diagram _ Mermaid Chart-2025-07-14-09415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5475" y="1093925"/>
            <a:ext cx="2397437" cy="3820974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6"/>
          <p:cNvSpPr txBox="1"/>
          <p:nvPr/>
        </p:nvSpPr>
        <p:spPr>
          <a:xfrm>
            <a:off x="3057075" y="1093925"/>
            <a:ext cx="51702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Proxima Nova"/>
              <a:buChar char="-"/>
            </a:pPr>
            <a:r>
              <a:rPr lang="zh-CN" sz="1800">
                <a:solidFill>
                  <a:srgbClr val="D9D9D9"/>
                </a:solidFill>
                <a:latin typeface="Proxima Nova"/>
                <a:ea typeface="Proxima Nova"/>
                <a:cs typeface="Proxima Nova"/>
                <a:sym typeface="Proxima Nova"/>
              </a:rPr>
              <a:t>模拟器中的“主循环”</a:t>
            </a:r>
            <a:endParaRPr sz="1800">
              <a:solidFill>
                <a:srgbClr val="D9D9D9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Proxima Nova"/>
              <a:buChar char="-"/>
            </a:pPr>
            <a:r>
              <a:rPr lang="zh-CN" sz="1800">
                <a:solidFill>
                  <a:srgbClr val="D9D9D9"/>
                </a:solidFill>
                <a:latin typeface="Proxima Nova"/>
                <a:ea typeface="Proxima Nova"/>
                <a:cs typeface="Proxima Nova"/>
                <a:sym typeface="Proxima Nova"/>
              </a:rPr>
              <a:t>以代码块为单位进行翻译</a:t>
            </a:r>
            <a:endParaRPr sz="1800">
              <a:solidFill>
                <a:srgbClr val="D9D9D9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Proxima Nova"/>
              <a:buChar char="-"/>
            </a:pPr>
            <a:r>
              <a:rPr lang="zh-CN" sz="1800">
                <a:solidFill>
                  <a:srgbClr val="D9D9D9"/>
                </a:solidFill>
                <a:latin typeface="Proxima Nova"/>
                <a:ea typeface="Proxima Nova"/>
                <a:cs typeface="Proxima Nova"/>
                <a:sym typeface="Proxima Nova"/>
              </a:rPr>
              <a:t>有限的块级优化</a:t>
            </a:r>
            <a:endParaRPr sz="1800">
              <a:solidFill>
                <a:srgbClr val="D9D9D9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Proxima Nova"/>
              <a:buChar char="-"/>
            </a:pPr>
            <a:r>
              <a:rPr b="1" lang="zh-CN" sz="1800">
                <a:solidFill>
                  <a:srgbClr val="D9D9D9"/>
                </a:solidFill>
                <a:latin typeface="Proxima Nova"/>
                <a:ea typeface="Proxima Nova"/>
                <a:cs typeface="Proxima Nova"/>
                <a:sym typeface="Proxima Nova"/>
              </a:rPr>
              <a:t>简单的一对多翻译</a:t>
            </a:r>
            <a:endParaRPr b="1" sz="1800">
              <a:solidFill>
                <a:srgbClr val="D9D9D9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JIT 模拟器如何工作？</a:t>
            </a:r>
            <a:endParaRPr/>
          </a:p>
        </p:txBody>
      </p:sp>
      <p:pic>
        <p:nvPicPr>
          <p:cNvPr id="91" name="Google Shape;91;p17" title="Untitled diagram _ Mermaid Chart-2025-07-14-09415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5475" y="1093925"/>
            <a:ext cx="2397437" cy="3820974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7"/>
          <p:cNvSpPr txBox="1"/>
          <p:nvPr/>
        </p:nvSpPr>
        <p:spPr>
          <a:xfrm>
            <a:off x="3057075" y="1093925"/>
            <a:ext cx="51702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Proxima Nova"/>
              <a:buChar char="-"/>
            </a:pPr>
            <a:r>
              <a:rPr lang="zh-CN" sz="1800">
                <a:solidFill>
                  <a:srgbClr val="D9D9D9"/>
                </a:solidFill>
                <a:latin typeface="Proxima Nova"/>
                <a:ea typeface="Proxima Nova"/>
                <a:cs typeface="Proxima Nova"/>
                <a:sym typeface="Proxima Nova"/>
              </a:rPr>
              <a:t>模拟器中的“主循环”</a:t>
            </a:r>
            <a:endParaRPr sz="1800">
              <a:solidFill>
                <a:srgbClr val="D9D9D9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Proxima Nova"/>
              <a:buChar char="-"/>
            </a:pPr>
            <a:r>
              <a:rPr lang="zh-CN" sz="1800">
                <a:solidFill>
                  <a:srgbClr val="D9D9D9"/>
                </a:solidFill>
                <a:latin typeface="Proxima Nova"/>
                <a:ea typeface="Proxima Nova"/>
                <a:cs typeface="Proxima Nova"/>
                <a:sym typeface="Proxima Nova"/>
              </a:rPr>
              <a:t>以代码块为单位进行翻译</a:t>
            </a:r>
            <a:endParaRPr sz="1800">
              <a:solidFill>
                <a:srgbClr val="D9D9D9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Proxima Nova"/>
              <a:buChar char="-"/>
            </a:pPr>
            <a:r>
              <a:rPr lang="zh-CN" sz="1800">
                <a:solidFill>
                  <a:srgbClr val="D9D9D9"/>
                </a:solidFill>
                <a:latin typeface="Proxima Nova"/>
                <a:ea typeface="Proxima Nova"/>
                <a:cs typeface="Proxima Nova"/>
                <a:sym typeface="Proxima Nova"/>
              </a:rPr>
              <a:t>有限的块级优化</a:t>
            </a:r>
            <a:endParaRPr sz="1800">
              <a:solidFill>
                <a:srgbClr val="D9D9D9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Proxima Nova"/>
              <a:buChar char="-"/>
            </a:pPr>
            <a:r>
              <a:rPr b="1" lang="zh-CN" sz="1800">
                <a:solidFill>
                  <a:srgbClr val="D9D9D9"/>
                </a:solidFill>
                <a:latin typeface="Proxima Nova"/>
                <a:ea typeface="Proxima Nova"/>
                <a:cs typeface="Proxima Nova"/>
                <a:sym typeface="Proxima Nova"/>
              </a:rPr>
              <a:t>简单的一对多翻译</a:t>
            </a:r>
            <a:endParaRPr b="1" sz="1800">
              <a:solidFill>
                <a:srgbClr val="D9D9D9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93" name="Google Shape;93;p17"/>
          <p:cNvSpPr/>
          <p:nvPr/>
        </p:nvSpPr>
        <p:spPr>
          <a:xfrm>
            <a:off x="4265525" y="2313225"/>
            <a:ext cx="728450" cy="910031"/>
          </a:xfrm>
          <a:custGeom>
            <a:rect b="b" l="l" r="r" t="t"/>
            <a:pathLst>
              <a:path extrusionOk="0" h="54088" w="29138">
                <a:moveTo>
                  <a:pt x="13075" y="54088"/>
                </a:moveTo>
                <a:cubicBezTo>
                  <a:pt x="5042" y="54088"/>
                  <a:pt x="1493" y="38395"/>
                  <a:pt x="5251" y="31296"/>
                </a:cubicBezTo>
                <a:cubicBezTo>
                  <a:pt x="9026" y="24164"/>
                  <a:pt x="23893" y="16211"/>
                  <a:pt x="28043" y="23132"/>
                </a:cubicBezTo>
                <a:cubicBezTo>
                  <a:pt x="30334" y="26953"/>
                  <a:pt x="28626" y="34065"/>
                  <a:pt x="24641" y="36058"/>
                </a:cubicBezTo>
                <a:cubicBezTo>
                  <a:pt x="18846" y="38957"/>
                  <a:pt x="9832" y="39279"/>
                  <a:pt x="5251" y="34698"/>
                </a:cubicBezTo>
                <a:cubicBezTo>
                  <a:pt x="-2942" y="26505"/>
                  <a:pt x="-901" y="8193"/>
                  <a:pt x="7292" y="0"/>
                </a:cubicBezTo>
              </a:path>
            </a:pathLst>
          </a:custGeom>
          <a:noFill/>
          <a:ln cap="flat" cmpd="sng" w="2857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4" name="Google Shape;94;p17"/>
          <p:cNvSpPr txBox="1"/>
          <p:nvPr/>
        </p:nvSpPr>
        <p:spPr>
          <a:xfrm>
            <a:off x="3057075" y="3202700"/>
            <a:ext cx="36954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800">
                <a:solidFill>
                  <a:srgbClr val="D9D9D9"/>
                </a:solidFill>
                <a:latin typeface="Proxima Nova"/>
                <a:ea typeface="Proxima Nova"/>
                <a:cs typeface="Proxima Nova"/>
                <a:sym typeface="Proxima Nova"/>
              </a:rPr>
              <a:t>将一条 x86 指令翻译为等价的一到多条原生</a:t>
            </a:r>
            <a:r>
              <a:rPr lang="zh-CN" sz="1800">
                <a:solidFill>
                  <a:srgbClr val="D9D9D9"/>
                </a:solidFill>
                <a:latin typeface="Proxima Nova"/>
                <a:ea typeface="Proxima Nova"/>
                <a:cs typeface="Proxima Nova"/>
                <a:sym typeface="Proxima Nova"/>
              </a:rPr>
              <a:t>指令。</a:t>
            </a:r>
            <a:endParaRPr b="1" sz="1800">
              <a:solidFill>
                <a:srgbClr val="D9D9D9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简单的一对多翻译</a:t>
            </a:r>
            <a:endParaRPr/>
          </a:p>
        </p:txBody>
      </p:sp>
      <p:pic>
        <p:nvPicPr>
          <p:cNvPr id="100" name="Google Shape;100;p18" title="carbon (1)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017725"/>
            <a:ext cx="4022174" cy="3441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简单的一对多翻译？</a:t>
            </a:r>
            <a:endParaRPr/>
          </a:p>
        </p:txBody>
      </p:sp>
      <p:pic>
        <p:nvPicPr>
          <p:cNvPr id="106" name="Google Shape;106;p19" title="carbon (2)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017725"/>
            <a:ext cx="4022167" cy="3441651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9"/>
          <p:cNvSpPr txBox="1"/>
          <p:nvPr/>
        </p:nvSpPr>
        <p:spPr>
          <a:xfrm>
            <a:off x="4486500" y="1017725"/>
            <a:ext cx="43458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Proxima Nova"/>
              <a:buChar char="-"/>
            </a:pPr>
            <a:r>
              <a:rPr lang="zh-CN" sz="1800">
                <a:solidFill>
                  <a:srgbClr val="D9D9D9"/>
                </a:solidFill>
                <a:latin typeface="Proxima Nova"/>
                <a:ea typeface="Proxima Nova"/>
                <a:cs typeface="Proxima Nova"/>
                <a:sym typeface="Proxima Nova"/>
              </a:rPr>
              <a:t>T</a:t>
            </a:r>
            <a:r>
              <a:rPr lang="zh-CN" sz="1800">
                <a:solidFill>
                  <a:srgbClr val="D9D9D9"/>
                </a:solidFill>
                <a:latin typeface="Proxima Nova"/>
                <a:ea typeface="Proxima Nova"/>
                <a:cs typeface="Proxima Nova"/>
                <a:sym typeface="Proxima Nova"/>
              </a:rPr>
              <a:t>SO v.s. WMO</a:t>
            </a:r>
            <a:endParaRPr sz="1800">
              <a:solidFill>
                <a:srgbClr val="D9D9D9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Proxima Nova"/>
              <a:buChar char="-"/>
            </a:pPr>
            <a:r>
              <a:rPr lang="zh-CN" sz="1800">
                <a:solidFill>
                  <a:srgbClr val="D9D9D9"/>
                </a:solidFill>
                <a:latin typeface="Proxima Nova"/>
                <a:ea typeface="Proxima Nova"/>
                <a:cs typeface="Proxima Nova"/>
                <a:sym typeface="Proxima Nova"/>
              </a:rPr>
              <a:t>复杂的信号处理</a:t>
            </a:r>
            <a:endParaRPr sz="1800">
              <a:solidFill>
                <a:srgbClr val="D9D9D9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Proxima Nova"/>
              <a:buChar char="-"/>
            </a:pPr>
            <a:r>
              <a:rPr b="1" lang="zh-CN" sz="1800">
                <a:solidFill>
                  <a:srgbClr val="D9D9D9"/>
                </a:solidFill>
                <a:latin typeface="Proxima Nova"/>
                <a:ea typeface="Proxima Nova"/>
                <a:cs typeface="Proxima Nova"/>
                <a:sym typeface="Proxima Nova"/>
              </a:rPr>
              <a:t>无处不在的 FLAGS 寄存器</a:t>
            </a:r>
            <a:endParaRPr b="1" sz="1800">
              <a:solidFill>
                <a:srgbClr val="D9D9D9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0"/>
          <p:cNvSpPr txBox="1"/>
          <p:nvPr>
            <p:ph idx="1" type="body"/>
          </p:nvPr>
        </p:nvSpPr>
        <p:spPr>
          <a:xfrm>
            <a:off x="311700" y="1457025"/>
            <a:ext cx="8520600" cy="311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zh-CN" u="sng"/>
              <a:t>C</a:t>
            </a:r>
            <a:r>
              <a:rPr lang="zh-CN"/>
              <a:t>arry </a:t>
            </a:r>
            <a:r>
              <a:rPr lang="zh-CN" u="sng"/>
              <a:t>F</a:t>
            </a:r>
            <a:r>
              <a:rPr lang="zh-CN"/>
              <a:t>lag：</a:t>
            </a:r>
            <a:r>
              <a:rPr lang="zh-CN"/>
              <a:t>进位，例如 </a:t>
            </a:r>
            <a:r>
              <a:rPr lang="zh-CN"/>
              <a:t>(uint8)</a:t>
            </a:r>
            <a:r>
              <a:rPr lang="zh-CN"/>
              <a:t>255 + 1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zh-CN" u="sng"/>
              <a:t>Z</a:t>
            </a:r>
            <a:r>
              <a:rPr lang="zh-CN"/>
              <a:t>ero </a:t>
            </a:r>
            <a:r>
              <a:rPr lang="zh-CN" u="sng"/>
              <a:t>F</a:t>
            </a:r>
            <a:r>
              <a:rPr lang="zh-CN"/>
              <a:t>lag：结果是否为零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zh-CN" u="sng"/>
              <a:t>S</a:t>
            </a:r>
            <a:r>
              <a:rPr lang="zh-CN"/>
              <a:t>ign </a:t>
            </a:r>
            <a:r>
              <a:rPr lang="zh-CN" u="sng"/>
              <a:t>F</a:t>
            </a:r>
            <a:r>
              <a:rPr lang="zh-CN"/>
              <a:t>lag：结果是否为负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zh-CN" u="sng"/>
              <a:t>O</a:t>
            </a:r>
            <a:r>
              <a:rPr lang="zh-CN"/>
              <a:t>verflow </a:t>
            </a:r>
            <a:r>
              <a:rPr lang="zh-CN" u="sng"/>
              <a:t>F</a:t>
            </a:r>
            <a:r>
              <a:rPr lang="zh-CN"/>
              <a:t>lag：有符号数溢出，例如 (i</a:t>
            </a:r>
            <a:r>
              <a:rPr lang="zh-CN"/>
              <a:t>nt</a:t>
            </a:r>
            <a:r>
              <a:rPr lang="zh-CN"/>
              <a:t>8)127 + (int8)127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Char char="-"/>
            </a:pPr>
            <a:r>
              <a:rPr lang="zh-CN" u="sng">
                <a:solidFill>
                  <a:srgbClr val="999999"/>
                </a:solidFill>
              </a:rPr>
              <a:t>P</a:t>
            </a:r>
            <a:r>
              <a:rPr lang="zh-CN">
                <a:solidFill>
                  <a:srgbClr val="999999"/>
                </a:solidFill>
              </a:rPr>
              <a:t>arity </a:t>
            </a:r>
            <a:r>
              <a:rPr lang="zh-CN" u="sng">
                <a:solidFill>
                  <a:srgbClr val="999999"/>
                </a:solidFill>
              </a:rPr>
              <a:t>F</a:t>
            </a:r>
            <a:r>
              <a:rPr lang="zh-CN">
                <a:solidFill>
                  <a:srgbClr val="999999"/>
                </a:solidFill>
              </a:rPr>
              <a:t>lag：早期用于串行通信奇偶性校验</a:t>
            </a:r>
            <a:endParaRPr>
              <a:solidFill>
                <a:srgbClr val="999999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Char char="-"/>
            </a:pPr>
            <a:r>
              <a:rPr lang="zh-CN" u="sng">
                <a:solidFill>
                  <a:srgbClr val="999999"/>
                </a:solidFill>
              </a:rPr>
              <a:t>A</a:t>
            </a:r>
            <a:r>
              <a:rPr lang="zh-CN">
                <a:solidFill>
                  <a:srgbClr val="999999"/>
                </a:solidFill>
              </a:rPr>
              <a:t>uxiliary </a:t>
            </a:r>
            <a:r>
              <a:rPr lang="zh-CN" u="sng">
                <a:solidFill>
                  <a:srgbClr val="999999"/>
                </a:solidFill>
              </a:rPr>
              <a:t>F</a:t>
            </a:r>
            <a:r>
              <a:rPr lang="zh-CN">
                <a:solidFill>
                  <a:srgbClr val="999999"/>
                </a:solidFill>
              </a:rPr>
              <a:t>lag：用于二进码十进数（BCD）</a:t>
            </a:r>
            <a:endParaRPr>
              <a:solidFill>
                <a:srgbClr val="999999"/>
              </a:solidFill>
            </a:endParaRPr>
          </a:p>
        </p:txBody>
      </p:sp>
      <p:sp>
        <p:nvSpPr>
          <p:cNvPr id="113" name="Google Shape;113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FLAGS </a:t>
            </a:r>
            <a:r>
              <a:rPr lang="zh-CN"/>
              <a:t>寄存器</a:t>
            </a:r>
            <a:endParaRPr/>
          </a:p>
        </p:txBody>
      </p:sp>
      <p:sp>
        <p:nvSpPr>
          <p:cNvPr id="114" name="Google Shape;114;p20"/>
          <p:cNvSpPr/>
          <p:nvPr/>
        </p:nvSpPr>
        <p:spPr>
          <a:xfrm>
            <a:off x="311700" y="1071925"/>
            <a:ext cx="5943000" cy="330900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15" name="Google Shape;115;p20"/>
          <p:cNvSpPr/>
          <p:nvPr/>
        </p:nvSpPr>
        <p:spPr>
          <a:xfrm>
            <a:off x="5923675" y="1071925"/>
            <a:ext cx="330900" cy="330900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800">
                <a:latin typeface="Proxima Nova"/>
                <a:ea typeface="Proxima Nova"/>
                <a:cs typeface="Proxima Nova"/>
                <a:sym typeface="Proxima Nova"/>
              </a:rPr>
              <a:t>CF</a:t>
            </a:r>
            <a:endParaRPr b="1" sz="8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16" name="Google Shape;116;p20"/>
          <p:cNvSpPr/>
          <p:nvPr/>
        </p:nvSpPr>
        <p:spPr>
          <a:xfrm>
            <a:off x="5592775" y="1071925"/>
            <a:ext cx="330900" cy="330900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800">
                <a:latin typeface="Proxima Nova"/>
                <a:ea typeface="Proxima Nova"/>
                <a:cs typeface="Proxima Nova"/>
                <a:sym typeface="Proxima Nova"/>
              </a:rPr>
              <a:t>-</a:t>
            </a:r>
            <a:endParaRPr sz="8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17" name="Google Shape;117;p20"/>
          <p:cNvSpPr/>
          <p:nvPr/>
        </p:nvSpPr>
        <p:spPr>
          <a:xfrm>
            <a:off x="5261875" y="1071925"/>
            <a:ext cx="330900" cy="330900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800">
                <a:latin typeface="Proxima Nova"/>
                <a:ea typeface="Proxima Nova"/>
                <a:cs typeface="Proxima Nova"/>
                <a:sym typeface="Proxima Nova"/>
              </a:rPr>
              <a:t>PF</a:t>
            </a:r>
            <a:endParaRPr b="1" sz="8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18" name="Google Shape;118;p20"/>
          <p:cNvSpPr/>
          <p:nvPr/>
        </p:nvSpPr>
        <p:spPr>
          <a:xfrm>
            <a:off x="4930975" y="1071925"/>
            <a:ext cx="330900" cy="330900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800">
                <a:latin typeface="Proxima Nova"/>
                <a:ea typeface="Proxima Nova"/>
                <a:cs typeface="Proxima Nova"/>
                <a:sym typeface="Proxima Nova"/>
              </a:rPr>
              <a:t>-</a:t>
            </a:r>
            <a:endParaRPr sz="8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19" name="Google Shape;119;p20"/>
          <p:cNvSpPr/>
          <p:nvPr/>
        </p:nvSpPr>
        <p:spPr>
          <a:xfrm>
            <a:off x="4600075" y="1071925"/>
            <a:ext cx="330900" cy="330900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800">
                <a:latin typeface="Proxima Nova"/>
                <a:ea typeface="Proxima Nova"/>
                <a:cs typeface="Proxima Nova"/>
                <a:sym typeface="Proxima Nova"/>
              </a:rPr>
              <a:t>AF</a:t>
            </a:r>
            <a:endParaRPr b="1" sz="8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20" name="Google Shape;120;p20"/>
          <p:cNvSpPr/>
          <p:nvPr/>
        </p:nvSpPr>
        <p:spPr>
          <a:xfrm>
            <a:off x="4269175" y="1071925"/>
            <a:ext cx="330900" cy="330900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800">
                <a:latin typeface="Proxima Nova"/>
                <a:ea typeface="Proxima Nova"/>
                <a:cs typeface="Proxima Nova"/>
                <a:sym typeface="Proxima Nova"/>
              </a:rPr>
              <a:t>-</a:t>
            </a:r>
            <a:endParaRPr sz="8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21" name="Google Shape;121;p20"/>
          <p:cNvSpPr/>
          <p:nvPr/>
        </p:nvSpPr>
        <p:spPr>
          <a:xfrm>
            <a:off x="3938275" y="1071925"/>
            <a:ext cx="330900" cy="330900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800">
                <a:latin typeface="Proxima Nova"/>
                <a:ea typeface="Proxima Nova"/>
                <a:cs typeface="Proxima Nova"/>
                <a:sym typeface="Proxima Nova"/>
              </a:rPr>
              <a:t>ZF</a:t>
            </a:r>
            <a:endParaRPr b="1" sz="8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22" name="Google Shape;122;p20"/>
          <p:cNvSpPr/>
          <p:nvPr/>
        </p:nvSpPr>
        <p:spPr>
          <a:xfrm>
            <a:off x="3607375" y="1071925"/>
            <a:ext cx="330900" cy="330900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800">
                <a:latin typeface="Proxima Nova"/>
                <a:ea typeface="Proxima Nova"/>
                <a:cs typeface="Proxima Nova"/>
                <a:sym typeface="Proxima Nova"/>
              </a:rPr>
              <a:t>SF</a:t>
            </a:r>
            <a:endParaRPr b="1" sz="8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23" name="Google Shape;123;p20"/>
          <p:cNvSpPr/>
          <p:nvPr/>
        </p:nvSpPr>
        <p:spPr>
          <a:xfrm>
            <a:off x="3276475" y="1071925"/>
            <a:ext cx="330900" cy="330900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800">
                <a:latin typeface="Proxima Nova"/>
                <a:ea typeface="Proxima Nova"/>
                <a:cs typeface="Proxima Nova"/>
                <a:sym typeface="Proxima Nova"/>
              </a:rPr>
              <a:t>TF</a:t>
            </a:r>
            <a:endParaRPr sz="8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24" name="Google Shape;124;p20"/>
          <p:cNvSpPr/>
          <p:nvPr/>
        </p:nvSpPr>
        <p:spPr>
          <a:xfrm>
            <a:off x="2945575" y="1071925"/>
            <a:ext cx="330900" cy="330900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800">
                <a:latin typeface="Proxima Nova"/>
                <a:ea typeface="Proxima Nova"/>
                <a:cs typeface="Proxima Nova"/>
                <a:sym typeface="Proxima Nova"/>
              </a:rPr>
              <a:t>IF</a:t>
            </a:r>
            <a:endParaRPr sz="8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25" name="Google Shape;125;p20"/>
          <p:cNvSpPr/>
          <p:nvPr/>
        </p:nvSpPr>
        <p:spPr>
          <a:xfrm>
            <a:off x="2614675" y="1071925"/>
            <a:ext cx="330900" cy="330900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800">
                <a:latin typeface="Proxima Nova"/>
                <a:ea typeface="Proxima Nova"/>
                <a:cs typeface="Proxima Nova"/>
                <a:sym typeface="Proxima Nova"/>
              </a:rPr>
              <a:t>DF</a:t>
            </a:r>
            <a:endParaRPr sz="8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26" name="Google Shape;126;p20"/>
          <p:cNvSpPr/>
          <p:nvPr/>
        </p:nvSpPr>
        <p:spPr>
          <a:xfrm>
            <a:off x="2283775" y="1071925"/>
            <a:ext cx="330900" cy="330900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800">
                <a:latin typeface="Proxima Nova"/>
                <a:ea typeface="Proxima Nova"/>
                <a:cs typeface="Proxima Nova"/>
                <a:sym typeface="Proxima Nova"/>
              </a:rPr>
              <a:t>OF</a:t>
            </a:r>
            <a:endParaRPr b="1" sz="8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27" name="Google Shape;127;p20"/>
          <p:cNvSpPr/>
          <p:nvPr/>
        </p:nvSpPr>
        <p:spPr>
          <a:xfrm>
            <a:off x="311575" y="1071925"/>
            <a:ext cx="1972200" cy="330900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800">
                <a:latin typeface="Proxima Nova"/>
                <a:ea typeface="Proxima Nova"/>
                <a:cs typeface="Proxima Nova"/>
                <a:sym typeface="Proxima Nova"/>
              </a:rPr>
              <a:t>…</a:t>
            </a:r>
            <a:endParaRPr sz="80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1"/>
          <p:cNvSpPr txBox="1"/>
          <p:nvPr>
            <p:ph idx="1" type="body"/>
          </p:nvPr>
        </p:nvSpPr>
        <p:spPr>
          <a:xfrm>
            <a:off x="311700" y="1457025"/>
            <a:ext cx="8520600" cy="311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zh-CN"/>
              <a:t>很多（标量）指令都会设置 CF/PF/AF/ZF/SF/OF 中的一到多个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zh-CN"/>
              <a:t>比较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zh-CN"/>
              <a:t>数学运算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zh-CN"/>
              <a:t>移位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zh-CN"/>
              <a:t>位运算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zh-CN"/>
              <a:t>条件跳转指令则会根据这些 Flag 值来完成跳转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zh-CN"/>
              <a:t>JZ/JNZ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zh-CN"/>
              <a:t>JBE/JNBE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zh-CN"/>
              <a:t>JLE/JG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zh-CN"/>
              <a:t>…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zh-CN"/>
              <a:t>举例说明？</a:t>
            </a:r>
            <a:endParaRPr/>
          </a:p>
        </p:txBody>
      </p:sp>
      <p:sp>
        <p:nvSpPr>
          <p:cNvPr id="133" name="Google Shape;133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用法</a:t>
            </a:r>
            <a:endParaRPr/>
          </a:p>
        </p:txBody>
      </p:sp>
      <p:sp>
        <p:nvSpPr>
          <p:cNvPr id="134" name="Google Shape;134;p21"/>
          <p:cNvSpPr/>
          <p:nvPr/>
        </p:nvSpPr>
        <p:spPr>
          <a:xfrm>
            <a:off x="311700" y="1071925"/>
            <a:ext cx="5943000" cy="330900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35" name="Google Shape;135;p21"/>
          <p:cNvSpPr/>
          <p:nvPr/>
        </p:nvSpPr>
        <p:spPr>
          <a:xfrm>
            <a:off x="5923675" y="1071925"/>
            <a:ext cx="330900" cy="330900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800">
                <a:latin typeface="Proxima Nova"/>
                <a:ea typeface="Proxima Nova"/>
                <a:cs typeface="Proxima Nova"/>
                <a:sym typeface="Proxima Nova"/>
              </a:rPr>
              <a:t>CF</a:t>
            </a:r>
            <a:endParaRPr b="1" sz="8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36" name="Google Shape;136;p21"/>
          <p:cNvSpPr/>
          <p:nvPr/>
        </p:nvSpPr>
        <p:spPr>
          <a:xfrm>
            <a:off x="5592775" y="1071925"/>
            <a:ext cx="330900" cy="330900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800">
                <a:latin typeface="Proxima Nova"/>
                <a:ea typeface="Proxima Nova"/>
                <a:cs typeface="Proxima Nova"/>
                <a:sym typeface="Proxima Nova"/>
              </a:rPr>
              <a:t>-</a:t>
            </a:r>
            <a:endParaRPr sz="8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37" name="Google Shape;137;p21"/>
          <p:cNvSpPr/>
          <p:nvPr/>
        </p:nvSpPr>
        <p:spPr>
          <a:xfrm>
            <a:off x="5261875" y="1071925"/>
            <a:ext cx="330900" cy="330900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800">
                <a:latin typeface="Proxima Nova"/>
                <a:ea typeface="Proxima Nova"/>
                <a:cs typeface="Proxima Nova"/>
                <a:sym typeface="Proxima Nova"/>
              </a:rPr>
              <a:t>PF</a:t>
            </a:r>
            <a:endParaRPr b="1" sz="8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38" name="Google Shape;138;p21"/>
          <p:cNvSpPr/>
          <p:nvPr/>
        </p:nvSpPr>
        <p:spPr>
          <a:xfrm>
            <a:off x="4930975" y="1071925"/>
            <a:ext cx="330900" cy="330900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800">
                <a:latin typeface="Proxima Nova"/>
                <a:ea typeface="Proxima Nova"/>
                <a:cs typeface="Proxima Nova"/>
                <a:sym typeface="Proxima Nova"/>
              </a:rPr>
              <a:t>-</a:t>
            </a:r>
            <a:endParaRPr sz="8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39" name="Google Shape;139;p21"/>
          <p:cNvSpPr/>
          <p:nvPr/>
        </p:nvSpPr>
        <p:spPr>
          <a:xfrm>
            <a:off x="4600075" y="1071925"/>
            <a:ext cx="330900" cy="330900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800">
                <a:latin typeface="Proxima Nova"/>
                <a:ea typeface="Proxima Nova"/>
                <a:cs typeface="Proxima Nova"/>
                <a:sym typeface="Proxima Nova"/>
              </a:rPr>
              <a:t>AF</a:t>
            </a:r>
            <a:endParaRPr b="1" sz="8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40" name="Google Shape;140;p21"/>
          <p:cNvSpPr/>
          <p:nvPr/>
        </p:nvSpPr>
        <p:spPr>
          <a:xfrm>
            <a:off x="4269175" y="1071925"/>
            <a:ext cx="330900" cy="330900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800">
                <a:latin typeface="Proxima Nova"/>
                <a:ea typeface="Proxima Nova"/>
                <a:cs typeface="Proxima Nova"/>
                <a:sym typeface="Proxima Nova"/>
              </a:rPr>
              <a:t>-</a:t>
            </a:r>
            <a:endParaRPr sz="8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41" name="Google Shape;141;p21"/>
          <p:cNvSpPr/>
          <p:nvPr/>
        </p:nvSpPr>
        <p:spPr>
          <a:xfrm>
            <a:off x="3938275" y="1071925"/>
            <a:ext cx="330900" cy="330900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800">
                <a:latin typeface="Proxima Nova"/>
                <a:ea typeface="Proxima Nova"/>
                <a:cs typeface="Proxima Nova"/>
                <a:sym typeface="Proxima Nova"/>
              </a:rPr>
              <a:t>ZF</a:t>
            </a:r>
            <a:endParaRPr b="1" sz="8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42" name="Google Shape;142;p21"/>
          <p:cNvSpPr/>
          <p:nvPr/>
        </p:nvSpPr>
        <p:spPr>
          <a:xfrm>
            <a:off x="3607375" y="1071925"/>
            <a:ext cx="330900" cy="330900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800">
                <a:latin typeface="Proxima Nova"/>
                <a:ea typeface="Proxima Nova"/>
                <a:cs typeface="Proxima Nova"/>
                <a:sym typeface="Proxima Nova"/>
              </a:rPr>
              <a:t>SF</a:t>
            </a:r>
            <a:endParaRPr b="1" sz="8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43" name="Google Shape;143;p21"/>
          <p:cNvSpPr/>
          <p:nvPr/>
        </p:nvSpPr>
        <p:spPr>
          <a:xfrm>
            <a:off x="3276475" y="1071925"/>
            <a:ext cx="330900" cy="330900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800">
                <a:latin typeface="Proxima Nova"/>
                <a:ea typeface="Proxima Nova"/>
                <a:cs typeface="Proxima Nova"/>
                <a:sym typeface="Proxima Nova"/>
              </a:rPr>
              <a:t>TF</a:t>
            </a:r>
            <a:endParaRPr sz="8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44" name="Google Shape;144;p21"/>
          <p:cNvSpPr/>
          <p:nvPr/>
        </p:nvSpPr>
        <p:spPr>
          <a:xfrm>
            <a:off x="2945575" y="1071925"/>
            <a:ext cx="330900" cy="330900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800">
                <a:latin typeface="Proxima Nova"/>
                <a:ea typeface="Proxima Nova"/>
                <a:cs typeface="Proxima Nova"/>
                <a:sym typeface="Proxima Nova"/>
              </a:rPr>
              <a:t>IF</a:t>
            </a:r>
            <a:endParaRPr sz="8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45" name="Google Shape;145;p21"/>
          <p:cNvSpPr/>
          <p:nvPr/>
        </p:nvSpPr>
        <p:spPr>
          <a:xfrm>
            <a:off x="2614675" y="1071925"/>
            <a:ext cx="330900" cy="330900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800">
                <a:latin typeface="Proxima Nova"/>
                <a:ea typeface="Proxima Nova"/>
                <a:cs typeface="Proxima Nova"/>
                <a:sym typeface="Proxima Nova"/>
              </a:rPr>
              <a:t>DF</a:t>
            </a:r>
            <a:endParaRPr sz="8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46" name="Google Shape;146;p21"/>
          <p:cNvSpPr/>
          <p:nvPr/>
        </p:nvSpPr>
        <p:spPr>
          <a:xfrm>
            <a:off x="2283775" y="1071925"/>
            <a:ext cx="330900" cy="330900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800">
                <a:latin typeface="Proxima Nova"/>
                <a:ea typeface="Proxima Nova"/>
                <a:cs typeface="Proxima Nova"/>
                <a:sym typeface="Proxima Nova"/>
              </a:rPr>
              <a:t>OF</a:t>
            </a:r>
            <a:endParaRPr b="1" sz="8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47" name="Google Shape;147;p21"/>
          <p:cNvSpPr/>
          <p:nvPr/>
        </p:nvSpPr>
        <p:spPr>
          <a:xfrm>
            <a:off x="311575" y="1071925"/>
            <a:ext cx="1972200" cy="330900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800">
                <a:latin typeface="Proxima Nova"/>
                <a:ea typeface="Proxima Nova"/>
                <a:cs typeface="Proxima Nova"/>
                <a:sym typeface="Proxima Nova"/>
              </a:rPr>
              <a:t>…</a:t>
            </a:r>
            <a:endParaRPr sz="80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pearmint">
  <a:themeElements>
    <a:clrScheme name="Spearmint">
      <a:dk1>
        <a:srgbClr val="202729"/>
      </a:dk1>
      <a:lt1>
        <a:srgbClr val="FFFFFF"/>
      </a:lt1>
      <a:dk2>
        <a:srgbClr val="4BA173"/>
      </a:dk2>
      <a:lt2>
        <a:srgbClr val="63D297"/>
      </a:lt2>
      <a:accent1>
        <a:srgbClr val="353744"/>
      </a:accent1>
      <a:accent2>
        <a:srgbClr val="424242"/>
      </a:accent2>
      <a:accent3>
        <a:srgbClr val="616161"/>
      </a:accent3>
      <a:accent4>
        <a:srgbClr val="999999"/>
      </a:accent4>
      <a:accent5>
        <a:srgbClr val="FF5252"/>
      </a:accent5>
      <a:accent6>
        <a:srgbClr val="FFF176"/>
      </a:accent6>
      <a:hlink>
        <a:srgbClr val="FF5252"/>
      </a:hlink>
      <a:folHlink>
        <a:srgbClr val="FF525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