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3" r:id="rId4"/>
    <p:sldId id="265" r:id="rId5"/>
    <p:sldId id="264" r:id="rId6"/>
    <p:sldId id="266" r:id="rId7"/>
    <p:sldId id="269" r:id="rId8"/>
    <p:sldId id="270" r:id="rId9"/>
    <p:sldId id="271" r:id="rId10"/>
    <p:sldId id="273" r:id="rId11"/>
    <p:sldId id="272" r:id="rId12"/>
    <p:sldId id="274" r:id="rId13"/>
    <p:sldId id="262" r:id="rId14"/>
    <p:sldId id="275" r:id="rId15"/>
    <p:sldId id="277" r:id="rId16"/>
    <p:sldId id="276" r:id="rId17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535"/>
    <a:srgbClr val="C00000"/>
    <a:srgbClr val="B5B5B5"/>
    <a:srgbClr val="780000"/>
    <a:srgbClr val="2A3135"/>
    <a:srgbClr val="420A0A"/>
    <a:srgbClr val="851515"/>
    <a:srgbClr val="672727"/>
    <a:srgbClr val="461A1A"/>
    <a:srgbClr val="5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1D661-C604-45CD-8A5E-2B8742097F2F}" v="1886" dt="2025-07-25T09:05:51.528"/>
    <p1510:client id="{5DC5A5C0-EC11-4D65-B226-13E3ECC1F76F}" v="761" dt="2025-07-25T06:00:30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101" d="100"/>
          <a:sy n="101" d="100"/>
        </p:scale>
        <p:origin x="60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02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1A0E9-9F85-4466-91EC-B9D1A5CDE469}" type="datetimeFigureOut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4AE4-53D1-4F2B-BA35-167C432B2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964-C77F-4CB7-9F84-7EB7D31F2103}" type="datetimeFigureOut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1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7A81-A92E-49D7-A0D9-5EAE52519B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/>
              <a:t>每个相关群体的诉求都不一样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58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52486" y="2947127"/>
            <a:ext cx="9144336" cy="883791"/>
          </a:xfrm>
        </p:spPr>
        <p:txBody>
          <a:bodyPr lIns="90000" anchor="t">
            <a:normAutofit/>
          </a:bodyPr>
          <a:lstStyle>
            <a:lvl1pPr algn="l">
              <a:lnSpc>
                <a:spcPct val="100000"/>
              </a:lnSpc>
              <a:defRPr sz="4575" b="0">
                <a:solidFill>
                  <a:schemeClr val="bg1"/>
                </a:solidFill>
                <a:latin typeface="MiSans Demibold" charset="-122"/>
                <a:ea typeface="MiSans Demibold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52486" y="2055682"/>
            <a:ext cx="9144252" cy="548717"/>
          </a:xfrm>
          <a:prstGeom prst="rect">
            <a:avLst/>
          </a:prstGeom>
        </p:spPr>
        <p:txBody>
          <a:bodyPr lIns="90000" anchor="b">
            <a:normAutofit/>
          </a:bodyPr>
          <a:lstStyle>
            <a:lvl1pPr marL="0" indent="0" algn="l">
              <a:buNone/>
              <a:defRPr sz="3050">
                <a:solidFill>
                  <a:schemeClr val="bg1"/>
                </a:solidFill>
                <a:latin typeface="MiSans Normal" charset="-122"/>
                <a:ea typeface="MiSans Normal" charset="-122"/>
              </a:defRPr>
            </a:lvl1pPr>
            <a:lvl2pPr marL="411480" indent="0" algn="ctr">
              <a:buNone/>
              <a:defRPr sz="1800"/>
            </a:lvl2pPr>
            <a:lvl3pPr marL="823595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8035" indent="0" algn="ctr">
              <a:buNone/>
              <a:defRPr sz="1440"/>
            </a:lvl6pPr>
            <a:lvl7pPr marL="2469515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2475" indent="0" algn="ctr">
              <a:buNone/>
              <a:defRPr sz="14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52486" y="5884655"/>
            <a:ext cx="2743276" cy="365141"/>
          </a:xfrm>
        </p:spPr>
        <p:txBody>
          <a:bodyPr lIns="90000"/>
          <a:lstStyle>
            <a:lvl1pPr>
              <a:defRPr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151342" y="5884654"/>
            <a:ext cx="2743276" cy="36514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2025</a:t>
            </a:r>
            <a:endParaRPr lang="zh-CN" altLang="en-US" dirty="0"/>
          </a:p>
        </p:txBody>
      </p:sp>
      <p:sp>
        <p:nvSpPr>
          <p:cNvPr id="19" name="文本占位符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52486" y="4663773"/>
            <a:ext cx="4103426" cy="480308"/>
          </a:xfrm>
          <a:prstGeom prst="rect">
            <a:avLst/>
          </a:prstGeom>
        </p:spPr>
        <p:txBody>
          <a:bodyPr lIns="90000" anchor="ctr">
            <a:noAutofit/>
          </a:bodyPr>
          <a:lstStyle>
            <a:lvl1pPr marL="34290" indent="0" algn="l">
              <a:buClr>
                <a:srgbClr val="198BD7"/>
              </a:buClr>
              <a:buFont typeface="Arial" panose="02080604020202020204" pitchFamily="34" charset="0"/>
              <a:buNone/>
              <a:defRPr sz="2285">
                <a:solidFill>
                  <a:schemeClr val="bg1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</a:p>
        </p:txBody>
      </p:sp>
      <p:sp>
        <p:nvSpPr>
          <p:cNvPr id="25" name="文本占位符 1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52486" y="5254630"/>
            <a:ext cx="4103426" cy="480308"/>
          </a:xfrm>
          <a:prstGeom prst="rect">
            <a:avLst/>
          </a:prstGeom>
        </p:spPr>
        <p:txBody>
          <a:bodyPr lIns="90000" anchor="ctr">
            <a:normAutofit/>
          </a:bodyPr>
          <a:lstStyle>
            <a:lvl1pPr marL="34290" indent="0" algn="l">
              <a:buClr>
                <a:srgbClr val="198BD7"/>
              </a:buClr>
              <a:buFont typeface="Arial" panose="02080604020202020204" pitchFamily="34" charset="0"/>
              <a:buNone/>
              <a:defRPr sz="2285">
                <a:solidFill>
                  <a:schemeClr val="bg1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52486" y="2775488"/>
            <a:ext cx="914098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 userDrawn="1"/>
        </p:nvSpPr>
        <p:spPr>
          <a:xfrm>
            <a:off x="952486" y="1198062"/>
            <a:ext cx="3660930" cy="68598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zh-CN" sz="3810" dirty="0">
                <a:solidFill>
                  <a:schemeClr val="bg1"/>
                </a:solidFill>
                <a:latin typeface="MiSans Medium" charset="-122"/>
                <a:ea typeface="MiSans Medium" charset="-122"/>
                <a:cs typeface="Open Sans" pitchFamily="2" charset="0"/>
              </a:rPr>
              <a:t>AOSCC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86" y="685895"/>
            <a:ext cx="10173452" cy="754485"/>
          </a:xfr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86" y="1714739"/>
            <a:ext cx="8534274" cy="4286848"/>
          </a:xfrm>
          <a:prstGeom prst="rect">
            <a:avLst/>
          </a:prstGeom>
        </p:spPr>
        <p:txBody>
          <a:bodyPr>
            <a:noAutofit/>
          </a:bodyPr>
          <a:lstStyle>
            <a:lvl1pPr marL="411480" indent="-342900" eaLnBrk="1" fontAlgn="auto" latinLnBrk="0" hangingPunct="1">
              <a:lnSpc>
                <a:spcPct val="150000"/>
              </a:lnSpc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  <a:lvl2pPr marL="857250" indent="-342900" eaLnBrk="1" fontAlgn="auto" latinLnBrk="0" hangingPunct="1">
              <a:lnSpc>
                <a:spcPct val="150000"/>
              </a:lnSpc>
              <a:spcBef>
                <a:spcPts val="0"/>
              </a:spcBef>
              <a:defRPr sz="2000">
                <a:solidFill>
                  <a:schemeClr val="bg1"/>
                </a:solidFill>
              </a:defRPr>
            </a:lvl2pPr>
            <a:lvl3pPr marL="1200150" eaLnBrk="1" fontAlgn="auto" latinLnBrk="0" hangingPunct="1">
              <a:lnSpc>
                <a:spcPct val="150000"/>
              </a:lnSpc>
              <a:spcBef>
                <a:spcPts val="0"/>
              </a:spcBef>
              <a:defRPr sz="1800">
                <a:solidFill>
                  <a:schemeClr val="bg1"/>
                </a:solidFill>
              </a:defRPr>
            </a:lvl3pPr>
            <a:lvl4pPr eaLnBrk="1" fontAlgn="auto" latinLnBrk="0" hangingPunct="1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eaLnBrk="1" fontAlgn="auto" latinLnBrk="0" hangingPunct="1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486" y="1714739"/>
            <a:ext cx="5181743" cy="4351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407" y="1714739"/>
            <a:ext cx="5181743" cy="4351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/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87108" tIns="43554" rIns="87108" bIns="4355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z="1525" smtClean="0"/>
              <a:t>2025/7/25</a:t>
            </a:fld>
            <a:endParaRPr lang="zh-CN" altLang="en-US" sz="1525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53354" y="360874"/>
            <a:ext cx="914488" cy="2626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480" dirty="0">
                <a:solidFill>
                  <a:srgbClr val="FF3535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“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448286" y="1149454"/>
            <a:ext cx="5105892" cy="3909378"/>
          </a:xfrm>
        </p:spPr>
        <p:txBody>
          <a:bodyPr anchor="t">
            <a:normAutofit/>
          </a:bodyPr>
          <a:lstStyle>
            <a:lvl1pPr marL="68580" indent="0">
              <a:buNone/>
              <a:defRPr sz="40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324790" y="4303485"/>
            <a:ext cx="914488" cy="2626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480" dirty="0">
                <a:solidFill>
                  <a:srgbClr val="FF3535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2486" y="685896"/>
            <a:ext cx="10172550" cy="7544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0097" y="6321428"/>
            <a:ext cx="2743276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5"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2025/7/25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947" y="6321428"/>
            <a:ext cx="4114914" cy="365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25">
                <a:solidFill>
                  <a:schemeClr val="bg1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idx="1"/>
          </p:nvPr>
        </p:nvSpPr>
        <p:spPr>
          <a:xfrm>
            <a:off x="952486" y="1714739"/>
            <a:ext cx="8534274" cy="4286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3" name="矩形 2"/>
          <p:cNvSpPr/>
          <p:nvPr/>
        </p:nvSpPr>
        <p:spPr>
          <a:xfrm>
            <a:off x="685447" y="685896"/>
            <a:ext cx="76199" cy="754485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1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823595" rtl="0" eaLnBrk="1" latinLnBrk="0" hangingPunct="1">
        <a:lnSpc>
          <a:spcPct val="90000"/>
        </a:lnSpc>
        <a:spcBef>
          <a:spcPct val="0"/>
        </a:spcBef>
        <a:buNone/>
        <a:defRPr sz="4190" kern="1200">
          <a:solidFill>
            <a:schemeClr val="bg1"/>
          </a:solidFill>
          <a:latin typeface="MiSans Demibold" charset="-122"/>
          <a:ea typeface="MiSans Demibold" charset="-122"/>
          <a:cs typeface="+mj-cs"/>
        </a:defRPr>
      </a:lvl1pPr>
    </p:titleStyle>
    <p:bodyStyle>
      <a:lvl1pPr marL="411480" indent="-342900" algn="l" defTabSz="823595" rtl="0" eaLnBrk="1" latinLnBrk="0" hangingPunct="1">
        <a:lnSpc>
          <a:spcPct val="120000"/>
        </a:lnSpc>
        <a:spcBef>
          <a:spcPts val="900"/>
        </a:spcBef>
        <a:buFont typeface="Arial" panose="02080604020202020204" pitchFamily="34" charset="0"/>
        <a:buChar char="•"/>
        <a:defRPr sz="266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1pPr>
      <a:lvl2pPr marL="857250" indent="-342900" algn="l" defTabSz="823595" rtl="0" eaLnBrk="1" latinLnBrk="0" hangingPunct="1">
        <a:lnSpc>
          <a:spcPct val="120000"/>
        </a:lnSpc>
        <a:spcBef>
          <a:spcPct val="90000"/>
        </a:spcBef>
        <a:buFont typeface="Arial" panose="02080604020202020204" pitchFamily="34" charset="0"/>
        <a:buChar char="•"/>
        <a:defRPr sz="228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2pPr>
      <a:lvl3pPr marL="1200150" indent="-274320" algn="l" defTabSz="823595" rtl="0" eaLnBrk="1" latinLnBrk="0" hangingPunct="1">
        <a:lnSpc>
          <a:spcPct val="120000"/>
        </a:lnSpc>
        <a:spcBef>
          <a:spcPct val="90000"/>
        </a:spcBef>
        <a:buFont typeface="Arial" panose="02080604020202020204" pitchFamily="34" charset="0"/>
        <a:buChar char="•"/>
        <a:defRPr sz="190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3pPr>
      <a:lvl4pPr marL="1440180" indent="-205740" algn="l" defTabSz="823595" rtl="0" eaLnBrk="1" latinLnBrk="0" hangingPunct="1">
        <a:lnSpc>
          <a:spcPct val="120000"/>
        </a:lnSpc>
        <a:spcBef>
          <a:spcPct val="90000"/>
        </a:spcBef>
        <a:buFont typeface="Arial" panose="02080604020202020204" pitchFamily="34" charset="0"/>
        <a:buChar char="•"/>
        <a:defRPr sz="171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4pPr>
      <a:lvl5pPr marL="1851660" indent="-205740" algn="l" defTabSz="823595" rtl="0" eaLnBrk="1" latinLnBrk="0" hangingPunct="1">
        <a:lnSpc>
          <a:spcPct val="120000"/>
        </a:lnSpc>
        <a:spcBef>
          <a:spcPct val="90000"/>
        </a:spcBef>
        <a:buFont typeface="Arial" panose="02080604020202020204" pitchFamily="34" charset="0"/>
        <a:buChar char="•"/>
        <a:defRPr sz="1715" kern="1200">
          <a:solidFill>
            <a:schemeClr val="bg1"/>
          </a:solidFill>
          <a:latin typeface="MiSans Medium" charset="-122"/>
          <a:ea typeface="MiSans Medium" charset="-122"/>
          <a:cs typeface="+mn-cs"/>
        </a:defRPr>
      </a:lvl5pPr>
      <a:lvl6pPr marL="226377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8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525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8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8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8215" indent="-205740" algn="l" defTabSz="823595" rtl="0" eaLnBrk="1" latinLnBrk="0" hangingPunct="1">
        <a:lnSpc>
          <a:spcPct val="90000"/>
        </a:lnSpc>
        <a:spcBef>
          <a:spcPct val="90000"/>
        </a:spcBef>
        <a:buFont typeface="Arial" panose="0208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359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803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951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2475" algn="l" defTabSz="823595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ym typeface="+mn-ea"/>
              </a:rPr>
              <a:t>LCPU</a:t>
            </a:r>
            <a:r>
              <a:rPr lang="zh-CN" altLang="en-US" dirty="0">
                <a:sym typeface="+mn-ea"/>
              </a:rPr>
              <a:t>这三年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一个试图“讨好”所有人的高校开源社区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孙远航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北大</a:t>
            </a:r>
            <a:r>
              <a:rPr lang="en-US" altLang="zh-CN" dirty="0"/>
              <a:t>Linux</a:t>
            </a:r>
            <a:r>
              <a:rPr lang="zh-CN" altLang="en-US" dirty="0"/>
              <a:t>俱乐部</a:t>
            </a:r>
            <a:r>
              <a:rPr lang="zh-CN" altLang="en-US" b="1" dirty="0"/>
              <a:t>前</a:t>
            </a:r>
            <a:r>
              <a:rPr lang="zh-CN" altLang="en-US" dirty="0"/>
              <a:t>负责人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91637-AF39-D690-5E0B-3EEAD2142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080270-6BF4-388A-60F9-48819C2B3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顺势而为（续）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23D986-0A82-987A-2755-2EE5A0E9B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8"/>
            <a:ext cx="10616122" cy="4522573"/>
          </a:xfrm>
        </p:spPr>
        <p:txBody>
          <a:bodyPr/>
          <a:lstStyle/>
          <a:p>
            <a:r>
              <a:rPr lang="zh-CN" altLang="en-US" dirty="0"/>
              <a:t>思路：大家喜欢什么，社团就搞什么</a:t>
            </a:r>
            <a:endParaRPr lang="en-US" altLang="zh-CN" dirty="0"/>
          </a:p>
          <a:p>
            <a:pPr lvl="1"/>
            <a:r>
              <a:rPr lang="zh-CN" altLang="en-US" dirty="0"/>
              <a:t>大模型火就搞大模型、需要教程就写</a:t>
            </a:r>
            <a:r>
              <a:rPr lang="en-US" altLang="zh-CN" dirty="0"/>
              <a:t>Getting Started</a:t>
            </a:r>
            <a:r>
              <a:rPr lang="zh-CN" altLang="en-US" dirty="0"/>
              <a:t>、想白嫖计算资源就搞云，喜欢</a:t>
            </a:r>
            <a:r>
              <a:rPr lang="en-US" altLang="zh-CN" dirty="0"/>
              <a:t>Rust</a:t>
            </a:r>
            <a:r>
              <a:rPr lang="zh-CN" altLang="en-US" dirty="0"/>
              <a:t>就开</a:t>
            </a:r>
            <a:r>
              <a:rPr lang="en-US" altLang="zh-CN" dirty="0"/>
              <a:t>Rust</a:t>
            </a:r>
            <a:r>
              <a:rPr lang="zh-CN" altLang="en-US" dirty="0"/>
              <a:t>课</a:t>
            </a:r>
            <a:endParaRPr lang="en-US" altLang="zh-CN" dirty="0"/>
          </a:p>
          <a:p>
            <a:pPr lvl="1"/>
            <a:r>
              <a:rPr lang="zh-CN" altLang="en-US" dirty="0"/>
              <a:t>但是在其中偷偷塞一些逆潮流的东西</a:t>
            </a:r>
            <a:endParaRPr lang="en-US" altLang="zh-CN" dirty="0"/>
          </a:p>
          <a:p>
            <a:r>
              <a:rPr lang="zh-CN" altLang="en-US" dirty="0"/>
              <a:t>讨好：社员、非社员同学</a:t>
            </a:r>
            <a:endParaRPr lang="en-US" altLang="zh-CN" dirty="0"/>
          </a:p>
          <a:p>
            <a:pPr lvl="1"/>
            <a:r>
              <a:rPr lang="zh-CN" altLang="en-US" dirty="0"/>
              <a:t>吸引大家参加社团活动，维护社团活跃度</a:t>
            </a:r>
            <a:endParaRPr lang="en-US" altLang="zh-CN" dirty="0"/>
          </a:p>
          <a:p>
            <a:r>
              <a:rPr lang="zh-CN" altLang="en-US" dirty="0"/>
              <a:t>核心技术：</a:t>
            </a:r>
            <a:endParaRPr lang="en-US" altLang="zh-CN" dirty="0"/>
          </a:p>
          <a:p>
            <a:pPr lvl="1"/>
            <a:r>
              <a:rPr lang="zh-CN" altLang="en-US" dirty="0"/>
              <a:t>快速把握热点</a:t>
            </a:r>
            <a:endParaRPr lang="en-US" altLang="zh-CN" dirty="0"/>
          </a:p>
          <a:p>
            <a:pPr lvl="1"/>
            <a:r>
              <a:rPr lang="zh-CN" altLang="en-US" dirty="0"/>
              <a:t>塞进开源和技术方面的内容</a:t>
            </a:r>
            <a:endParaRPr lang="en-US" altLang="zh-CN" dirty="0"/>
          </a:p>
          <a:p>
            <a:pPr lvl="1"/>
            <a:r>
              <a:rPr lang="zh-CN" altLang="en-US" dirty="0"/>
              <a:t>多组织吃饭</a:t>
            </a:r>
          </a:p>
        </p:txBody>
      </p:sp>
    </p:spTree>
    <p:extLst>
      <p:ext uri="{BB962C8B-B14F-4D97-AF65-F5344CB8AC3E}">
        <p14:creationId xmlns:p14="http://schemas.microsoft.com/office/powerpoint/2010/main" val="193382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CA4F2-7F74-3C15-2ACB-78826505A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FA754B-03B1-6CBB-B5DB-78E8F59F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搞“大盘活动”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38045A-E8FB-DDEA-ECA2-079E46859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8"/>
            <a:ext cx="10616122" cy="4522573"/>
          </a:xfrm>
        </p:spPr>
        <p:txBody>
          <a:bodyPr/>
          <a:lstStyle/>
          <a:p>
            <a:r>
              <a:rPr lang="zh-CN" altLang="en-US" dirty="0"/>
              <a:t>问题：社团能干的事总量不多，但各种目标很多</a:t>
            </a:r>
            <a:endParaRPr lang="en-US" altLang="zh-CN" dirty="0"/>
          </a:p>
          <a:p>
            <a:r>
              <a:rPr lang="zh-CN" altLang="en-US" dirty="0"/>
              <a:t>本质矛盾：有限的骨干与无限的期望之间的矛盾</a:t>
            </a:r>
            <a:endParaRPr lang="en-US" altLang="zh-CN" dirty="0"/>
          </a:p>
          <a:p>
            <a:pPr lvl="1"/>
            <a:r>
              <a:rPr lang="zh-CN" altLang="en-US" dirty="0"/>
              <a:t>活跃骨干总数峰值有十位出头</a:t>
            </a:r>
            <a:endParaRPr lang="en-US" altLang="zh-CN" dirty="0"/>
          </a:p>
          <a:p>
            <a:pPr lvl="1"/>
            <a:r>
              <a:rPr lang="zh-CN" altLang="en-US" dirty="0"/>
              <a:t>同时想做的事可能不止十件</a:t>
            </a:r>
            <a:endParaRPr lang="en-US" altLang="zh-CN" dirty="0"/>
          </a:p>
          <a:p>
            <a:r>
              <a:rPr lang="zh-CN" altLang="en-US" dirty="0"/>
              <a:t>思路：往一个活动里塞进尽可能多的目标</a:t>
            </a:r>
            <a:endParaRPr lang="en-US" altLang="zh-CN" dirty="0"/>
          </a:p>
          <a:p>
            <a:pPr lvl="1"/>
            <a:r>
              <a:rPr lang="en-US" altLang="zh-CN" dirty="0" err="1"/>
              <a:t>HPGGame</a:t>
            </a:r>
            <a:r>
              <a:rPr lang="zh-CN" altLang="en-US" dirty="0"/>
              <a:t>：超算比赛、赞助、培训、招新、</a:t>
            </a:r>
            <a:r>
              <a:rPr lang="en-US" altLang="zh-CN" dirty="0"/>
              <a:t>AI</a:t>
            </a:r>
            <a:r>
              <a:rPr lang="zh-CN" altLang="en-US" dirty="0"/>
              <a:t>学习</a:t>
            </a:r>
            <a:endParaRPr lang="en-US" altLang="zh-CN" dirty="0"/>
          </a:p>
          <a:p>
            <a:r>
              <a:rPr lang="zh-CN" altLang="en-US" dirty="0"/>
              <a:t>讨好：赞助商、校方、骨干、普通同学</a:t>
            </a:r>
            <a:endParaRPr lang="en-US" altLang="zh-CN" dirty="0"/>
          </a:p>
          <a:p>
            <a:r>
              <a:rPr lang="zh-CN" altLang="en-US" dirty="0"/>
              <a:t>技术要点：</a:t>
            </a:r>
            <a:endParaRPr lang="en-US" altLang="zh-CN" dirty="0"/>
          </a:p>
          <a:p>
            <a:pPr lvl="1"/>
            <a:r>
              <a:rPr lang="zh-CN" altLang="en-US" dirty="0"/>
              <a:t>如何选择能同时实现很多目标的活动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19477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43BE3-9F60-779E-4984-A897B2554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3F0DCC-E7D7-2605-6076-05799CFB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小提议：</a:t>
            </a:r>
            <a:r>
              <a:rPr lang="en-US" altLang="zh-CN" dirty="0"/>
              <a:t>OSPP not in summer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CC4411-3ADF-F892-00ED-5C9A077E3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8"/>
            <a:ext cx="10616122" cy="4522573"/>
          </a:xfrm>
        </p:spPr>
        <p:txBody>
          <a:bodyPr/>
          <a:lstStyle/>
          <a:p>
            <a:r>
              <a:rPr lang="zh-CN" altLang="en-US" dirty="0"/>
              <a:t>高校开源社区一起，搞开源合作平台？</a:t>
            </a:r>
            <a:endParaRPr lang="en-US" altLang="zh-CN" dirty="0"/>
          </a:p>
          <a:p>
            <a:r>
              <a:rPr lang="zh-CN" altLang="en-US" dirty="0"/>
              <a:t>期望</a:t>
            </a:r>
            <a:endParaRPr lang="en-US" altLang="zh-CN" dirty="0"/>
          </a:p>
          <a:p>
            <a:pPr lvl="1"/>
            <a:r>
              <a:rPr lang="zh-CN" altLang="en-US" dirty="0"/>
              <a:t>能为同学提供接触开源开发、上游开源社区的渠道</a:t>
            </a:r>
            <a:endParaRPr lang="en-US" altLang="zh-CN" dirty="0"/>
          </a:p>
          <a:p>
            <a:pPr lvl="1"/>
            <a:r>
              <a:rPr lang="zh-CN" altLang="en-US" dirty="0"/>
              <a:t>参与者能活跃互相交流</a:t>
            </a:r>
            <a:endParaRPr lang="en-US" altLang="zh-CN" dirty="0"/>
          </a:p>
          <a:p>
            <a:pPr lvl="1"/>
            <a:r>
              <a:rPr lang="zh-CN" altLang="en-US" dirty="0"/>
              <a:t>能一起凑不同方向的</a:t>
            </a:r>
            <a:r>
              <a:rPr lang="en-US" altLang="zh-CN" dirty="0"/>
              <a:t>Mentor</a:t>
            </a:r>
            <a:r>
              <a:rPr lang="zh-CN" altLang="en-US" dirty="0"/>
              <a:t>、尽量能完成新人到</a:t>
            </a:r>
            <a:r>
              <a:rPr lang="en-US" altLang="zh-CN" dirty="0"/>
              <a:t>Mentor</a:t>
            </a:r>
            <a:r>
              <a:rPr lang="zh-CN" altLang="en-US" dirty="0"/>
              <a:t>再带新人的循环</a:t>
            </a:r>
            <a:endParaRPr lang="en-US" altLang="zh-CN" dirty="0"/>
          </a:p>
          <a:p>
            <a:pPr lvl="1"/>
            <a:r>
              <a:rPr lang="zh-CN" altLang="en-US" dirty="0"/>
              <a:t>或许能搞点硬核的，培养同学们的开发能力</a:t>
            </a:r>
            <a:endParaRPr lang="en-US" altLang="zh-CN" dirty="0"/>
          </a:p>
          <a:p>
            <a:pPr lvl="1"/>
            <a:r>
              <a:rPr lang="zh-CN" altLang="en-US" dirty="0"/>
              <a:t>随时能开始，不用等暑假</a:t>
            </a:r>
            <a:endParaRPr lang="en-US" altLang="zh-CN" dirty="0"/>
          </a:p>
          <a:p>
            <a:r>
              <a:rPr lang="zh-CN" altLang="en-US" dirty="0"/>
              <a:t>欢迎会后找</a:t>
            </a:r>
            <a:r>
              <a:rPr lang="en-US" altLang="zh-CN" dirty="0"/>
              <a:t>LCPU</a:t>
            </a:r>
            <a:r>
              <a:rPr lang="zh-CN" altLang="en-US" dirty="0"/>
              <a:t>现任社长交流，可以约饭！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0334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dirty="0"/>
              <a:t>探讨：</a:t>
            </a:r>
            <a:endParaRPr lang="en-US" altLang="zh-CN" dirty="0"/>
          </a:p>
          <a:p>
            <a:r>
              <a:rPr lang="zh-CN" altLang="en-US" dirty="0"/>
              <a:t>到底我们想要</a:t>
            </a:r>
            <a:endParaRPr lang="en-US" altLang="zh-CN" dirty="0"/>
          </a:p>
          <a:p>
            <a:r>
              <a:rPr lang="zh-CN" altLang="en-US" dirty="0"/>
              <a:t>什么样的高校社团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84E0A-8E5A-AF36-5BA5-68E8FA461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34DB5-CE76-2A14-A409-14CB6BCF5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想象中的情况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5D9BA1-0CF2-9CBF-A4BA-0E7F2645A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8"/>
            <a:ext cx="10616122" cy="4522573"/>
          </a:xfrm>
        </p:spPr>
        <p:txBody>
          <a:bodyPr/>
          <a:lstStyle/>
          <a:p>
            <a:r>
              <a:rPr lang="zh-CN" altLang="en-US" dirty="0"/>
              <a:t>有定期的日常技术活动，比如讲座和沙龙</a:t>
            </a:r>
            <a:endParaRPr lang="en-US" altLang="zh-CN" dirty="0"/>
          </a:p>
          <a:p>
            <a:r>
              <a:rPr lang="zh-CN" altLang="en-US" dirty="0"/>
              <a:t>有精彩的、有影响力的大型项目，比如展示或者比赛</a:t>
            </a:r>
            <a:endParaRPr lang="en-US" altLang="zh-CN" dirty="0"/>
          </a:p>
          <a:p>
            <a:r>
              <a:rPr lang="zh-CN" altLang="en-US" dirty="0"/>
              <a:t>有实力强劲的技术小组和活跃开发的开源项目</a:t>
            </a:r>
            <a:endParaRPr lang="en-US" altLang="zh-CN" dirty="0"/>
          </a:p>
          <a:p>
            <a:r>
              <a:rPr lang="zh-CN" altLang="en-US" dirty="0"/>
              <a:t>有组织高效的组织形式，强大的宣传和外联团队</a:t>
            </a:r>
            <a:endParaRPr lang="en-US" altLang="zh-CN" dirty="0"/>
          </a:p>
          <a:p>
            <a:r>
              <a:rPr lang="zh-CN" altLang="en-US" dirty="0"/>
              <a:t>有充足的资源和赞助</a:t>
            </a:r>
            <a:endParaRPr lang="en-US" altLang="zh-CN" dirty="0"/>
          </a:p>
          <a:p>
            <a:r>
              <a:rPr lang="zh-CN" altLang="en-US" dirty="0"/>
              <a:t>有活跃的水群，社团成员积极交流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40375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603EBA-07FA-D21E-1ED5-3A8F74B82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C842ED-0872-B7C1-1091-532D29CD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或许，有个水群就够了？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B389B6-D16C-68DB-096F-471EE86F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8"/>
            <a:ext cx="10616122" cy="4522573"/>
          </a:xfrm>
        </p:spPr>
        <p:txBody>
          <a:bodyPr/>
          <a:lstStyle/>
          <a:p>
            <a:r>
              <a:rPr lang="zh-CN" altLang="en-US" dirty="0"/>
              <a:t>以上的描述能干成一些事</a:t>
            </a:r>
            <a:endParaRPr lang="en-US" altLang="zh-CN" dirty="0"/>
          </a:p>
          <a:p>
            <a:pPr lvl="1"/>
            <a:r>
              <a:rPr lang="zh-CN" altLang="en-US" dirty="0"/>
              <a:t>似乎把少部分人的期望，强加给了社团这一群体？</a:t>
            </a:r>
            <a:endParaRPr lang="en-US" altLang="zh-CN" dirty="0"/>
          </a:p>
          <a:p>
            <a:r>
              <a:rPr lang="zh-CN" altLang="en-US" dirty="0"/>
              <a:t>似乎其实啥也不干，也没啥大不了的</a:t>
            </a:r>
            <a:endParaRPr lang="en-US" altLang="zh-CN" dirty="0"/>
          </a:p>
          <a:p>
            <a:pPr lvl="1"/>
            <a:r>
              <a:rPr lang="zh-CN" altLang="en-US" dirty="0"/>
              <a:t>或许大家真的需要的，只是一个水群</a:t>
            </a:r>
            <a:endParaRPr lang="en-US" altLang="zh-CN" dirty="0"/>
          </a:p>
          <a:p>
            <a:r>
              <a:rPr lang="zh-CN" altLang="en-US" dirty="0"/>
              <a:t>一些可能需要努力干活的原因</a:t>
            </a:r>
            <a:endParaRPr lang="en-US" altLang="zh-CN" dirty="0"/>
          </a:p>
          <a:p>
            <a:pPr lvl="1"/>
            <a:r>
              <a:rPr lang="zh-CN" altLang="en-US" dirty="0"/>
              <a:t>知名度考量</a:t>
            </a:r>
            <a:endParaRPr lang="en-US" altLang="zh-CN" dirty="0"/>
          </a:p>
          <a:p>
            <a:pPr lvl="1"/>
            <a:r>
              <a:rPr lang="zh-CN" altLang="en-US" dirty="0"/>
              <a:t>为成员的开发提供资源和环境</a:t>
            </a:r>
            <a:endParaRPr lang="en-US" altLang="zh-CN" dirty="0"/>
          </a:p>
          <a:p>
            <a:pPr lvl="1"/>
            <a:r>
              <a:rPr lang="zh-CN" altLang="en-US" dirty="0"/>
              <a:t>让成员有归属感</a:t>
            </a:r>
            <a:endParaRPr lang="en-US" altLang="zh-CN" dirty="0"/>
          </a:p>
          <a:p>
            <a:r>
              <a:rPr lang="zh-CN" altLang="en-US" dirty="0"/>
              <a:t>无论如何，一群搞技术的一起吹水聊天，可能就是社团的意义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72584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647E8-653F-52EF-198E-F974AC4A2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C36F4D-9959-7E6E-FE65-DB23A2D313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谢谢大家！</a:t>
            </a:r>
          </a:p>
        </p:txBody>
      </p:sp>
    </p:spTree>
    <p:extLst>
      <p:ext uri="{BB962C8B-B14F-4D97-AF65-F5344CB8AC3E}">
        <p14:creationId xmlns:p14="http://schemas.microsoft.com/office/powerpoint/2010/main" val="309312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自我介绍 背景介绍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leavelet / @leaveletd / </a:t>
            </a:r>
            <a:r>
              <a:rPr lang="zh-CN" altLang="en-US" dirty="0"/>
              <a:t>孙远航</a:t>
            </a:r>
            <a:endParaRPr lang="en-US" altLang="zh-CN" dirty="0"/>
          </a:p>
          <a:p>
            <a:pPr lvl="1"/>
            <a:r>
              <a:rPr lang="en-US" altLang="zh-CN" dirty="0"/>
              <a:t>22-24 LCPU </a:t>
            </a:r>
            <a:r>
              <a:rPr lang="zh-CN" altLang="en-US" dirty="0"/>
              <a:t>负责人、</a:t>
            </a:r>
            <a:r>
              <a:rPr lang="en-US" altLang="zh-CN" dirty="0"/>
              <a:t>22-25 LCPU </a:t>
            </a:r>
            <a:r>
              <a:rPr lang="zh-CN" altLang="en-US" dirty="0"/>
              <a:t>骨干</a:t>
            </a:r>
            <a:endParaRPr lang="en-US" altLang="zh-CN" dirty="0"/>
          </a:p>
          <a:p>
            <a:pPr lvl="1"/>
            <a:r>
              <a:rPr lang="zh-CN" altLang="en-US" dirty="0"/>
              <a:t>北大超算队前队长、主办 </a:t>
            </a:r>
            <a:r>
              <a:rPr lang="en-US" altLang="zh-CN" dirty="0" err="1"/>
              <a:t>HPCGame</a:t>
            </a:r>
            <a:endParaRPr lang="en-US" altLang="zh-CN" dirty="0"/>
          </a:p>
          <a:p>
            <a:r>
              <a:rPr lang="zh-CN" altLang="en-US" dirty="0"/>
              <a:t>北京大学 </a:t>
            </a:r>
            <a:r>
              <a:rPr lang="en-US" altLang="zh-CN" dirty="0"/>
              <a:t>Linux </a:t>
            </a:r>
            <a:r>
              <a:rPr lang="zh-CN" altLang="en-US" dirty="0"/>
              <a:t>俱乐部（</a:t>
            </a:r>
            <a:r>
              <a:rPr lang="en-US" altLang="zh-CN" b="1" dirty="0">
                <a:solidFill>
                  <a:srgbClr val="FFC000"/>
                </a:solidFill>
              </a:rPr>
              <a:t>L</a:t>
            </a:r>
            <a:r>
              <a:rPr lang="en-US" altLang="zh-CN" dirty="0"/>
              <a:t>inux </a:t>
            </a:r>
            <a:r>
              <a:rPr lang="en-US" altLang="zh-CN" b="1" dirty="0">
                <a:solidFill>
                  <a:srgbClr val="FFC000"/>
                </a:solidFill>
              </a:rPr>
              <a:t>C</a:t>
            </a:r>
            <a:r>
              <a:rPr lang="en-US" altLang="zh-CN" dirty="0"/>
              <a:t>lub of </a:t>
            </a:r>
            <a:r>
              <a:rPr lang="en-US" altLang="zh-CN" b="1" dirty="0">
                <a:solidFill>
                  <a:srgbClr val="FFC000"/>
                </a:solidFill>
              </a:rPr>
              <a:t>P</a:t>
            </a:r>
            <a:r>
              <a:rPr lang="en-US" altLang="zh-CN" dirty="0"/>
              <a:t>eking </a:t>
            </a:r>
            <a:r>
              <a:rPr lang="en-US" altLang="zh-CN" b="1" dirty="0">
                <a:solidFill>
                  <a:srgbClr val="FFC000"/>
                </a:solidFill>
              </a:rPr>
              <a:t>U</a:t>
            </a:r>
            <a:r>
              <a:rPr lang="en-US" altLang="zh-CN" dirty="0"/>
              <a:t>niversity)</a:t>
            </a:r>
          </a:p>
          <a:p>
            <a:pPr lvl="1"/>
            <a:r>
              <a:rPr lang="en-US" altLang="zh-CN" dirty="0"/>
              <a:t>2003</a:t>
            </a:r>
            <a:r>
              <a:rPr lang="zh-CN" altLang="en-US" dirty="0"/>
              <a:t>年成立，北大目前唯一在搞开源和大规模开发的社团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500</a:t>
            </a:r>
            <a:r>
              <a:rPr lang="zh-CN" altLang="en-US" dirty="0"/>
              <a:t>人规模（微信群人数上限），约</a:t>
            </a:r>
            <a:r>
              <a:rPr lang="en-US" altLang="zh-CN" dirty="0"/>
              <a:t>10</a:t>
            </a:r>
            <a:r>
              <a:rPr lang="zh-CN" altLang="en-US" dirty="0"/>
              <a:t>个活跃骨干</a:t>
            </a:r>
            <a:endParaRPr lang="en-US" altLang="zh-CN" dirty="0"/>
          </a:p>
          <a:p>
            <a:pPr lvl="1"/>
            <a:r>
              <a:rPr lang="zh-CN" altLang="en-US" dirty="0"/>
              <a:t>有</a:t>
            </a:r>
            <a:r>
              <a:rPr lang="en-US" altLang="zh-CN" dirty="0" err="1"/>
              <a:t>PKUTeX</a:t>
            </a:r>
            <a:r>
              <a:rPr lang="zh-CN" altLang="en-US" dirty="0"/>
              <a:t>、</a:t>
            </a:r>
            <a:r>
              <a:rPr lang="en-US" altLang="zh-CN" dirty="0"/>
              <a:t>PKU </a:t>
            </a:r>
            <a:r>
              <a:rPr lang="en-US" altLang="zh-CN" dirty="0" err="1"/>
              <a:t>CLab</a:t>
            </a:r>
            <a:r>
              <a:rPr lang="zh-CN" altLang="en-US" dirty="0"/>
              <a:t>、</a:t>
            </a:r>
            <a:r>
              <a:rPr lang="en-US" altLang="zh-CN" dirty="0"/>
              <a:t>LCPU Getting</a:t>
            </a:r>
            <a:r>
              <a:rPr lang="zh-CN" altLang="en-US" dirty="0"/>
              <a:t>等活跃项目</a:t>
            </a:r>
            <a:endParaRPr lang="en-US" altLang="zh-CN" dirty="0"/>
          </a:p>
          <a:p>
            <a:pPr lvl="1"/>
            <a:r>
              <a:rPr lang="zh-CN" altLang="en-US" dirty="0"/>
              <a:t>有个大水群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01B96-786B-2D94-31D5-283AD5B72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876F31-B18B-B28B-03BE-606D1B86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今天来聊些啥？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9CCCBC-92CA-5771-85D0-A7E9E67CD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主要的：如何“讨好”面对各方对社团的期待</a:t>
            </a:r>
            <a:endParaRPr lang="en-US" altLang="zh-CN" dirty="0"/>
          </a:p>
          <a:p>
            <a:pPr lvl="1"/>
            <a:r>
              <a:rPr lang="zh-CN" altLang="en-US" dirty="0"/>
              <a:t>分享一种操作上的方法，而非绝对正确的答案</a:t>
            </a:r>
            <a:endParaRPr lang="en-US" altLang="zh-CN" dirty="0"/>
          </a:p>
          <a:p>
            <a:pPr lvl="1"/>
            <a:r>
              <a:rPr lang="zh-CN" altLang="en-US" dirty="0"/>
              <a:t>希望能对想办社团的高校有些借鉴价值</a:t>
            </a:r>
            <a:endParaRPr lang="en-US" altLang="zh-CN" dirty="0"/>
          </a:p>
          <a:p>
            <a:r>
              <a:rPr lang="zh-CN" altLang="en-US" dirty="0"/>
              <a:t>次要的：探讨到底我们想要什么样的高校社团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3600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C3D7F-DE9A-49C6-362E-C175729EE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9D691-2916-E69B-3CB1-AE2D6B496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碰到的困难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866456-B4DF-A3A8-D067-734DB91A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9"/>
            <a:ext cx="8743914" cy="4286848"/>
          </a:xfrm>
        </p:spPr>
        <p:txBody>
          <a:bodyPr/>
          <a:lstStyle/>
          <a:p>
            <a:r>
              <a:rPr lang="zh-CN" altLang="en-US" dirty="0"/>
              <a:t>知名度低，活跃成员少</a:t>
            </a:r>
            <a:endParaRPr lang="en-US" altLang="zh-CN" dirty="0"/>
          </a:p>
          <a:p>
            <a:pPr lvl="1"/>
            <a:r>
              <a:rPr lang="zh-CN" altLang="en-US" dirty="0"/>
              <a:t>只有几位同学在群里聊天，感兴趣的同学不知道社团的存在</a:t>
            </a:r>
            <a:endParaRPr lang="en-US" altLang="zh-CN" dirty="0"/>
          </a:p>
          <a:p>
            <a:r>
              <a:rPr lang="zh-CN" altLang="en-US" dirty="0"/>
              <a:t>无论搞什么活动，似乎都很难提高参与度</a:t>
            </a:r>
            <a:endParaRPr lang="en-US" altLang="zh-CN" dirty="0"/>
          </a:p>
          <a:p>
            <a:pPr lvl="1"/>
            <a:r>
              <a:rPr lang="en-US" altLang="zh-CN" dirty="0"/>
              <a:t>OSPP</a:t>
            </a:r>
            <a:r>
              <a:rPr lang="zh-CN" altLang="en-US" dirty="0"/>
              <a:t>进校园：凑了十个听众，讲者比学生多</a:t>
            </a:r>
            <a:endParaRPr lang="en-US" altLang="zh-CN" dirty="0"/>
          </a:p>
          <a:p>
            <a:pPr lvl="1"/>
            <a:r>
              <a:rPr lang="zh-CN" altLang="en-US" dirty="0"/>
              <a:t>和</a:t>
            </a:r>
            <a:r>
              <a:rPr lang="en-US" altLang="zh-CN" dirty="0"/>
              <a:t>AMD</a:t>
            </a:r>
            <a:r>
              <a:rPr lang="zh-CN" altLang="en-US" dirty="0"/>
              <a:t>合作的</a:t>
            </a:r>
            <a:r>
              <a:rPr lang="en-US" altLang="zh-CN" dirty="0"/>
              <a:t>LLM</a:t>
            </a:r>
            <a:r>
              <a:rPr lang="zh-CN" altLang="en-US" dirty="0"/>
              <a:t>小组：技术太难，工期太紧，最后只剩一个人</a:t>
            </a:r>
            <a:endParaRPr lang="en-US" altLang="zh-CN" dirty="0"/>
          </a:p>
          <a:p>
            <a:r>
              <a:rPr lang="zh-CN" altLang="en-US" dirty="0"/>
              <a:t>社员和骨干工作意愿的并集，无法支撑社团运行</a:t>
            </a:r>
            <a:endParaRPr lang="en-US" altLang="zh-CN" dirty="0"/>
          </a:p>
          <a:p>
            <a:pPr lvl="1"/>
            <a:r>
              <a:rPr lang="zh-CN" altLang="en-US" dirty="0"/>
              <a:t>比如，你会发现并没有人想排版社团公众号</a:t>
            </a:r>
            <a:endParaRPr lang="en-US" altLang="zh-CN" dirty="0"/>
          </a:p>
          <a:p>
            <a:r>
              <a:rPr lang="zh-CN" altLang="en-US" dirty="0"/>
              <a:t>有很多紧急事务需要值守，但骨干也都都很忙</a:t>
            </a:r>
            <a:endParaRPr lang="en-US" altLang="zh-CN" dirty="0"/>
          </a:p>
          <a:p>
            <a:pPr lvl="1"/>
            <a:r>
              <a:rPr lang="zh-CN" altLang="en-US" dirty="0"/>
              <a:t>申请经费通常只有几天的窗口期，但是骨干的</a:t>
            </a:r>
            <a:r>
              <a:rPr lang="en-US" altLang="zh-CN" dirty="0"/>
              <a:t>DDL</a:t>
            </a:r>
            <a:r>
              <a:rPr lang="zh-CN" altLang="en-US" dirty="0"/>
              <a:t>是不可预测的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8080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FD881-67E3-9EFE-C52A-0851B71D1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1589F-D90D-F980-244D-EF8003CB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思考：各方对学生社团的期待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9B4B4C-402B-69E2-B53B-6DF397415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9"/>
            <a:ext cx="8743914" cy="4286848"/>
          </a:xfrm>
        </p:spPr>
        <p:txBody>
          <a:bodyPr/>
          <a:lstStyle/>
          <a:p>
            <a:r>
              <a:rPr lang="zh-CN" altLang="en-US"/>
              <a:t>全体同学：能否获取一些资源、服务和帮助</a:t>
            </a:r>
            <a:endParaRPr lang="en-US" altLang="zh-CN"/>
          </a:p>
          <a:p>
            <a:r>
              <a:rPr lang="zh-CN" altLang="en-US"/>
              <a:t>社员：水群、学一些东西、增加简历厚度</a:t>
            </a:r>
            <a:endParaRPr lang="en-US" altLang="zh-CN"/>
          </a:p>
          <a:p>
            <a:r>
              <a:rPr lang="zh-CN" altLang="en-US"/>
              <a:t>骨干：能找人一起干活、给后来者撑伞、增强工程能力</a:t>
            </a:r>
            <a:endParaRPr lang="en-US" altLang="zh-CN"/>
          </a:p>
          <a:p>
            <a:r>
              <a:rPr lang="zh-CN" altLang="en-US"/>
              <a:t>学校：别惹事、最好能打出技术招牌、</a:t>
            </a:r>
            <a:r>
              <a:rPr lang="zh-CN" altLang="en-US" strike="sngStrike"/>
              <a:t>帮老师修电脑</a:t>
            </a:r>
          </a:p>
          <a:p>
            <a:r>
              <a:rPr lang="zh-CN" altLang="en-US"/>
              <a:t>赞助商：招人、薅人干活</a:t>
            </a:r>
            <a:endParaRPr lang="en-US" altLang="zh-CN"/>
          </a:p>
          <a:p>
            <a:r>
              <a:rPr lang="zh-CN" altLang="en-US"/>
              <a:t>开源社区：培养新的开源用户和开发者</a:t>
            </a:r>
            <a:endParaRPr lang="en-US" altLang="zh-CN"/>
          </a:p>
          <a:p>
            <a:pPr marL="68580" indent="0">
              <a:buNone/>
            </a:pPr>
            <a:r>
              <a:rPr lang="zh-CN" altLang="en-US"/>
              <a:t>（但怎么好像是正交的？）</a:t>
            </a:r>
            <a:endParaRPr lang="en-US" altLang="zh-CN"/>
          </a:p>
          <a:p>
            <a:pPr marL="68580" indent="0">
              <a:buNone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315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F4506-3A4A-3814-A3DB-5DF30B808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5A56B2-046B-D4FE-3E45-6AE100AC2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一种看上去能解决问题的方案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B922BD-9ACC-1095-E206-AFA6B886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9"/>
            <a:ext cx="8743914" cy="4286848"/>
          </a:xfrm>
        </p:spPr>
        <p:txBody>
          <a:bodyPr/>
          <a:lstStyle/>
          <a:p>
            <a:r>
              <a:rPr lang="zh-CN" altLang="en-US" dirty="0"/>
              <a:t>社团负责人无限责任制度</a:t>
            </a:r>
            <a:endParaRPr lang="en-US" altLang="zh-CN" dirty="0"/>
          </a:p>
          <a:p>
            <a:pPr lvl="1"/>
            <a:r>
              <a:rPr lang="zh-CN" altLang="en-US" dirty="0"/>
              <a:t>有人顶锅</a:t>
            </a:r>
            <a:endParaRPr lang="en-US" altLang="zh-CN" dirty="0"/>
          </a:p>
          <a:p>
            <a:r>
              <a:rPr lang="zh-CN" altLang="en-US" dirty="0"/>
              <a:t>顺势而为，但不放弃原则</a:t>
            </a:r>
            <a:endParaRPr lang="en-US" altLang="zh-CN" dirty="0"/>
          </a:p>
          <a:p>
            <a:pPr lvl="1"/>
            <a:r>
              <a:rPr lang="zh-CN" altLang="en-US" dirty="0"/>
              <a:t>有锅可顶</a:t>
            </a:r>
            <a:endParaRPr lang="en-US" altLang="zh-CN" dirty="0"/>
          </a:p>
          <a:p>
            <a:r>
              <a:rPr lang="zh-CN" altLang="en-US" dirty="0"/>
              <a:t>搞“大盘活动”，尽量一举多得</a:t>
            </a:r>
            <a:endParaRPr lang="en-US" altLang="zh-CN" dirty="0"/>
          </a:p>
          <a:p>
            <a:pPr lvl="1"/>
            <a:r>
              <a:rPr lang="zh-CN" altLang="en-US" dirty="0"/>
              <a:t>锅量可控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860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59D55-E34A-8329-F2EE-97F4E8822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95E8CD-51EC-6229-E9C5-A370BFAF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社团负责人无限责任制度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0781E0-A4F6-8C66-3CF3-5E2C5F18C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9"/>
            <a:ext cx="8959938" cy="4286848"/>
          </a:xfrm>
        </p:spPr>
        <p:txBody>
          <a:bodyPr/>
          <a:lstStyle/>
          <a:p>
            <a:r>
              <a:rPr lang="zh-CN" altLang="en-US" dirty="0"/>
              <a:t>问题：高校开源社团缺乏高度统一的硬性共识、也无强制力</a:t>
            </a:r>
          </a:p>
          <a:p>
            <a:pPr lvl="1"/>
            <a:r>
              <a:rPr lang="zh-CN" altLang="en-US" dirty="0"/>
              <a:t>如果组织形式再自由化，容易散架</a:t>
            </a:r>
            <a:endParaRPr lang="en-US" altLang="zh-CN" dirty="0"/>
          </a:p>
          <a:p>
            <a:r>
              <a:rPr lang="zh-CN" altLang="en-US" dirty="0"/>
              <a:t>本质矛盾：社团的有形激励太少，无法平均到所有骨干</a:t>
            </a:r>
            <a:endParaRPr lang="en-US" altLang="zh-CN" dirty="0"/>
          </a:p>
          <a:p>
            <a:r>
              <a:rPr lang="zh-CN" altLang="en-US" dirty="0"/>
              <a:t>思路：选择执行力高、技术强、有热情的核心团队，善意独裁</a:t>
            </a:r>
            <a:endParaRPr lang="en-US" altLang="zh-CN" dirty="0"/>
          </a:p>
          <a:p>
            <a:pPr lvl="1"/>
            <a:r>
              <a:rPr lang="zh-CN" altLang="en-US" dirty="0"/>
              <a:t>降低决策成本、易于抓住机会</a:t>
            </a:r>
            <a:endParaRPr lang="en-US" altLang="zh-CN" dirty="0"/>
          </a:p>
          <a:p>
            <a:pPr lvl="1"/>
            <a:r>
              <a:rPr lang="zh-CN" altLang="en-US" dirty="0"/>
              <a:t>有紧急任务时能有人负责</a:t>
            </a:r>
            <a:endParaRPr lang="en-US" altLang="zh-CN" dirty="0"/>
          </a:p>
          <a:p>
            <a:r>
              <a:rPr lang="zh-CN" altLang="en-US" dirty="0"/>
              <a:t>讨好：一般骨干</a:t>
            </a:r>
            <a:endParaRPr lang="en-US" altLang="zh-CN" dirty="0"/>
          </a:p>
          <a:p>
            <a:pPr lvl="1"/>
            <a:r>
              <a:rPr lang="zh-CN" altLang="en-US" dirty="0"/>
              <a:t>技术型骨干只需负责技术，其他事务不用考虑</a:t>
            </a:r>
            <a:endParaRPr lang="en-US" altLang="zh-CN" dirty="0"/>
          </a:p>
          <a:p>
            <a:pPr lvl="1"/>
            <a:r>
              <a:rPr lang="zh-CN" altLang="en-US" dirty="0"/>
              <a:t>事务型骨干可以在忙时找到人托底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2216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7E936-4927-6397-0416-9C982F471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AB3E6A-8661-2E41-E3A1-69A97192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社团负责人无限责任制度（续）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264511-8D9A-195D-75E7-21AD957E9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86" y="1714739"/>
            <a:ext cx="8959938" cy="4286848"/>
          </a:xfrm>
        </p:spPr>
        <p:txBody>
          <a:bodyPr/>
          <a:lstStyle/>
          <a:p>
            <a:r>
              <a:rPr lang="zh-CN" altLang="en-US" dirty="0"/>
              <a:t>核心技术要点</a:t>
            </a:r>
            <a:endParaRPr lang="en-US" altLang="zh-CN" dirty="0"/>
          </a:p>
          <a:p>
            <a:pPr lvl="1"/>
            <a:r>
              <a:rPr lang="zh-CN" altLang="en-US" dirty="0"/>
              <a:t>吸引、发现、培养新负责人</a:t>
            </a:r>
            <a:endParaRPr lang="en-US" altLang="zh-CN" dirty="0"/>
          </a:p>
          <a:p>
            <a:pPr lvl="1"/>
            <a:r>
              <a:rPr lang="zh-CN" altLang="en-US" dirty="0"/>
              <a:t>社团负责人高效换届</a:t>
            </a:r>
          </a:p>
        </p:txBody>
      </p:sp>
    </p:spTree>
    <p:extLst>
      <p:ext uri="{BB962C8B-B14F-4D97-AF65-F5344CB8AC3E}">
        <p14:creationId xmlns:p14="http://schemas.microsoft.com/office/powerpoint/2010/main" val="58199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B70BA-6CA5-0FB8-59C6-C18CEF93A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758C8E-4084-1633-B99F-CD50EFCD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顺势而为</a:t>
            </a:r>
            <a:endParaRPr lang="en-US" altLang="zh-CN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E58A8E-5D4D-D875-A557-5920C4D78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835" y="1628800"/>
            <a:ext cx="10616122" cy="4522573"/>
          </a:xfrm>
        </p:spPr>
        <p:txBody>
          <a:bodyPr/>
          <a:lstStyle/>
          <a:p>
            <a:r>
              <a:rPr lang="zh-CN" altLang="en-US" dirty="0"/>
              <a:t>问题：焦虑弥漫在学校的各个角落，开源土壤不再</a:t>
            </a:r>
            <a:endParaRPr lang="en-US" altLang="zh-CN" dirty="0"/>
          </a:p>
          <a:p>
            <a:r>
              <a:rPr lang="zh-CN" altLang="en-US" dirty="0"/>
              <a:t>反例：</a:t>
            </a:r>
            <a:r>
              <a:rPr lang="en-US" altLang="zh-CN" dirty="0"/>
              <a:t>LCPU</a:t>
            </a:r>
            <a:r>
              <a:rPr lang="zh-CN" altLang="en-US" dirty="0"/>
              <a:t> </a:t>
            </a:r>
            <a:r>
              <a:rPr lang="en-US" altLang="zh-CN" dirty="0" err="1"/>
              <a:t>WiKi</a:t>
            </a:r>
            <a:r>
              <a:rPr lang="zh-CN" altLang="en-US" dirty="0"/>
              <a:t>，</a:t>
            </a:r>
            <a:r>
              <a:rPr lang="en-US" altLang="zh-CN" dirty="0"/>
              <a:t>《</a:t>
            </a:r>
            <a:r>
              <a:rPr lang="zh-CN" altLang="zh-CN" dirty="0"/>
              <a:t>社团网络资源</a:t>
            </a:r>
            <a:r>
              <a:rPr lang="en-US" altLang="zh-CN" dirty="0"/>
              <a:t>》</a:t>
            </a:r>
            <a:r>
              <a:rPr lang="zh-CN" altLang="en-US" dirty="0"/>
              <a:t>，</a:t>
            </a:r>
            <a:r>
              <a:rPr lang="en-US" altLang="zh-CN" dirty="0"/>
              <a:t>2019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本质矛盾：开源理想和现实收益的矛盾</a:t>
            </a:r>
            <a:endParaRPr lang="en-US" altLang="zh-CN" dirty="0"/>
          </a:p>
          <a:p>
            <a:pPr lvl="1"/>
            <a:r>
              <a:rPr lang="zh-CN" altLang="en-US" dirty="0"/>
              <a:t>不能获得立即收益的活动优先级都很低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09DE6B6-5B04-2470-C524-A029F3764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21" y="2852936"/>
            <a:ext cx="8959939" cy="147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33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jBlOGVmNDg3MjdiOTQ0NGE3NGQyMTU1MjUyNjc4YTI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Open Sans"/>
        <a:ea typeface="Noto Sans CJK SC"/>
        <a:cs typeface=""/>
      </a:majorFont>
      <a:minorFont>
        <a:latin typeface="Open Sans"/>
        <a:ea typeface="Noto Sans CJK SC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template-20240523</Template>
  <TotalTime>2236</TotalTime>
  <Words>1035</Words>
  <Application>Microsoft Office PowerPoint</Application>
  <PresentationFormat>宽屏</PresentationFormat>
  <Paragraphs>120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MiSans</vt:lpstr>
      <vt:lpstr>MiSans Demibold</vt:lpstr>
      <vt:lpstr>MiSans Medium</vt:lpstr>
      <vt:lpstr>MiSans Normal</vt:lpstr>
      <vt:lpstr>等线</vt:lpstr>
      <vt:lpstr>Arial</vt:lpstr>
      <vt:lpstr>Open Sans</vt:lpstr>
      <vt:lpstr>Office 主题​​</vt:lpstr>
      <vt:lpstr>LCPU这三年</vt:lpstr>
      <vt:lpstr>自我介绍 背景介绍</vt:lpstr>
      <vt:lpstr>今天来聊些啥？</vt:lpstr>
      <vt:lpstr>碰到的困难</vt:lpstr>
      <vt:lpstr>思考：各方对学生社团的期待</vt:lpstr>
      <vt:lpstr>一种看上去能解决问题的方案</vt:lpstr>
      <vt:lpstr>社团负责人无限责任制度</vt:lpstr>
      <vt:lpstr>社团负责人无限责任制度（续）</vt:lpstr>
      <vt:lpstr>顺势而为</vt:lpstr>
      <vt:lpstr>顺势而为（续）</vt:lpstr>
      <vt:lpstr>搞“大盘活动”</vt:lpstr>
      <vt:lpstr>小提议：OSPP not in summer</vt:lpstr>
      <vt:lpstr>PowerPoint 演示文稿</vt:lpstr>
      <vt:lpstr>想象中的情况</vt:lpstr>
      <vt:lpstr>或许，有个水群就够了？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嘟嘟 老</dc:creator>
  <cp:lastModifiedBy>远航 孙</cp:lastModifiedBy>
  <cp:revision>436</cp:revision>
  <dcterms:created xsi:type="dcterms:W3CDTF">2025-07-11T22:46:05Z</dcterms:created>
  <dcterms:modified xsi:type="dcterms:W3CDTF">2025-07-25T09:05:51Z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2052-12.8.2.18605</vt:lpwstr>
  </property>
</Properties>
</file>