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7"/>
  </p:handoutMasterIdLst>
  <p:sldIdLst>
    <p:sldId id="256" r:id="rId4"/>
    <p:sldId id="305" r:id="rId6"/>
    <p:sldId id="354" r:id="rId7"/>
    <p:sldId id="306" r:id="rId8"/>
    <p:sldId id="371" r:id="rId9"/>
    <p:sldId id="307" r:id="rId10"/>
    <p:sldId id="328" r:id="rId11"/>
    <p:sldId id="373" r:id="rId12"/>
    <p:sldId id="388" r:id="rId13"/>
    <p:sldId id="380" r:id="rId14"/>
    <p:sldId id="384" r:id="rId15"/>
    <p:sldId id="314" r:id="rId16"/>
  </p:sldIdLst>
  <p:sldSz cx="12192000" cy="6858000"/>
  <p:notesSz cx="7103745" cy="10234295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大家好，这里由我来说说小熊猫包管理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霞鹜新晰黑" panose="02000500000000000000" charset="-122"/>
                <a:ea typeface="霞鹜新晰黑" panose="02000500000000000000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霞鹜文楷" panose="02020500000000000000" charset="-122"/>
                <a:ea typeface="霞鹜文楷" panose="02020500000000000000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霞鹜新晰黑" panose="02000500000000000000" charset="-122"/>
                <a:ea typeface="霞鹜新晰黑" panose="02000500000000000000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霞鹜文楷" panose="02020500000000000000" charset="-122"/>
                <a:ea typeface="霞鹜文楷" panose="02020500000000000000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561340"/>
            <a:ext cx="10515600" cy="969645"/>
          </a:xfrm>
        </p:spPr>
        <p:txBody>
          <a:bodyPr anchor="ctr" anchorCtr="0">
            <a:normAutofit/>
          </a:bodyPr>
          <a:lstStyle>
            <a:lvl1pPr>
              <a:defRPr sz="3600" b="0">
                <a:effectLst/>
                <a:latin typeface="霞鹜新晰黑" panose="02000500000000000000" charset="-122"/>
                <a:ea typeface="霞鹜新晰黑" panose="020005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15770"/>
            <a:ext cx="9790430" cy="4461510"/>
          </a:xfrm>
        </p:spPr>
        <p:txBody>
          <a:bodyPr>
            <a:normAutofit/>
          </a:bodyPr>
          <a:lstStyle>
            <a:lvl1pPr marR="0" lvl="0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1pPr>
            <a:lvl2pPr marR="0" lvl="1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2pPr>
            <a:lvl3pPr marR="0" lvl="2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3pPr>
            <a:lvl4pPr marR="0" lvl="3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4pPr>
            <a:lvl5pPr marR="0" lvl="4" indent="-36004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561340"/>
            <a:ext cx="10515600" cy="969645"/>
          </a:xfrm>
        </p:spPr>
        <p:txBody>
          <a:bodyPr anchor="ctr" anchorCtr="0">
            <a:normAutofit/>
          </a:bodyPr>
          <a:lstStyle>
            <a:lvl1pPr>
              <a:defRPr sz="3600" b="0">
                <a:effectLst/>
                <a:latin typeface="霞鹜新晰黑" panose="02000500000000000000" charset="-122"/>
                <a:ea typeface="霞鹜新晰黑" panose="020005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15770"/>
            <a:ext cx="9790430" cy="4461510"/>
          </a:xfrm>
        </p:spPr>
        <p:txBody>
          <a:bodyPr>
            <a:normAutofit/>
          </a:bodyPr>
          <a:lstStyle>
            <a:lvl1pPr marR="0" lvl="0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1pPr>
            <a:lvl2pPr marR="0" lvl="1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2pPr>
            <a:lvl3pPr marR="0" lvl="2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3pPr>
            <a:lvl4pPr marR="0" lvl="3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4pPr>
            <a:lvl5pPr marR="0" lvl="4" indent="-431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80604020202020204" pitchFamily="34" charset="0"/>
              <a:buChar char="•"/>
              <a:defRPr kumimoji="0" lang="zh-CN" altLang="en-US" sz="3200" b="0" i="0" u="none" strike="noStrike" kern="1200" cap="none" spc="0" normalizeH="0" baseline="0" noProof="1" dirty="0">
                <a:solidFill>
                  <a:schemeClr val="tx1"/>
                </a:solidFill>
                <a:latin typeface="霞鹜新晰黑" panose="02000500000000000000" charset="-122"/>
                <a:ea typeface="霞鹜新晰黑" panose="02000500000000000000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sv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2.sv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2881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2881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aosc-13 (3)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38130" y="4763135"/>
            <a:ext cx="1633855" cy="245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霞鹜新晰黑" panose="02000500000000000000" charset="-122"/>
          <a:ea typeface="霞鹜新晰黑" panose="020005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16810" y="2353310"/>
            <a:ext cx="7358380" cy="1088390"/>
          </a:xfrm>
        </p:spPr>
        <p:txBody>
          <a:bodyPr>
            <a:normAutofit/>
          </a:bodyPr>
          <a:p>
            <a:r>
              <a:rPr lang="zh-CN" altLang="en-US" sz="4445">
                <a:effectLst/>
              </a:rPr>
              <a:t>小熊猫包管理</a:t>
            </a:r>
            <a:endParaRPr lang="zh-CN" altLang="en-US" sz="4445"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469900"/>
          </a:xfrm>
        </p:spPr>
        <p:txBody>
          <a:bodyPr/>
          <a:p>
            <a:r>
              <a:rPr lang="zh-CN" altLang="en-US"/>
              <a:t>宇宙眼镜人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733405" y="82391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小熊猫的未来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sz="2400"/>
              <a:t>新特性</a:t>
            </a:r>
            <a:endParaRPr sz="2400"/>
          </a:p>
          <a:p>
            <a:pPr lvl="1"/>
            <a:r>
              <a:rPr sz="2400"/>
              <a:t>更新元信息表格改良</a:t>
            </a:r>
            <a:endParaRPr sz="2400"/>
          </a:p>
          <a:p>
            <a:pPr lvl="1"/>
            <a:r>
              <a:rPr lang="en-US" altLang="zh-CN" sz="2400"/>
              <a:t>`oma dbus` </a:t>
            </a:r>
            <a:r>
              <a:rPr sz="2400"/>
              <a:t>命令，为</a:t>
            </a:r>
            <a:r>
              <a:rPr lang="en-US" altLang="zh-CN" sz="2400"/>
              <a:t> GUI </a:t>
            </a:r>
            <a:r>
              <a:rPr sz="2400"/>
              <a:t>应用商店后端做准备</a:t>
            </a:r>
            <a:endParaRPr sz="2400"/>
          </a:p>
          <a:p>
            <a:pPr lvl="1"/>
            <a:r>
              <a:rPr lang="en-US" altLang="zh-CN" sz="2400"/>
              <a:t>command not found </a:t>
            </a:r>
            <a:r>
              <a:rPr sz="2400"/>
              <a:t>界面优化</a:t>
            </a:r>
            <a:endParaRPr sz="2400"/>
          </a:p>
          <a:p>
            <a:r>
              <a:rPr sz="2400"/>
              <a:t>小熊猫包管理进入维护阶段</a:t>
            </a:r>
            <a:endParaRPr lang="en-US" altLang="zh-CN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-16827" y="402273"/>
            <a:ext cx="12225655" cy="6053455"/>
            <a:chOff x="93" y="419"/>
            <a:chExt cx="17446" cy="8638"/>
          </a:xfrm>
        </p:grpSpPr>
        <p:pic>
          <p:nvPicPr>
            <p:cNvPr id="4" name="图片 3" descr="屏幕截图_20250722_1122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" y="419"/>
              <a:ext cx="9233" cy="8638"/>
            </a:xfrm>
            <a:prstGeom prst="rect">
              <a:avLst/>
            </a:prstGeom>
          </p:spPr>
        </p:pic>
        <p:pic>
          <p:nvPicPr>
            <p:cNvPr id="5" name="图片 4" descr="屏幕截图_20250722_1121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7" y="419"/>
              <a:ext cx="9232" cy="8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0785" y="3091815"/>
            <a:ext cx="9790430" cy="67437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zh-CN" altLang="en-US" u="sng"/>
              <a:t>致谢、问答与后续讨论</a:t>
            </a:r>
            <a:endParaRPr lang="zh-CN" altLang="en-US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我是谁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小熊猫包管理、安同</a:t>
            </a:r>
            <a:r>
              <a:rPr lang="en-US" altLang="zh-CN"/>
              <a:t> OS </a:t>
            </a:r>
            <a:r>
              <a:t>安装器作者</a:t>
            </a:r>
          </a:p>
          <a:p>
            <a:r>
              <a:rPr lang="en-US" altLang="zh-CN"/>
              <a:t>QQ: </a:t>
            </a:r>
            <a:r>
              <a:t>宇宙眼镜人</a:t>
            </a:r>
            <a:r>
              <a:rPr lang="en-US" altLang="zh-CN"/>
              <a:t> / Telegram: </a:t>
            </a:r>
            <a:r>
              <a:t>眼镜在哪</a:t>
            </a:r>
          </a:p>
          <a:p>
            <a:r>
              <a:rPr lang="en-US" altLang="zh-CN"/>
              <a:t>GitHub: github.com/eatradish</a:t>
            </a:r>
            <a:endParaRPr lang="en-US" altLang="zh-CN"/>
          </a:p>
          <a:p/>
        </p:txBody>
      </p:sp>
      <p:pic>
        <p:nvPicPr>
          <p:cNvPr id="4" name="图片 3" descr="93A9A758BB96FACA9468A21E580ED1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940" y="3694430"/>
            <a:ext cx="2437765" cy="2637790"/>
          </a:xfrm>
          <a:prstGeom prst="rect">
            <a:avLst/>
          </a:prstGeom>
        </p:spPr>
      </p:pic>
      <p:pic>
        <p:nvPicPr>
          <p:cNvPr id="5" name="图片 4" descr="photo_2025-03-09_16-0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0" y="3671570"/>
            <a:ext cx="2660650" cy="2660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u="sng"/>
              <a:t>Linux </a:t>
            </a:r>
            <a:r>
              <a:rPr lang="zh-CN" altLang="en-US" u="sng"/>
              <a:t>软件包管理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1"/>
            <a:r>
              <a:t>包管理：</a:t>
            </a:r>
            <a:r>
              <a:rPr lang="en-US" altLang="zh-CN"/>
              <a:t>Linux </a:t>
            </a:r>
            <a:r>
              <a:t>发行版中的软件商店</a:t>
            </a:r>
          </a:p>
          <a:p>
            <a:pPr lvl="2"/>
            <a:r>
              <a:rPr lang="en-US" altLang="zh-CN"/>
              <a:t>oma install foo</a:t>
            </a:r>
            <a:endParaRPr lang="en-US" altLang="zh-CN"/>
          </a:p>
          <a:p>
            <a:pPr lvl="1"/>
            <a:r>
              <a:t>软件包如何而来：以安同</a:t>
            </a:r>
            <a:r>
              <a:rPr lang="en-US" altLang="zh-CN"/>
              <a:t> OS </a:t>
            </a:r>
            <a:r>
              <a:t>为例</a:t>
            </a:r>
          </a:p>
          <a:p>
            <a:pPr lvl="2"/>
            <a:r>
              <a:t>确认软件是否可以分发</a:t>
            </a:r>
          </a:p>
          <a:p>
            <a:pPr lvl="2"/>
            <a:r>
              <a:t>将上游软件适配到我们的</a:t>
            </a:r>
            <a:r>
              <a:rPr lang="en-US" altLang="zh-CN"/>
              <a:t> Linux </a:t>
            </a:r>
            <a:r>
              <a:t>发行版</a:t>
            </a:r>
          </a:p>
          <a:p>
            <a:pPr lvl="2"/>
            <a:r>
              <a:t>打包、上传到软件源（类似软件商店的概念）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问题意识：为什么安同</a:t>
            </a:r>
            <a:r>
              <a:rPr lang="en-US" altLang="zh-CN" u="sng"/>
              <a:t> OS </a:t>
            </a:r>
            <a:r>
              <a:rPr lang="zh-CN" altLang="en-US" u="sng"/>
              <a:t>需要</a:t>
            </a:r>
            <a:r>
              <a:rPr lang="en-US" altLang="zh-CN" u="sng"/>
              <a:t> oma</a:t>
            </a:r>
            <a:endParaRPr lang="en-US" altLang="zh-CN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安同</a:t>
            </a:r>
            <a:r>
              <a:rPr lang="en-US" altLang="zh-CN"/>
              <a:t> OS </a:t>
            </a:r>
            <a:r>
              <a:t>是个相当“怪异”的发行版</a:t>
            </a:r>
          </a:p>
          <a:p>
            <a:pPr lvl="1"/>
            <a:r>
              <a:rPr sz="2400"/>
              <a:t>不分包且依赖设定比较固化</a:t>
            </a:r>
            <a:endParaRPr sz="2400"/>
          </a:p>
          <a:p>
            <a:pPr lvl="1"/>
            <a:r>
              <a:rPr sz="2400"/>
              <a:t>用户水平和目的多样化</a:t>
            </a:r>
            <a:endParaRPr sz="2400"/>
          </a:p>
          <a:p>
            <a:pPr lvl="2"/>
            <a:r>
              <a:rPr sz="2400"/>
              <a:t>猎奇心理</a:t>
            </a:r>
            <a:endParaRPr sz="2400"/>
          </a:p>
          <a:p>
            <a:pPr lvl="2"/>
            <a:r>
              <a:rPr sz="2400"/>
              <a:t>安同</a:t>
            </a:r>
            <a:r>
              <a:rPr lang="en-US" altLang="zh-CN" sz="2400"/>
              <a:t> OS </a:t>
            </a:r>
            <a:r>
              <a:rPr sz="2400"/>
              <a:t>与</a:t>
            </a:r>
            <a:r>
              <a:rPr lang="en-US" altLang="zh-CN" sz="2400"/>
              <a:t> Debian </a:t>
            </a:r>
            <a:r>
              <a:rPr sz="2400"/>
              <a:t>系发行版的差异</a:t>
            </a:r>
            <a:endParaRPr lang="en-US" altLang="zh-CN" sz="2400"/>
          </a:p>
          <a:p>
            <a:pPr lvl="1"/>
            <a:r>
              <a:rPr sz="2400"/>
              <a:t>与众不同的多测试源设定、镜像源管理需求</a:t>
            </a:r>
            <a:endParaRPr sz="2400"/>
          </a:p>
          <a:p>
            <a:pPr lvl="2"/>
            <a:r>
              <a:rPr sz="2400"/>
              <a:t>安同</a:t>
            </a:r>
            <a:r>
              <a:rPr lang="en-US" altLang="zh-CN" sz="2400"/>
              <a:t> OS </a:t>
            </a:r>
            <a:r>
              <a:rPr sz="2400"/>
              <a:t>中，使用“一个软件</a:t>
            </a:r>
            <a:r>
              <a:rPr lang="en-US" altLang="zh-CN" sz="2400"/>
              <a:t>/</a:t>
            </a:r>
            <a:r>
              <a:rPr sz="2400"/>
              <a:t>一串有联系的软件”为单位，</a:t>
            </a:r>
            <a:br>
              <a:rPr sz="2400"/>
            </a:br>
            <a:r>
              <a:rPr sz="2400"/>
              <a:t>建立测试源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sys-iteration-cycles.zh-c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230" y="1029018"/>
            <a:ext cx="12192000" cy="47288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我们的答案：重新设计包管理前端</a:t>
            </a:r>
            <a:endParaRPr lang="en-US" altLang="zh-CN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/>
              <a:t>核心思想：防呆和高度集成化</a:t>
            </a:r>
            <a:endParaRPr lang="zh-CN" altLang="en-US"/>
          </a:p>
          <a:p>
            <a:pPr lvl="1"/>
            <a:r>
              <a:rPr sz="2400">
                <a:cs typeface="霞鹜新晰黑" panose="02000500000000000000" charset="-122"/>
                <a:sym typeface="+mn-ea"/>
              </a:rPr>
              <a:t>清晰的审阅界面</a:t>
            </a:r>
            <a:endParaRPr lang="zh-CN" altLang="en-US" sz="2400">
              <a:cs typeface="霞鹜新晰黑" panose="02000500000000000000" charset="-122"/>
            </a:endParaRPr>
          </a:p>
          <a:p>
            <a:pPr lvl="1"/>
            <a:r>
              <a:rPr sz="2400">
                <a:cs typeface="霞鹜新晰黑" panose="02000500000000000000" charset="-122"/>
                <a:sym typeface="+mn-ea"/>
              </a:rPr>
              <a:t>提供系统更改的撤销功能</a:t>
            </a:r>
            <a:endParaRPr sz="2400">
              <a:cs typeface="霞鹜新晰黑" panose="02000500000000000000" charset="-122"/>
              <a:sym typeface="+mn-ea"/>
            </a:endParaRPr>
          </a:p>
          <a:p>
            <a:pPr lvl="1"/>
            <a:r>
              <a:rPr sz="2400">
                <a:cs typeface="霞鹜新晰黑" panose="02000500000000000000" charset="-122"/>
                <a:sym typeface="+mn-ea"/>
              </a:rPr>
              <a:t>简化或隐藏晦涩及模棱两可的功能</a:t>
            </a:r>
            <a:endParaRPr sz="2400">
              <a:cs typeface="霞鹜新晰黑" panose="02000500000000000000" charset="-122"/>
              <a:sym typeface="+mn-ea"/>
            </a:endParaRPr>
          </a:p>
          <a:p>
            <a:pPr lvl="2"/>
            <a:r>
              <a:rPr lang="en-US" altLang="zh-CN" sz="2400">
                <a:cs typeface="霞鹜新晰黑" panose="02000500000000000000" charset="-122"/>
                <a:sym typeface="+mn-ea"/>
              </a:rPr>
              <a:t>`apt upgrade` / `apt full-upgrade`</a:t>
            </a:r>
            <a:endParaRPr lang="en-US" altLang="zh-CN" sz="2400">
              <a:cs typeface="霞鹜新晰黑" panose="02000500000000000000" charset="-122"/>
              <a:sym typeface="+mn-ea"/>
            </a:endParaRPr>
          </a:p>
          <a:p>
            <a:pPr lvl="2"/>
            <a:r>
              <a:rPr lang="en-US" altLang="zh-CN" sz="2400">
                <a:cs typeface="霞鹜新晰黑" panose="02000500000000000000" charset="-122"/>
                <a:sym typeface="+mn-ea"/>
              </a:rPr>
              <a:t>`apt remove` / `apt purge`</a:t>
            </a:r>
            <a:endParaRPr lang="en-US" altLang="zh-CN" sz="2400">
              <a:cs typeface="霞鹜新晰黑" panose="02000500000000000000" charset="-122"/>
              <a:sym typeface="+mn-ea"/>
            </a:endParaRPr>
          </a:p>
          <a:p>
            <a:pPr lvl="3"/>
            <a:r>
              <a:rPr sz="2000">
                <a:cs typeface="霞鹜新晰黑" panose="02000500000000000000" charset="-122"/>
                <a:sym typeface="+mn-ea"/>
              </a:rPr>
              <a:t>何不变成</a:t>
            </a:r>
            <a:r>
              <a:rPr lang="en-US" altLang="zh-CN" sz="2000">
                <a:cs typeface="霞鹜新晰黑" panose="02000500000000000000" charset="-122"/>
                <a:sym typeface="+mn-ea"/>
              </a:rPr>
              <a:t> `oma remove` / `oma remove --remove-config` ?</a:t>
            </a:r>
            <a:endParaRPr sz="2000">
              <a:cs typeface="霞鹜新晰黑" panose="02000500000000000000" charset="-122"/>
              <a:sym typeface="+mn-ea"/>
            </a:endParaRPr>
          </a:p>
          <a:p>
            <a:pPr lvl="1"/>
            <a:r>
              <a:rPr sz="2400">
                <a:cs typeface="霞鹜新晰黑" panose="02000500000000000000" charset="-122"/>
                <a:sym typeface="+mn-ea"/>
              </a:rPr>
              <a:t>集成测试源、镜像源管理及系统电源状态等的监测功能</a:t>
            </a:r>
            <a:endParaRPr sz="2400">
              <a:cs typeface="霞鹜新晰黑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u="sng">
                <a:cs typeface="霞鹜新晰黑" panose="02000500000000000000" charset="-122"/>
                <a:sym typeface="+mn-ea"/>
              </a:rPr>
              <a:t>改良和优化</a:t>
            </a:r>
            <a:r>
              <a:rPr lang="zh-CN" altLang="en-US" u="sng">
                <a:cs typeface="霞鹜新晰黑" panose="02000500000000000000" charset="-122"/>
                <a:sym typeface="+mn-ea"/>
              </a:rPr>
              <a:t>：</a:t>
            </a:r>
            <a:r>
              <a:rPr u="sng">
                <a:cs typeface="霞鹜新晰黑" panose="02000500000000000000" charset="-122"/>
                <a:sym typeface="+mn-ea"/>
              </a:rPr>
              <a:t>解决</a:t>
            </a:r>
            <a:r>
              <a:rPr lang="en-US" altLang="zh-CN" u="sng">
                <a:cs typeface="霞鹜新晰黑" panose="02000500000000000000" charset="-122"/>
                <a:sym typeface="+mn-ea"/>
              </a:rPr>
              <a:t> APT </a:t>
            </a:r>
            <a:r>
              <a:rPr u="sng">
                <a:cs typeface="霞鹜新晰黑" panose="02000500000000000000" charset="-122"/>
                <a:sym typeface="+mn-ea"/>
              </a:rPr>
              <a:t>的普遍痛点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lvl="0"/>
            <a:r>
              <a:rPr sz="2400">
                <a:cs typeface="霞鹜新晰黑" panose="02000500000000000000" charset="-122"/>
                <a:sym typeface="+mn-ea"/>
              </a:rPr>
              <a:t>多线程下载和高性能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HTTP </a:t>
            </a:r>
            <a:r>
              <a:rPr sz="2400">
                <a:cs typeface="霞鹜新晰黑" panose="02000500000000000000" charset="-122"/>
                <a:sym typeface="+mn-ea"/>
              </a:rPr>
              <a:t>库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(reqwest) </a:t>
            </a:r>
            <a:r>
              <a:rPr sz="2400">
                <a:cs typeface="霞鹜新晰黑" panose="02000500000000000000" charset="-122"/>
                <a:sym typeface="+mn-ea"/>
              </a:rPr>
              <a:t>缩短下载耗时</a:t>
            </a:r>
            <a:endParaRPr sz="2400">
              <a:cs typeface="霞鹜新晰黑" panose="02000500000000000000" charset="-122"/>
              <a:sym typeface="+mn-ea"/>
            </a:endParaRPr>
          </a:p>
          <a:p>
            <a:pPr lvl="0"/>
            <a:r>
              <a:rPr sz="2400">
                <a:cs typeface="霞鹜新晰黑" panose="02000500000000000000" charset="-122"/>
                <a:sym typeface="+mn-ea"/>
              </a:rPr>
              <a:t>将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apt </a:t>
            </a:r>
            <a:r>
              <a:rPr sz="2400">
                <a:cs typeface="霞鹜新晰黑" panose="02000500000000000000" charset="-122"/>
                <a:sym typeface="+mn-ea"/>
              </a:rPr>
              <a:t>子命令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(</a:t>
            </a:r>
            <a:r>
              <a:rPr sz="2400">
                <a:cs typeface="霞鹜新晰黑" panose="02000500000000000000" charset="-122"/>
                <a:sym typeface="+mn-ea"/>
              </a:rPr>
              <a:t>如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`apt-cache`, `apt-file`, ...) </a:t>
            </a:r>
            <a:r>
              <a:rPr sz="2400">
                <a:cs typeface="霞鹜新晰黑" panose="02000500000000000000" charset="-122"/>
                <a:sym typeface="+mn-ea"/>
              </a:rPr>
              <a:t>的必要功能结合到一起</a:t>
            </a:r>
            <a:endParaRPr sz="2400">
              <a:cs typeface="霞鹜新晰黑" panose="02000500000000000000" charset="-122"/>
              <a:sym typeface="+mn-ea"/>
            </a:endParaRPr>
          </a:p>
          <a:p>
            <a:pPr lvl="0"/>
            <a:r>
              <a:rPr sz="2400">
                <a:cs typeface="霞鹜新晰黑" panose="02000500000000000000" charset="-122"/>
                <a:sym typeface="+mn-ea"/>
              </a:rPr>
              <a:t>更智能的包搜索工具</a:t>
            </a:r>
            <a:r>
              <a:rPr lang="en-US" altLang="zh-CN" sz="2400">
                <a:cs typeface="霞鹜新晰黑" panose="02000500000000000000" charset="-122"/>
                <a:sym typeface="+mn-ea"/>
              </a:rPr>
              <a:t> (`oma search`)</a:t>
            </a:r>
            <a:endParaRPr lang="en-US" altLang="zh-CN" sz="2400">
              <a:cs typeface="霞鹜新晰黑" panose="02000500000000000000" charset="-122"/>
              <a:sym typeface="+mn-ea"/>
            </a:endParaRPr>
          </a:p>
          <a:p>
            <a:pPr lvl="0"/>
            <a:r>
              <a:rPr sz="2400">
                <a:cs typeface="霞鹜新晰黑" panose="02000500000000000000" charset="-122"/>
                <a:sym typeface="+mn-ea"/>
              </a:rPr>
              <a:t>贴心小功能</a:t>
            </a:r>
            <a:endParaRPr sz="2400">
              <a:cs typeface="霞鹜新晰黑" panose="02000500000000000000" charset="-122"/>
              <a:sym typeface="+mn-ea"/>
            </a:endParaRPr>
          </a:p>
          <a:p>
            <a:pPr lvl="1"/>
            <a:r>
              <a:rPr lang="en-US" altLang="zh-CN" sz="2400">
                <a:cs typeface="霞鹜新晰黑" panose="02000500000000000000" charset="-122"/>
                <a:sym typeface="+mn-ea"/>
              </a:rPr>
              <a:t>`oma pick` </a:t>
            </a:r>
            <a:r>
              <a:rPr sz="2400">
                <a:sym typeface="+mn-ea"/>
              </a:rPr>
              <a:t>选择安装软件包的某个历史版本</a:t>
            </a:r>
            <a:endParaRPr sz="2400">
              <a:sym typeface="+mn-ea"/>
            </a:endParaRPr>
          </a:p>
          <a:p>
            <a:pPr lvl="1"/>
            <a:r>
              <a:rPr lang="en-US" altLang="zh-CN" sz="2400">
                <a:sym typeface="+mn-ea"/>
              </a:rPr>
              <a:t>`oma history` </a:t>
            </a:r>
            <a:r>
              <a:rPr sz="2400">
                <a:sym typeface="+mn-ea"/>
              </a:rPr>
              <a:t>查看软件包修改历史</a:t>
            </a:r>
            <a:endParaRPr sz="2400">
              <a:sym typeface="+mn-ea"/>
            </a:endParaRPr>
          </a:p>
          <a:p>
            <a:pPr lvl="1"/>
            <a:r>
              <a:rPr lang="en-US" altLang="zh-CN" sz="2400">
                <a:sym typeface="+mn-ea"/>
              </a:rPr>
              <a:t>`oma size-analyzer` </a:t>
            </a:r>
            <a:r>
              <a:rPr sz="2400">
                <a:sym typeface="+mn-ea"/>
              </a:rPr>
              <a:t>软件包占用分析及清理工具</a:t>
            </a:r>
            <a:endParaRPr sz="2400">
              <a:sym typeface="+mn-ea"/>
            </a:endParaRPr>
          </a:p>
          <a:p>
            <a:pPr lvl="1"/>
            <a:r>
              <a:rPr lang="en-US" altLang="zh-CN" sz="2400">
                <a:sym typeface="+mn-ea"/>
              </a:rPr>
              <a:t>`oma why` </a:t>
            </a:r>
            <a:r>
              <a:rPr sz="2400">
                <a:sym typeface="+mn-ea"/>
              </a:rPr>
              <a:t>查看一个软件包是如何被装上的</a:t>
            </a:r>
            <a:endParaRPr lang="en-US" altLang="zh-CN" sz="2400">
              <a:sym typeface="+mn-ea"/>
            </a:endParaRPr>
          </a:p>
          <a:p>
            <a:pPr marL="0" lvl="1"/>
            <a:endParaRPr lang="en-US" altLang="zh-CN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小熊猫的成长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r>
              <a:t>其他</a:t>
            </a:r>
            <a:r>
              <a:rPr lang="en-US" altLang="zh-CN"/>
              <a:t> Debian </a:t>
            </a:r>
            <a:r>
              <a:t>系发行版支持</a:t>
            </a:r>
          </a:p>
          <a:p>
            <a:r>
              <a:t>防呆功能增强</a:t>
            </a:r>
          </a:p>
          <a:p>
            <a:pPr lvl="1"/>
            <a:r>
              <a:rPr lang="zh-CN" altLang="en-US"/>
              <a:t>关键系统特性与必备包保护功能</a:t>
            </a:r>
            <a:endParaRPr lang="zh-CN" altLang="en-US"/>
          </a:p>
          <a:p>
            <a:pPr lvl="1"/>
            <a:r>
              <a:rPr lang="zh-CN" altLang="en-US"/>
              <a:t>磁盘空间管理增强</a:t>
            </a:r>
            <a:endParaRPr lang="zh-CN" altLang="en-US"/>
          </a:p>
          <a:p>
            <a:pPr lvl="0"/>
            <a:r>
              <a:t>用户友好增强</a:t>
            </a:r>
          </a:p>
          <a:p>
            <a:pPr lvl="1"/>
            <a:r>
              <a:rPr lang="zh-CN" altLang="en-US"/>
              <a:t>终端颜色自适配</a:t>
            </a:r>
            <a:endParaRPr lang="zh-CN" altLang="en-US"/>
          </a:p>
          <a:p>
            <a:pPr lvl="1"/>
            <a:r>
              <a:rPr lang="en-US" altLang="zh-CN"/>
              <a:t>TUM</a:t>
            </a:r>
            <a:r>
              <a:rPr lang="zh-CN" altLang="en-US"/>
              <a:t>（更新元数据信息）</a:t>
            </a:r>
            <a:endParaRPr lang="zh-CN" altLang="en-US"/>
          </a:p>
          <a:p>
            <a:pPr lvl="1"/>
            <a:r>
              <a:rPr lang="en-US" altLang="zh-CN"/>
              <a:t>“</a:t>
            </a:r>
            <a:r>
              <a:rPr lang="zh-CN" altLang="en-US"/>
              <a:t>你是不是在找</a:t>
            </a:r>
            <a:r>
              <a:rPr lang="en-US" altLang="zh-CN"/>
              <a:t>”</a:t>
            </a:r>
            <a:endParaRPr lang="en-US" altLang="zh-CN"/>
          </a:p>
          <a:p>
            <a:pPr lvl="1"/>
            <a:r>
              <a:rPr lang="en-US" altLang="zh-CN"/>
              <a:t>`oma mirror`</a:t>
            </a:r>
            <a:endParaRPr lang="en-US" altLang="zh-CN"/>
          </a:p>
          <a:p>
            <a:pPr lvl="1"/>
            <a:r>
              <a:rPr lang="en-US" altLang="zh-CN"/>
              <a:t>`oma tree/why`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u="sng"/>
              <a:t>小熊猫的短板</a:t>
            </a:r>
            <a:endParaRPr lang="zh-CN" altLang="en-US" u="sn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sz="2400"/>
              <a:t>对</a:t>
            </a:r>
            <a:r>
              <a:rPr lang="en-US" altLang="zh-CN" sz="2400"/>
              <a:t> APT </a:t>
            </a:r>
            <a:r>
              <a:rPr sz="2400"/>
              <a:t>的理解仍不够深入</a:t>
            </a:r>
            <a:endParaRPr sz="2400"/>
          </a:p>
          <a:p>
            <a:pPr lvl="1"/>
            <a:r>
              <a:rPr sz="2400"/>
              <a:t>修复损坏的依赖</a:t>
            </a:r>
            <a:r>
              <a:rPr lang="en-US" altLang="zh-CN" sz="2400"/>
              <a:t> (`oma fix-broken`)</a:t>
            </a:r>
            <a:r>
              <a:rPr sz="2400"/>
              <a:t>，如何优化体验？</a:t>
            </a:r>
            <a:endParaRPr sz="2400"/>
          </a:p>
          <a:p>
            <a:pPr lvl="1"/>
            <a:r>
              <a:rPr lang="en-US" altLang="zh-CN" sz="2400"/>
              <a:t>APT </a:t>
            </a:r>
            <a:r>
              <a:rPr sz="2400"/>
              <a:t>的各种自定义配置</a:t>
            </a:r>
            <a:r>
              <a:rPr lang="en-US" altLang="zh-CN" sz="2400"/>
              <a:t> (apt.conf.d) </a:t>
            </a:r>
            <a:r>
              <a:rPr sz="2400"/>
              <a:t>支持不完善</a:t>
            </a:r>
            <a:endParaRPr sz="2400"/>
          </a:p>
          <a:p>
            <a:pPr lvl="1"/>
            <a:r>
              <a:rPr lang="en-US" altLang="zh-CN" sz="2400"/>
              <a:t>APT </a:t>
            </a:r>
            <a:r>
              <a:rPr sz="2400"/>
              <a:t>的部分功能尚未有对等实现</a:t>
            </a:r>
            <a:endParaRPr sz="2400"/>
          </a:p>
          <a:p>
            <a:pPr lvl="2"/>
            <a:r>
              <a:rPr sz="2400"/>
              <a:t>比如</a:t>
            </a:r>
            <a:r>
              <a:rPr lang="en-US" altLang="zh-CN" sz="2400"/>
              <a:t> apt-transport-*</a:t>
            </a:r>
            <a:endParaRPr lang="en-US" altLang="zh-CN" sz="2400"/>
          </a:p>
          <a:p>
            <a:pPr lvl="0"/>
            <a:r>
              <a:rPr sz="2400"/>
              <a:t>对</a:t>
            </a:r>
            <a:r>
              <a:rPr lang="en-US" altLang="zh-CN" sz="2400"/>
              <a:t> dpkg </a:t>
            </a:r>
            <a:r>
              <a:rPr sz="2400"/>
              <a:t>的理解仍不够深入</a:t>
            </a:r>
            <a:endParaRPr sz="2400"/>
          </a:p>
          <a:p>
            <a:pPr lvl="1"/>
            <a:r>
              <a:rPr sz="2400"/>
              <a:t>如软件包更新时的文件更新顺序、空间占用变化等</a:t>
            </a:r>
            <a:endParaRPr sz="2400"/>
          </a:p>
          <a:p>
            <a:pPr lvl="0"/>
            <a:r>
              <a:rPr lang="en-US" altLang="zh-CN" sz="2400"/>
              <a:t>oma tree/why </a:t>
            </a:r>
            <a:r>
              <a:rPr sz="2400"/>
              <a:t>的性能问题</a:t>
            </a:r>
            <a:endParaRPr lang="en-US" altLang="zh-CN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FmZmYyYzFiNzVlMWMxMDdlODNiZjZlZWU3ODYyNzMifQ=="/>
</p:tagLst>
</file>

<file path=ppt/theme/theme1.xml><?xml version="1.0" encoding="utf-8"?>
<a:theme xmlns:a="http://schemas.openxmlformats.org/drawingml/2006/main" name="Office 主题​​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WPS 演示</Application>
  <PresentationFormat>宽屏</PresentationFormat>
  <Paragraphs>87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霞鹜新晰黑</vt:lpstr>
      <vt:lpstr>方正黑体_GBK</vt:lpstr>
      <vt:lpstr>DejaVu Sans</vt:lpstr>
      <vt:lpstr>霞鹜文楷</vt:lpstr>
      <vt:lpstr>微软雅黑</vt:lpstr>
      <vt:lpstr>宋体</vt:lpstr>
      <vt:lpstr>Arial Unicode MS</vt:lpstr>
      <vt:lpstr>方正书宋_GBK</vt:lpstr>
      <vt:lpstr>Office 主题​​</vt:lpstr>
      <vt:lpstr>3_Office 主题​​</vt:lpstr>
      <vt:lpstr>小熊猫包管理</vt:lpstr>
      <vt:lpstr>我是谁</vt:lpstr>
      <vt:lpstr>Linux 软件包管理</vt:lpstr>
      <vt:lpstr>问题意识：为什么安同 OS 需要 oma</vt:lpstr>
      <vt:lpstr>PowerPoint 演示文稿</vt:lpstr>
      <vt:lpstr>我们的答案：重新设计包管理前端</vt:lpstr>
      <vt:lpstr>改良和优化：解决 APT 的普遍痛点</vt:lpstr>
      <vt:lpstr>小熊猫的成长</vt:lpstr>
      <vt:lpstr>小熊猫的短板</vt:lpstr>
      <vt:lpstr>小熊猫的未来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saki</dc:creator>
  <cp:lastModifiedBy>mingcongbai</cp:lastModifiedBy>
  <cp:revision>374</cp:revision>
  <dcterms:created xsi:type="dcterms:W3CDTF">2025-07-25T14:33:53Z</dcterms:created>
  <dcterms:modified xsi:type="dcterms:W3CDTF">2025-07-25T14:33:53Z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2052-12.8.2.18605</vt:lpwstr>
  </property>
  <property fmtid="{D5CDD505-2E9C-101B-9397-08002B2CF9AE}" pid="3" name="ICV">
    <vt:lpwstr/>
  </property>
</Properties>
</file>