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0.webp" ContentType="image/webp"/>
  <Override PartName="/ppt/media/image3.webp" ContentType="image/webp"/>
  <Override PartName="/ppt/media/image9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2"/>
  </p:notesMasterIdLst>
  <p:handoutMasterIdLst>
    <p:handoutMasterId r:id="rId66"/>
  </p:handoutMasterIdLst>
  <p:sldIdLst>
    <p:sldId id="256" r:id="rId3"/>
    <p:sldId id="261" r:id="rId4"/>
    <p:sldId id="268" r:id="rId5"/>
    <p:sldId id="263" r:id="rId6"/>
    <p:sldId id="264" r:id="rId7"/>
    <p:sldId id="265" r:id="rId8"/>
    <p:sldId id="269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435" r:id="rId17"/>
    <p:sldId id="271" r:id="rId18"/>
    <p:sldId id="285" r:id="rId19"/>
    <p:sldId id="286" r:id="rId20"/>
    <p:sldId id="371" r:id="rId21"/>
    <p:sldId id="372" r:id="rId22"/>
    <p:sldId id="373" r:id="rId23"/>
    <p:sldId id="374" r:id="rId24"/>
    <p:sldId id="284" r:id="rId25"/>
    <p:sldId id="272" r:id="rId26"/>
    <p:sldId id="287" r:id="rId27"/>
    <p:sldId id="291" r:id="rId28"/>
    <p:sldId id="377" r:id="rId29"/>
    <p:sldId id="437" r:id="rId30"/>
    <p:sldId id="375" r:id="rId31"/>
    <p:sldId id="304" r:id="rId32"/>
    <p:sldId id="305" r:id="rId33"/>
    <p:sldId id="436" r:id="rId34"/>
    <p:sldId id="300" r:id="rId35"/>
    <p:sldId id="301" r:id="rId36"/>
    <p:sldId id="316" r:id="rId37"/>
    <p:sldId id="302" r:id="rId38"/>
    <p:sldId id="292" r:id="rId39"/>
    <p:sldId id="312" r:id="rId40"/>
    <p:sldId id="303" r:id="rId41"/>
    <p:sldId id="378" r:id="rId42"/>
    <p:sldId id="484" r:id="rId43"/>
    <p:sldId id="293" r:id="rId44"/>
    <p:sldId id="434" r:id="rId45"/>
    <p:sldId id="273" r:id="rId46"/>
    <p:sldId id="294" r:id="rId47"/>
    <p:sldId id="295" r:id="rId48"/>
    <p:sldId id="296" r:id="rId49"/>
    <p:sldId id="297" r:id="rId50"/>
    <p:sldId id="298" r:id="rId51"/>
    <p:sldId id="299" r:id="rId52"/>
    <p:sldId id="311" r:id="rId53"/>
    <p:sldId id="438" r:id="rId54"/>
    <p:sldId id="275" r:id="rId55"/>
    <p:sldId id="307" r:id="rId56"/>
    <p:sldId id="310" r:id="rId57"/>
    <p:sldId id="315" r:id="rId58"/>
    <p:sldId id="313" r:id="rId59"/>
    <p:sldId id="314" r:id="rId60"/>
    <p:sldId id="319" r:id="rId61"/>
    <p:sldId id="317" r:id="rId63"/>
    <p:sldId id="482" r:id="rId64"/>
    <p:sldId id="481" r:id="rId65"/>
  </p:sldIdLst>
  <p:sldSz cx="12192000" cy="6858000"/>
  <p:notesSz cx="6858000" cy="9144000"/>
  <p:custDataLst>
    <p:tags r:id="rId7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535"/>
    <a:srgbClr val="201A31"/>
    <a:srgbClr val="C00000"/>
    <a:srgbClr val="B5B5B5"/>
    <a:srgbClr val="780000"/>
    <a:srgbClr val="2A3135"/>
    <a:srgbClr val="420A0A"/>
    <a:srgbClr val="851515"/>
    <a:srgbClr val="672727"/>
    <a:srgbClr val="46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>
      <p:cViewPr varScale="1">
        <p:scale>
          <a:sx n="106" d="100"/>
          <a:sy n="106" d="100"/>
        </p:scale>
        <p:origin x="51" y="2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02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0" Type="http://schemas.openxmlformats.org/officeDocument/2006/relationships/tags" Target="tags/tag1.xml"/><Relationship Id="rId7" Type="http://schemas.openxmlformats.org/officeDocument/2006/relationships/slide" Target="slides/slide5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handoutMaster" Target="handoutMasters/handoutMaster1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1A0E9-9F85-4466-91EC-B9D1A5CDE4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4AE4-53D1-4F2B-BA35-167C432B23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D8964-C77F-4CB7-9F84-7EB7D31F21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1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52486" y="2947127"/>
            <a:ext cx="9144336" cy="883791"/>
          </a:xfrm>
        </p:spPr>
        <p:txBody>
          <a:bodyPr lIns="90000" anchor="t">
            <a:normAutofit/>
          </a:bodyPr>
          <a:lstStyle>
            <a:lvl1pPr algn="l">
              <a:lnSpc>
                <a:spcPct val="100000"/>
              </a:lnSpc>
              <a:defRPr sz="4575" b="0">
                <a:solidFill>
                  <a:schemeClr val="bg1"/>
                </a:solidFill>
                <a:latin typeface="MiSans Demibold" charset="-122"/>
                <a:ea typeface="MiSans Demibold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952486" y="2055682"/>
            <a:ext cx="9144252" cy="548717"/>
          </a:xfrm>
          <a:prstGeom prst="rect">
            <a:avLst/>
          </a:prstGeom>
        </p:spPr>
        <p:txBody>
          <a:bodyPr lIns="90000" anchor="b">
            <a:normAutofit/>
          </a:bodyPr>
          <a:lstStyle>
            <a:lvl1pPr marL="0" indent="0" algn="l">
              <a:buNone/>
              <a:defRPr sz="3050">
                <a:solidFill>
                  <a:schemeClr val="bg1"/>
                </a:solidFill>
                <a:latin typeface="MiSans Normal" charset="-122"/>
                <a:ea typeface="MiSans Normal" charset="-122"/>
              </a:defRPr>
            </a:lvl1pPr>
            <a:lvl2pPr marL="411480" indent="0" algn="ctr">
              <a:buNone/>
              <a:defRPr sz="1800"/>
            </a:lvl2pPr>
            <a:lvl3pPr marL="823595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8035" indent="0" algn="ctr">
              <a:buNone/>
              <a:defRPr sz="1440"/>
            </a:lvl6pPr>
            <a:lvl7pPr marL="2469515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2475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952486" y="5884655"/>
            <a:ext cx="2743276" cy="365141"/>
          </a:xfrm>
        </p:spPr>
        <p:txBody>
          <a:bodyPr lIns="90000"/>
          <a:lstStyle>
            <a:lvl1pPr>
              <a:defRPr>
                <a:solidFill>
                  <a:schemeClr val="bg1"/>
                </a:solidFill>
                <a:latin typeface="MiSans" charset="-122"/>
                <a:ea typeface="MiSans" charset="-122"/>
              </a:defRPr>
            </a:lvl1pPr>
          </a:lstStyle>
          <a:p>
            <a:fld id="{86F49568-C05D-465E-8327-DF205A04034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51342" y="5884654"/>
            <a:ext cx="2743276" cy="36514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 dirty="0"/>
              <a:t>AOSCC 2025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52486" y="4663773"/>
            <a:ext cx="4103426" cy="480308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34290" indent="0" algn="l">
              <a:buClr>
                <a:srgbClr val="198BD7"/>
              </a:buClr>
              <a:buFont typeface="Arial" panose="02080604020202020204" pitchFamily="34" charset="0"/>
              <a:buNone/>
              <a:defRPr sz="2285">
                <a:solidFill>
                  <a:schemeClr val="bg1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sp>
        <p:nvSpPr>
          <p:cNvPr id="25" name="文本占位符 1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52486" y="5254630"/>
            <a:ext cx="4103426" cy="480308"/>
          </a:xfrm>
          <a:prstGeom prst="rect">
            <a:avLst/>
          </a:prstGeom>
        </p:spPr>
        <p:txBody>
          <a:bodyPr lIns="90000" anchor="ctr">
            <a:normAutofit/>
          </a:bodyPr>
          <a:lstStyle>
            <a:lvl1pPr marL="34290" indent="0" algn="l">
              <a:buClr>
                <a:srgbClr val="198BD7"/>
              </a:buClr>
              <a:buFont typeface="Arial" panose="02080604020202020204" pitchFamily="34" charset="0"/>
              <a:buNone/>
              <a:defRPr sz="2285">
                <a:solidFill>
                  <a:schemeClr val="bg1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952486" y="2775488"/>
            <a:ext cx="914098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 userDrawn="1"/>
        </p:nvGrpSpPr>
        <p:grpSpPr>
          <a:xfrm>
            <a:off x="952486" y="1198062"/>
            <a:ext cx="6447112" cy="685981"/>
            <a:chOff x="2053087" y="1201546"/>
            <a:chExt cx="5578285" cy="720000"/>
          </a:xfrm>
        </p:grpSpPr>
        <p:sp>
          <p:nvSpPr>
            <p:cNvPr id="15" name="文本框 14"/>
            <p:cNvSpPr txBox="1"/>
            <p:nvPr userDrawn="1"/>
          </p:nvSpPr>
          <p:spPr>
            <a:xfrm>
              <a:off x="2053087" y="1201546"/>
              <a:ext cx="3167575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altLang="zh-CN" sz="3810" dirty="0">
                  <a:solidFill>
                    <a:schemeClr val="bg1"/>
                  </a:solidFill>
                  <a:latin typeface="MiSans Medium" charset="-122"/>
                  <a:ea typeface="MiSans Medium" charset="-122"/>
                  <a:cs typeface="Open Sans" pitchFamily="2" charset="0"/>
                </a:rPr>
                <a:t>AOSCC 2025</a:t>
              </a:r>
              <a:endParaRPr lang="en-US" altLang="zh-CN" sz="3810" dirty="0">
                <a:solidFill>
                  <a:schemeClr val="bg1"/>
                </a:solidFill>
                <a:latin typeface="MiSans Medium" charset="-122"/>
                <a:ea typeface="MiSans Medium" charset="-122"/>
                <a:cs typeface="Open Sans" pitchFamily="2" charset="0"/>
              </a:endParaRPr>
            </a:p>
          </p:txBody>
        </p:sp>
        <p:cxnSp>
          <p:nvCxnSpPr>
            <p:cNvPr id="31" name="直接连接符 30"/>
            <p:cNvCxnSpPr/>
            <p:nvPr userDrawn="1"/>
          </p:nvCxnSpPr>
          <p:spPr>
            <a:xfrm>
              <a:off x="4932286" y="1251322"/>
              <a:ext cx="0" cy="5760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 userDrawn="1"/>
          </p:nvSpPr>
          <p:spPr>
            <a:xfrm>
              <a:off x="5075094" y="1201546"/>
              <a:ext cx="2556278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3620" dirty="0">
                  <a:solidFill>
                    <a:srgbClr val="FF3535"/>
                  </a:solidFill>
                  <a:latin typeface="MiSans Medium" charset="-122"/>
                  <a:ea typeface="MiSans Medium" charset="-122"/>
                </a:rPr>
                <a:t>欢迎</a:t>
              </a:r>
              <a:endParaRPr lang="zh-CN" altLang="en-US" sz="3620" dirty="0">
                <a:solidFill>
                  <a:srgbClr val="FF3535"/>
                </a:solidFill>
                <a:latin typeface="MiSans Medium" charset="-122"/>
                <a:ea typeface="MiSans Medium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486" y="685895"/>
            <a:ext cx="10173452" cy="754485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486" y="1714739"/>
            <a:ext cx="8534274" cy="4286848"/>
          </a:xfrm>
          <a:prstGeom prst="rect">
            <a:avLst/>
          </a:prstGeom>
        </p:spPr>
        <p:txBody>
          <a:bodyPr>
            <a:noAutofit/>
          </a:bodyPr>
          <a:lstStyle>
            <a:lvl1pPr marL="411480" indent="-342900" eaLnBrk="1" fontAlgn="auto" latinLnBrk="0" hangingPunct="1">
              <a:lnSpc>
                <a:spcPct val="150000"/>
              </a:lnSpc>
              <a:spcBef>
                <a:spcPts val="0"/>
              </a:spcBef>
              <a:defRPr sz="2400">
                <a:solidFill>
                  <a:schemeClr val="bg1"/>
                </a:solidFill>
              </a:defRPr>
            </a:lvl1pPr>
            <a:lvl2pPr marL="857250" indent="-342900" eaLnBrk="1" fontAlgn="auto" latinLnBrk="0" hangingPunct="1">
              <a:lnSpc>
                <a:spcPct val="15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2pPr>
            <a:lvl3pPr marL="1200150" eaLnBrk="1" fontAlgn="auto" latinLnBrk="0" hangingPunct="1"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 eaLnBrk="1" fontAlgn="auto" latinLnBrk="0" hangingPunct="1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4pPr>
            <a:lvl5pPr eaLnBrk="1" fontAlgn="auto" latinLnBrk="0" hangingPunct="1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40097" y="6321428"/>
            <a:ext cx="2743276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25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947" y="6321428"/>
            <a:ext cx="4114914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25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486" y="1714739"/>
            <a:ext cx="5181743" cy="43515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07" y="1714739"/>
            <a:ext cx="5181743" cy="43515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 userDrawn="1"/>
        </p:nvSpPr>
        <p:spPr>
          <a:xfrm>
            <a:off x="840097" y="6321428"/>
            <a:ext cx="2743276" cy="365141"/>
          </a:xfrm>
          <a:prstGeom prst="rect">
            <a:avLst/>
          </a:prstGeom>
        </p:spPr>
        <p:txBody>
          <a:bodyPr vert="horz" lIns="87108" tIns="43554" rIns="87108" bIns="435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z="1525" smtClean="0"/>
            </a:fld>
            <a:endParaRPr lang="zh-CN" altLang="en-US" sz="1525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947" y="6321428"/>
            <a:ext cx="4114914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25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553354" y="360874"/>
            <a:ext cx="914488" cy="262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480" dirty="0">
                <a:solidFill>
                  <a:srgbClr val="FF3535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“</a:t>
            </a:r>
            <a:endParaRPr lang="zh-CN" altLang="en-US" sz="16480" dirty="0">
              <a:solidFill>
                <a:srgbClr val="FF3535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448286" y="1149454"/>
            <a:ext cx="5105892" cy="3909378"/>
          </a:xfrm>
        </p:spPr>
        <p:txBody>
          <a:bodyPr anchor="t">
            <a:normAutofit/>
          </a:bodyPr>
          <a:lstStyle>
            <a:lvl1pPr marL="68580" indent="0">
              <a:buNone/>
              <a:defRPr sz="40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840097" y="6321428"/>
            <a:ext cx="2743276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25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947" y="6321428"/>
            <a:ext cx="4114914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25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6324790" y="4303485"/>
            <a:ext cx="914488" cy="262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480" dirty="0">
                <a:solidFill>
                  <a:srgbClr val="FF3535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”</a:t>
            </a:r>
            <a:endParaRPr lang="zh-CN" altLang="en-US" sz="16480" dirty="0">
              <a:solidFill>
                <a:srgbClr val="FF3535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2486" y="685896"/>
            <a:ext cx="10172550" cy="75448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097" y="6321428"/>
            <a:ext cx="2743276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25">
                <a:solidFill>
                  <a:schemeClr val="bg1"/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947" y="6321428"/>
            <a:ext cx="4114914" cy="3651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25">
                <a:solidFill>
                  <a:schemeClr val="bg1"/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"/>
          </p:nvPr>
        </p:nvSpPr>
        <p:spPr>
          <a:xfrm>
            <a:off x="952486" y="1714739"/>
            <a:ext cx="8534274" cy="4286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85447" y="685896"/>
            <a:ext cx="76199" cy="754485"/>
          </a:xfrm>
          <a:prstGeom prst="rect">
            <a:avLst/>
          </a:prstGeom>
          <a:solidFill>
            <a:srgbClr val="FF35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823595" rtl="0" eaLnBrk="1" latinLnBrk="0" hangingPunct="1">
        <a:lnSpc>
          <a:spcPct val="90000"/>
        </a:lnSpc>
        <a:spcBef>
          <a:spcPct val="0"/>
        </a:spcBef>
        <a:buNone/>
        <a:defRPr sz="4190" kern="1200">
          <a:solidFill>
            <a:schemeClr val="bg1"/>
          </a:solidFill>
          <a:latin typeface="MiSans Demibold" charset="-122"/>
          <a:ea typeface="MiSans Demibold" charset="-122"/>
          <a:cs typeface="+mj-cs"/>
        </a:defRPr>
      </a:lvl1pPr>
    </p:titleStyle>
    <p:bodyStyle>
      <a:lvl1pPr marL="411480" indent="-342900" algn="l" defTabSz="823595" rtl="0" eaLnBrk="1" latinLnBrk="0" hangingPunct="1">
        <a:lnSpc>
          <a:spcPct val="120000"/>
        </a:lnSpc>
        <a:spcBef>
          <a:spcPts val="900"/>
        </a:spcBef>
        <a:buFont typeface="Arial" panose="02080604020202020204" pitchFamily="34" charset="0"/>
        <a:buChar char="•"/>
        <a:defRPr sz="2665" kern="1200">
          <a:solidFill>
            <a:schemeClr val="bg1"/>
          </a:solidFill>
          <a:latin typeface="MiSans Medium" charset="-122"/>
          <a:ea typeface="MiSans Medium" charset="-122"/>
          <a:cs typeface="+mn-cs"/>
        </a:defRPr>
      </a:lvl1pPr>
      <a:lvl2pPr marL="857250" indent="-342900" algn="l" defTabSz="823595" rtl="0" eaLnBrk="1" latinLnBrk="0" hangingPunct="1">
        <a:lnSpc>
          <a:spcPct val="120000"/>
        </a:lnSpc>
        <a:spcBef>
          <a:spcPct val="90000"/>
        </a:spcBef>
        <a:buFont typeface="Arial" panose="02080604020202020204" pitchFamily="34" charset="0"/>
        <a:buChar char="•"/>
        <a:defRPr sz="2285" kern="1200">
          <a:solidFill>
            <a:schemeClr val="bg1"/>
          </a:solidFill>
          <a:latin typeface="MiSans Medium" charset="-122"/>
          <a:ea typeface="MiSans Medium" charset="-122"/>
          <a:cs typeface="+mn-cs"/>
        </a:defRPr>
      </a:lvl2pPr>
      <a:lvl3pPr marL="1200150" indent="-274320" algn="l" defTabSz="823595" rtl="0" eaLnBrk="1" latinLnBrk="0" hangingPunct="1">
        <a:lnSpc>
          <a:spcPct val="120000"/>
        </a:lnSpc>
        <a:spcBef>
          <a:spcPct val="90000"/>
        </a:spcBef>
        <a:buFont typeface="Arial" panose="02080604020202020204" pitchFamily="34" charset="0"/>
        <a:buChar char="•"/>
        <a:defRPr sz="1905" kern="1200">
          <a:solidFill>
            <a:schemeClr val="bg1"/>
          </a:solidFill>
          <a:latin typeface="MiSans Medium" charset="-122"/>
          <a:ea typeface="MiSans Medium" charset="-122"/>
          <a:cs typeface="+mn-cs"/>
        </a:defRPr>
      </a:lvl3pPr>
      <a:lvl4pPr marL="1440180" indent="-205740" algn="l" defTabSz="823595" rtl="0" eaLnBrk="1" latinLnBrk="0" hangingPunct="1">
        <a:lnSpc>
          <a:spcPct val="120000"/>
        </a:lnSpc>
        <a:spcBef>
          <a:spcPct val="90000"/>
        </a:spcBef>
        <a:buFont typeface="Arial" panose="02080604020202020204" pitchFamily="34" charset="0"/>
        <a:buChar char="•"/>
        <a:defRPr sz="1715" kern="1200">
          <a:solidFill>
            <a:schemeClr val="bg1"/>
          </a:solidFill>
          <a:latin typeface="MiSans Medium" charset="-122"/>
          <a:ea typeface="MiSans Medium" charset="-122"/>
          <a:cs typeface="+mn-cs"/>
        </a:defRPr>
      </a:lvl4pPr>
      <a:lvl5pPr marL="1851660" indent="-205740" algn="l" defTabSz="823595" rtl="0" eaLnBrk="1" latinLnBrk="0" hangingPunct="1">
        <a:lnSpc>
          <a:spcPct val="120000"/>
        </a:lnSpc>
        <a:spcBef>
          <a:spcPct val="90000"/>
        </a:spcBef>
        <a:buFont typeface="Arial" panose="02080604020202020204" pitchFamily="34" charset="0"/>
        <a:buChar char="•"/>
        <a:defRPr sz="1715" kern="1200">
          <a:solidFill>
            <a:schemeClr val="bg1"/>
          </a:solidFill>
          <a:latin typeface="MiSans Medium" charset="-122"/>
          <a:ea typeface="MiSans Medium" charset="-122"/>
          <a:cs typeface="+mn-cs"/>
        </a:defRPr>
      </a:lvl5pPr>
      <a:lvl6pPr marL="2263775" indent="-205740" algn="l" defTabSz="823595" rtl="0" eaLnBrk="1" latinLnBrk="0" hangingPunct="1">
        <a:lnSpc>
          <a:spcPct val="90000"/>
        </a:lnSpc>
        <a:spcBef>
          <a:spcPct val="9000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5255" indent="-205740" algn="l" defTabSz="823595" rtl="0" eaLnBrk="1" latinLnBrk="0" hangingPunct="1">
        <a:lnSpc>
          <a:spcPct val="90000"/>
        </a:lnSpc>
        <a:spcBef>
          <a:spcPct val="9000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3595" rtl="0" eaLnBrk="1" latinLnBrk="0" hangingPunct="1">
        <a:lnSpc>
          <a:spcPct val="90000"/>
        </a:lnSpc>
        <a:spcBef>
          <a:spcPct val="9000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8215" indent="-205740" algn="l" defTabSz="823595" rtl="0" eaLnBrk="1" latinLnBrk="0" hangingPunct="1">
        <a:lnSpc>
          <a:spcPct val="90000"/>
        </a:lnSpc>
        <a:spcBef>
          <a:spcPct val="90000"/>
        </a:spcBef>
        <a:buFont typeface="Arial" panose="0208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3595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8035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9515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2475" algn="l" defTabSz="82359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web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webp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webp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ym typeface="+mn-ea"/>
              </a:rPr>
              <a:t>安同开源社区年度工作报告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0000" lnSpcReduction="20000"/>
          </a:bodyPr>
          <a:lstStyle/>
          <a:p>
            <a:r>
              <a:rPr lang="zh-CN" altLang="en-US"/>
              <a:t>为热爱一往无前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/>
              <a:t>白铭骢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1850" y="3043555"/>
            <a:ext cx="3841115" cy="359981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 rot="0">
            <a:off x="215900" y="215900"/>
            <a:ext cx="6626860" cy="3374390"/>
            <a:chOff x="4381" y="5311"/>
            <a:chExt cx="10436" cy="531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1" y="5311"/>
              <a:ext cx="5669" cy="531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9" y="5311"/>
              <a:ext cx="5669" cy="5314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" y="3043555"/>
            <a:ext cx="3841115" cy="3599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14267" r="10746"/>
          <a:stretch>
            <a:fillRect/>
          </a:stretch>
        </p:blipFill>
        <p:spPr>
          <a:xfrm>
            <a:off x="3648075" y="3043555"/>
            <a:ext cx="2880360" cy="359981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889115" y="2347595"/>
            <a:ext cx="6476365" cy="738505"/>
          </a:xfrm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/>
              <a:t>社区文化衫（冬装）</a:t>
            </a:r>
            <a:endParaRPr lang="zh-C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735138" y="980440"/>
            <a:ext cx="8721725" cy="5451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922145" y="1035368"/>
            <a:ext cx="8347710" cy="52177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191770" y="-180340"/>
            <a:ext cx="7218680" cy="721868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7752080" y="-530860"/>
            <a:ext cx="4101465" cy="410146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19495" t="12085" r="20046" b="11338"/>
          <a:stretch>
            <a:fillRect/>
          </a:stretch>
        </p:blipFill>
        <p:spPr>
          <a:xfrm>
            <a:off x="7752080" y="2853690"/>
            <a:ext cx="4101465" cy="51949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文化工作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 strike="sngStrike"/>
              <a:t>办好开源业界的顶流漫展！</a:t>
            </a:r>
            <a:endParaRPr lang="zh-CN" altLang="en-US" strike="sngStrike"/>
          </a:p>
          <a:p>
            <a:pPr lvl="1">
              <a:lnSpc>
                <a:spcPct val="140000"/>
              </a:lnSpc>
            </a:pPr>
            <a:r>
              <a:rPr lang="zh-CN" altLang="en-US"/>
              <a:t>以上所有设计均采用开放授权，欢迎取用、自行生产或设计新周边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 b="1">
                <a:solidFill>
                  <a:srgbClr val="FF0000"/>
                </a:solidFill>
              </a:rPr>
              <a:t>我们期待您的二创与周边合作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/>
              <a:t>周边文创的主要来源转向了社区吉祥物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en-US" altLang="zh-CN" sz="2000"/>
              <a:t>AOSCC </a:t>
            </a:r>
            <a:r>
              <a:rPr lang="zh-CN" altLang="en-US" sz="2000"/>
              <a:t>贴纸集自</a:t>
            </a:r>
            <a:r>
              <a:rPr lang="en-US" altLang="zh-CN" sz="2000"/>
              <a:t> 2019 </a:t>
            </a:r>
            <a:r>
              <a:rPr lang="zh-CN" altLang="en-US" sz="2000"/>
              <a:t>年首次回到了单版</a:t>
            </a:r>
            <a:endParaRPr lang="zh-CN" altLang="en-US" sz="2000"/>
          </a:p>
          <a:p>
            <a:pPr lvl="1">
              <a:lnSpc>
                <a:spcPct val="140000"/>
              </a:lnSpc>
            </a:pPr>
            <a:r>
              <a:rPr lang="zh-CN" altLang="en-US"/>
              <a:t>梗频道亟需人员接手！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AOSCC 2025 </a:t>
            </a:r>
            <a:r>
              <a:rPr lang="zh-CN" altLang="en-US"/>
              <a:t>档期销量喜人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 b="1">
                <a:solidFill>
                  <a:srgbClr val="FF0000"/>
                </a:solidFill>
              </a:rPr>
              <a:t>按成本价卖出了超过</a:t>
            </a:r>
            <a:r>
              <a:rPr lang="en-US" altLang="zh-CN" b="1">
                <a:solidFill>
                  <a:srgbClr val="FF0000"/>
                </a:solidFill>
              </a:rPr>
              <a:t> 1100 </a:t>
            </a:r>
            <a:r>
              <a:rPr lang="zh-CN" altLang="en-US" b="1">
                <a:solidFill>
                  <a:srgbClr val="FF0000"/>
                </a:solidFill>
              </a:rPr>
              <a:t>件周边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文化工作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/>
              <a:t>《安记冰室》何时开业？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 b="1">
                <a:solidFill>
                  <a:srgbClr val="FF0000"/>
                </a:solidFill>
              </a:rPr>
              <a:t>二月至今已断档近半年</a:t>
            </a:r>
            <a:endParaRPr lang="zh-CN" altLang="en-US" b="1">
              <a:solidFill>
                <a:srgbClr val="FF0000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可能不会回归：需要新主编，或寻找办法组织稿件众筹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在“后冰室”时代</a:t>
            </a:r>
            <a:r>
              <a:rPr lang="en-US" altLang="zh-CN">
                <a:solidFill>
                  <a:schemeClr val="bg1"/>
                </a:solidFill>
              </a:rPr>
              <a:t>…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如何发布社区活动回顾、节日问候等？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如何保障开发工具变更的有效通知？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如何展示新贡献者？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…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sz="2800"/>
          </a:p>
          <a:p>
            <a:br>
              <a:rPr lang="zh-CN" altLang="en-US" sz="3430"/>
            </a:br>
            <a: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社区活动与工作</a:t>
            </a:r>
            <a:b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</a:br>
            <a:r>
              <a:rPr lang="zh-CN" altLang="en-US" sz="2400">
                <a:sym typeface="+mn-ea"/>
              </a:rPr>
              <a:t>社会服务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社会服务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/>
              <a:t>社区的社会工作主要面向高校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安同校园行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开源之夏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安同校园行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自</a:t>
            </a:r>
            <a:r>
              <a:rPr lang="en-US" altLang="zh-CN">
                <a:solidFill>
                  <a:schemeClr val="bg1"/>
                </a:solidFill>
              </a:rPr>
              <a:t> AOSCC 2024 </a:t>
            </a:r>
            <a:r>
              <a:rPr lang="zh-CN" altLang="en-US">
                <a:solidFill>
                  <a:schemeClr val="bg1"/>
                </a:solidFill>
              </a:rPr>
              <a:t>起访问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CN" b="1">
                <a:solidFill>
                  <a:srgbClr val="FF3535"/>
                </a:solidFill>
              </a:rPr>
              <a:t>7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所高校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西北：宁夏理工学院、兰州大学、西安电子科技大学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华东：山东大学（青岛）、河海大学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华北：北京站（北京大学、北京航空航天大学、中国人民大学）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华南：澳门科技大学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home/mingcongbai/下载/Telegram Desktop/н╒пем╪ф╛_20241021164546.jpgн╒пем╪ф╛_20241021164546"/>
          <p:cNvPicPr>
            <a:picLocks noChangeAspect="1"/>
          </p:cNvPicPr>
          <p:nvPr/>
        </p:nvPicPr>
        <p:blipFill>
          <a:blip r:embed="rId1"/>
          <a:srcRect l="3" r="3"/>
          <a:stretch>
            <a:fillRect/>
          </a:stretch>
        </p:blipFill>
        <p:spPr>
          <a:xfrm>
            <a:off x="0" y="-1937385"/>
            <a:ext cx="12192000" cy="914463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3525" y="188595"/>
            <a:ext cx="7436485" cy="738505"/>
          </a:xfrm>
          <a:solidFill>
            <a:srgbClr val="201A31"/>
          </a:solidFill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/>
              <a:t>宁夏理工学院：用《原神》丈量龙芯</a:t>
            </a:r>
            <a:r>
              <a:rPr lang="en-US" altLang="zh-CN"/>
              <a:t> 3A6000 </a:t>
            </a:r>
            <a:r>
              <a:rPr lang="zh-CN" altLang="en-US"/>
              <a:t>的斤两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home/mingcongbai/下载/Telegram Desktop/IMG_20241207_104143.jpgIMG_20241207_104143"/>
          <p:cNvPicPr>
            <a:picLocks noChangeAspect="1"/>
          </p:cNvPicPr>
          <p:nvPr/>
        </p:nvPicPr>
        <p:blipFill>
          <a:blip r:embed="rId1"/>
          <a:srcRect l="3" r="3"/>
          <a:stretch>
            <a:fillRect/>
          </a:stretch>
        </p:blipFill>
        <p:spPr>
          <a:xfrm>
            <a:off x="0" y="-228600"/>
            <a:ext cx="12182475" cy="913701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11675" y="5516880"/>
            <a:ext cx="6450330" cy="738505"/>
          </a:xfrm>
          <a:solidFill>
            <a:srgbClr val="201A31"/>
          </a:solidFill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 altLang="en-US"/>
              <a:t>山东大学：</a:t>
            </a:r>
            <a:r>
              <a:rPr lang="en-US" altLang="zh-CN"/>
              <a:t>Kexy Biscuit </a:t>
            </a:r>
            <a:r>
              <a:rPr lang="zh-CN" altLang="en-US"/>
              <a:t>的</a:t>
            </a:r>
            <a:r>
              <a:rPr lang="en-US" altLang="zh-CN"/>
              <a:t> VTuber </a:t>
            </a:r>
            <a:r>
              <a:rPr lang="zh-CN" altLang="en-US"/>
              <a:t>内核讲堂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报告大纲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/>
              <a:t>AOSCC </a:t>
            </a:r>
            <a:r>
              <a:rPr lang="zh-CN" altLang="en-US"/>
              <a:t>会务工作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>
                <a:sym typeface="+mn-ea"/>
              </a:rPr>
              <a:t>社区活动与工作</a:t>
            </a:r>
            <a:endParaRPr lang="zh-CN" altLang="en-US"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 sz="2000">
                <a:sym typeface="+mn-ea"/>
              </a:rPr>
              <a:t>大事记</a:t>
            </a:r>
            <a:endParaRPr lang="zh-CN" altLang="en-US"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 sz="2000">
                <a:sym typeface="+mn-ea"/>
              </a:rPr>
              <a:t>文化推广</a:t>
            </a:r>
            <a:endParaRPr lang="zh-CN" altLang="en-US" sz="2000">
              <a:sym typeface="+mn-ea"/>
            </a:endParaRPr>
          </a:p>
          <a:p>
            <a:pPr lvl="1">
              <a:lnSpc>
                <a:spcPct val="140000"/>
              </a:lnSpc>
            </a:pPr>
            <a:r>
              <a:rPr lang="zh-CN" altLang="en-US"/>
              <a:t>社会服务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及周边项目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2025-2026 </a:t>
            </a:r>
            <a:r>
              <a:rPr lang="zh-CN" altLang="en-US"/>
              <a:t>年度工作展望</a:t>
            </a:r>
            <a:endParaRPr lang="zh-CN" altLang="en-US"/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4511675" y="5153025"/>
            <a:ext cx="4967605" cy="848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342900" algn="l" defTabSz="823595" rtl="0" eaLnBrk="1" fontAlgn="auto" latinLnBrk="0" hangingPunct="1">
              <a:lnSpc>
                <a:spcPct val="150000"/>
              </a:lnSpc>
              <a:spcBef>
                <a:spcPts val="0"/>
              </a:spcBef>
              <a:buFont typeface="Arial" panose="02080604020202020204" pitchFamily="34" charset="0"/>
              <a:buChar char="•"/>
              <a:defRPr sz="2400" kern="1200">
                <a:solidFill>
                  <a:schemeClr val="bg1"/>
                </a:solidFill>
                <a:latin typeface="MiSans Medium" charset="-122"/>
                <a:ea typeface="MiSans Medium" charset="-122"/>
                <a:cs typeface="+mn-cs"/>
              </a:defRPr>
            </a:lvl1pPr>
            <a:lvl2pPr marL="857250" indent="-342900" algn="l" defTabSz="823595" rtl="0" eaLnBrk="1" fontAlgn="auto" latinLnBrk="0" hangingPunct="1">
              <a:lnSpc>
                <a:spcPct val="150000"/>
              </a:lnSpc>
              <a:spcBef>
                <a:spcPts val="0"/>
              </a:spcBef>
              <a:buFont typeface="Arial" panose="02080604020202020204" pitchFamily="34" charset="0"/>
              <a:buChar char="•"/>
              <a:defRPr sz="2000" kern="1200">
                <a:solidFill>
                  <a:schemeClr val="bg1"/>
                </a:solidFill>
                <a:latin typeface="MiSans Medium" charset="-122"/>
                <a:ea typeface="MiSans Medium" charset="-122"/>
                <a:cs typeface="+mn-cs"/>
              </a:defRPr>
            </a:lvl2pPr>
            <a:lvl3pPr marL="1200150" indent="-274320" algn="l" defTabSz="823595" rtl="0" eaLnBrk="1" fontAlgn="auto" latinLnBrk="0" hangingPunct="1">
              <a:lnSpc>
                <a:spcPct val="150000"/>
              </a:lnSpc>
              <a:spcBef>
                <a:spcPts val="0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bg1"/>
                </a:solidFill>
                <a:latin typeface="MiSans Medium" charset="-122"/>
                <a:ea typeface="MiSans Medium" charset="-122"/>
                <a:cs typeface="+mn-cs"/>
              </a:defRPr>
            </a:lvl3pPr>
            <a:lvl4pPr marL="1440180" indent="-205740" algn="l" defTabSz="823595" rtl="0" eaLnBrk="1" fontAlgn="auto" latinLnBrk="0" hangingPunct="1">
              <a:lnSpc>
                <a:spcPct val="150000"/>
              </a:lnSpc>
              <a:spcBef>
                <a:spcPts val="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bg1"/>
                </a:solidFill>
                <a:latin typeface="MiSans Medium" charset="-122"/>
                <a:ea typeface="MiSans Medium" charset="-122"/>
                <a:cs typeface="+mn-cs"/>
              </a:defRPr>
            </a:lvl4pPr>
            <a:lvl5pPr marL="1851660" indent="-205740" algn="l" defTabSz="823595" rtl="0" eaLnBrk="1" fontAlgn="auto" latinLnBrk="0" hangingPunct="1">
              <a:lnSpc>
                <a:spcPct val="150000"/>
              </a:lnSpc>
              <a:spcBef>
                <a:spcPts val="0"/>
              </a:spcBef>
              <a:buFont typeface="Arial" panose="02080604020202020204" pitchFamily="34" charset="0"/>
              <a:buChar char="•"/>
              <a:defRPr sz="1600" kern="1200">
                <a:solidFill>
                  <a:schemeClr val="bg1"/>
                </a:solidFill>
                <a:latin typeface="MiSans Medium" charset="-122"/>
                <a:ea typeface="MiSans Medium" charset="-122"/>
                <a:cs typeface="+mn-cs"/>
              </a:defRPr>
            </a:lvl5pPr>
            <a:lvl6pPr marL="2263775" indent="-205740" algn="l" defTabSz="823595" rtl="0" eaLnBrk="1" latinLnBrk="0" hangingPunct="1">
              <a:lnSpc>
                <a:spcPct val="90000"/>
              </a:lnSpc>
              <a:spcBef>
                <a:spcPct val="90000"/>
              </a:spcBef>
              <a:buFont typeface="Arial" panose="0208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5255" indent="-205740" algn="l" defTabSz="823595" rtl="0" eaLnBrk="1" latinLnBrk="0" hangingPunct="1">
              <a:lnSpc>
                <a:spcPct val="90000"/>
              </a:lnSpc>
              <a:spcBef>
                <a:spcPct val="90000"/>
              </a:spcBef>
              <a:buFont typeface="Arial" panose="0208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3595" rtl="0" eaLnBrk="1" latinLnBrk="0" hangingPunct="1">
              <a:lnSpc>
                <a:spcPct val="90000"/>
              </a:lnSpc>
              <a:spcBef>
                <a:spcPct val="90000"/>
              </a:spcBef>
              <a:buFont typeface="Arial" panose="0208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8215" indent="-205740" algn="l" defTabSz="823595" rtl="0" eaLnBrk="1" latinLnBrk="0" hangingPunct="1">
              <a:lnSpc>
                <a:spcPct val="90000"/>
              </a:lnSpc>
              <a:spcBef>
                <a:spcPct val="90000"/>
              </a:spcBef>
              <a:buFont typeface="Arial" panose="0208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lnSpc>
                <a:spcPct val="140000"/>
              </a:lnSpc>
              <a:buNone/>
            </a:pPr>
            <a:r>
              <a:rPr lang="zh-CN" b="1" i="1"/>
              <a:t>内容有点结实，您忍忍</a:t>
            </a:r>
            <a:r>
              <a:rPr lang="en-US" altLang="zh-CN" b="1" i="1"/>
              <a:t>——</a:t>
            </a:r>
            <a:endParaRPr lang="en-US" altLang="zh-CN" b="1"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home/mingcongbai/下载/Telegram Desktop/IMG_20241215_163700_edit_55778700185237.jpgIMG_20241215_163700_edit_55778700185237"/>
          <p:cNvPicPr>
            <a:picLocks noChangeAspect="1"/>
          </p:cNvPicPr>
          <p:nvPr/>
        </p:nvPicPr>
        <p:blipFill>
          <a:blip r:embed="rId1"/>
          <a:srcRect l="34" r="34"/>
          <a:stretch>
            <a:fillRect/>
          </a:stretch>
        </p:blipFill>
        <p:spPr>
          <a:xfrm>
            <a:off x="-154305" y="-675005"/>
            <a:ext cx="12346305" cy="925957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40145" y="621665"/>
            <a:ext cx="5421630" cy="738505"/>
          </a:xfrm>
          <a:solidFill>
            <a:srgbClr val="201A31"/>
          </a:solidFill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/>
              <a:t>西电：听同学讲计算机教育何去何从？</a:t>
            </a:r>
            <a:endParaRPr lang="zh-C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home/mingcongbai/下载/Telegram Desktop/IMG_20250315_142546.jpgIMG_20250315_142546"/>
          <p:cNvPicPr>
            <a:picLocks noChangeAspect="1"/>
          </p:cNvPicPr>
          <p:nvPr/>
        </p:nvPicPr>
        <p:blipFill>
          <a:blip r:embed="rId1"/>
          <a:srcRect l="3" r="3"/>
          <a:stretch>
            <a:fillRect/>
          </a:stretch>
        </p:blipFill>
        <p:spPr>
          <a:xfrm>
            <a:off x="-384810" y="-1250950"/>
            <a:ext cx="12914630" cy="968629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60645" y="5589905"/>
            <a:ext cx="6483985" cy="738505"/>
          </a:xfrm>
          <a:solidFill>
            <a:srgbClr val="201A31"/>
          </a:solidFill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 altLang="en-US"/>
              <a:t>河海大学：</a:t>
            </a:r>
            <a:r>
              <a:rPr lang="en-US" altLang="zh-CN"/>
              <a:t>xen0n </a:t>
            </a:r>
            <a:r>
              <a:rPr lang="zh-CN" altLang="en-US"/>
              <a:t>分享软件维护之上下游交互</a:t>
            </a:r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home/mingcongbai/下载/Telegram Desktop/IMG_20250419_133404.jpgIMG_20250419_13340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6520" y="-531495"/>
            <a:ext cx="12341860" cy="925639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45150" y="5589905"/>
            <a:ext cx="5999480" cy="738505"/>
          </a:xfrm>
          <a:solidFill>
            <a:srgbClr val="201A31"/>
          </a:solidFill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/>
              <a:t>北京站：同学们试用龙芯</a:t>
            </a:r>
            <a:r>
              <a:rPr lang="en-US" altLang="zh-CN"/>
              <a:t> 3C6000 </a:t>
            </a:r>
            <a:r>
              <a:rPr lang="zh-CN" altLang="en-US"/>
              <a:t>工作站</a:t>
            </a:r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社会服务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社区参与开源之夏的第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CN" b="1">
                <a:solidFill>
                  <a:srgbClr val="FF3535"/>
                </a:solidFill>
              </a:rPr>
              <a:t>6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本年度发布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CN" b="1">
                <a:solidFill>
                  <a:srgbClr val="FF3535"/>
                </a:solidFill>
              </a:rPr>
              <a:t>3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个项目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SpiderMonkey 的 64 位 RISC-V 后端修缮工作（陈萱）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安同 OS Python 2 清除计划（</a:t>
            </a:r>
            <a:r>
              <a:rPr lang="en-US" altLang="zh-CN">
                <a:solidFill>
                  <a:schemeClr val="bg1"/>
                </a:solidFill>
              </a:rPr>
              <a:t>wxiwnd</a:t>
            </a:r>
            <a:r>
              <a:rPr lang="zh-CN" altLang="en-US">
                <a:solidFill>
                  <a:schemeClr val="bg1"/>
                </a:solidFill>
              </a:rPr>
              <a:t>）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自由及开源软件简中本地化工作（白铭骢）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 sz="2400">
                <a:solidFill>
                  <a:schemeClr val="bg1"/>
                </a:solidFill>
              </a:rPr>
              <a:t>第</a:t>
            </a:r>
            <a:r>
              <a:rPr lang="en-US" altLang="zh-CN" sz="2400">
                <a:solidFill>
                  <a:schemeClr val="bg1"/>
                </a:solidFill>
              </a:rPr>
              <a:t> 6 </a:t>
            </a:r>
            <a:r>
              <a:rPr lang="zh-CN" altLang="en-US" sz="2400">
                <a:solidFill>
                  <a:schemeClr val="bg1"/>
                </a:solidFill>
              </a:rPr>
              <a:t>次尝试通过实习项目吸引贡献者融入社区</a:t>
            </a:r>
            <a:endParaRPr lang="zh-CN" altLang="en-US" sz="2400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 sz="2000">
                <a:solidFill>
                  <a:schemeClr val="bg1"/>
                </a:solidFill>
              </a:rPr>
              <a:t>我们会成功吗，拭目以待</a:t>
            </a:r>
            <a:r>
              <a:rPr lang="en-US" altLang="zh-CN" sz="2000">
                <a:solidFill>
                  <a:schemeClr val="bg1"/>
                </a:solidFill>
              </a:rPr>
              <a:t>…</a:t>
            </a:r>
            <a:endParaRPr lang="en-US" altLang="zh-CN" sz="2000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期待来自其他组织的实习与辅导计划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sz="2800"/>
          </a:p>
          <a:p>
            <a:br>
              <a:rPr lang="zh-CN" altLang="en-US" sz="3430"/>
            </a:br>
            <a: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社区活动与工作</a:t>
            </a:r>
            <a:b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</a:br>
            <a:r>
              <a:rPr lang="zh-CN" altLang="en-US" sz="2400">
                <a:sym typeface="+mn-ea"/>
              </a:rPr>
              <a:t>安同</a:t>
            </a:r>
            <a:r>
              <a:rPr lang="en-US" altLang="zh-CN" sz="2400">
                <a:sym typeface="+mn-ea"/>
              </a:rPr>
              <a:t> OS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安同</a:t>
            </a:r>
            <a:r>
              <a:rPr altLang="zh-CN"/>
              <a:t> OS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</a:rPr>
              <a:t>四句总结</a:t>
            </a:r>
            <a:endParaRPr 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用户群体正在壮大，期望与需求日益复杂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维护人员扩充迅速，支持工作效果尚可，但培训效果存疑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大规模更新、重构、修缮工作进度差强人意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质量工程及易用性优化乃是</a:t>
            </a:r>
            <a:r>
              <a:rPr lang="zh-CN" altLang="en-US">
                <a:solidFill>
                  <a:schemeClr val="bg1"/>
                </a:solidFill>
              </a:rPr>
              <a:t>来年重点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系统维护概况与维护革新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问题与解决计划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支持情况概览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主线仍维护</a:t>
            </a:r>
            <a:r>
              <a:rPr lang="en-US" altLang="zh-CN">
                <a:solidFill>
                  <a:schemeClr val="bg1"/>
                </a:solidFill>
              </a:rPr>
              <a:t> 6 </a:t>
            </a:r>
            <a:r>
              <a:rPr lang="zh-CN" altLang="en-US">
                <a:solidFill>
                  <a:schemeClr val="bg1"/>
                </a:solidFill>
              </a:rPr>
              <a:t>个架构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一级架构：</a:t>
            </a:r>
            <a:r>
              <a:rPr lang="en-US" altLang="zh-CN">
                <a:solidFill>
                  <a:schemeClr val="bg1"/>
                </a:solidFill>
              </a:rPr>
              <a:t>x86-64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en-US" altLang="zh-CN">
                <a:solidFill>
                  <a:schemeClr val="bg1"/>
                </a:solidFill>
              </a:rPr>
              <a:t>AArch64 </a:t>
            </a:r>
            <a:r>
              <a:rPr lang="zh-CN" altLang="en-US">
                <a:solidFill>
                  <a:schemeClr val="bg1"/>
                </a:solidFill>
              </a:rPr>
              <a:t>及龙架构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二级架构：</a:t>
            </a:r>
            <a:r>
              <a:rPr lang="en-US" altLang="zh-CN">
                <a:solidFill>
                  <a:schemeClr val="bg1"/>
                </a:solidFill>
              </a:rPr>
              <a:t>Power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en-US" altLang="zh-CN">
                <a:solidFill>
                  <a:schemeClr val="bg1"/>
                </a:solidFill>
              </a:rPr>
              <a:t>RISC-V </a:t>
            </a:r>
            <a:r>
              <a:rPr lang="zh-CN" altLang="en-US">
                <a:solidFill>
                  <a:schemeClr val="bg1"/>
                </a:solidFill>
              </a:rPr>
              <a:t>及龙芯三号</a:t>
            </a:r>
            <a:r>
              <a:rPr lang="en-US" altLang="zh-CN">
                <a:solidFill>
                  <a:schemeClr val="bg1"/>
                </a:solidFill>
              </a:rPr>
              <a:t> (MIPS)</a:t>
            </a:r>
            <a:endParaRPr lang="en-US" altLang="zh-CN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根据日常用户反馈及关注度</a:t>
            </a:r>
            <a:r>
              <a:rPr lang="en-US" altLang="zh-CN">
                <a:solidFill>
                  <a:schemeClr val="bg1"/>
                </a:solidFill>
              </a:rPr>
              <a:t>…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龙架构是安同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用户“基本盘”，用户反馈：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设备支持良好、社区支持较为友好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Spiral </a:t>
            </a:r>
            <a:r>
              <a:rPr lang="zh-CN" altLang="en-US">
                <a:solidFill>
                  <a:schemeClr val="bg1"/>
                </a:solidFill>
              </a:rPr>
              <a:t>及图形化</a:t>
            </a:r>
            <a:r>
              <a:rPr lang="en-US" altLang="zh-CN">
                <a:solidFill>
                  <a:schemeClr val="bg1"/>
                </a:solidFill>
              </a:rPr>
              <a:t> .deb </a:t>
            </a:r>
            <a:r>
              <a:rPr lang="zh-CN" altLang="en-US">
                <a:solidFill>
                  <a:schemeClr val="bg1"/>
                </a:solidFill>
              </a:rPr>
              <a:t>安装程序提供良好软件兼容性及安装体验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得益于用户信任，</a:t>
            </a:r>
            <a:r>
              <a:rPr lang="en-US" altLang="zh-CN">
                <a:solidFill>
                  <a:schemeClr val="bg1"/>
                </a:solidFill>
              </a:rPr>
              <a:t>x86-64 </a:t>
            </a:r>
            <a:r>
              <a:rPr lang="zh-CN" altLang="en-US">
                <a:solidFill>
                  <a:schemeClr val="bg1"/>
                </a:solidFill>
              </a:rPr>
              <a:t>新平台支持能够得到较好的测试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AArch64 </a:t>
            </a:r>
            <a:r>
              <a:rPr lang="zh-CN" altLang="en-US">
                <a:solidFill>
                  <a:schemeClr val="bg1"/>
                </a:solidFill>
              </a:rPr>
              <a:t>设备支持范围基本稳定</a:t>
            </a:r>
            <a:r>
              <a:rPr lang="zh-CN" altLang="en-US">
                <a:solidFill>
                  <a:schemeClr val="bg1"/>
                </a:solidFill>
              </a:rPr>
              <a:t>，</a:t>
            </a:r>
            <a:r>
              <a:rPr lang="en-US" altLang="zh-CN">
                <a:solidFill>
                  <a:schemeClr val="bg1"/>
                </a:solidFill>
              </a:rPr>
              <a:t>Apple Silicon </a:t>
            </a:r>
            <a:r>
              <a:rPr lang="zh-CN" altLang="en-US">
                <a:solidFill>
                  <a:schemeClr val="bg1"/>
                </a:solidFill>
              </a:rPr>
              <a:t>支持有改善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国产硬件支持投入倾斜较为明显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" name="图片 3" descr="itai-hardware-support.zh-c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260985"/>
            <a:ext cx="7316470" cy="628777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tai-hardware-support.zh-c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260985"/>
            <a:ext cx="7316470" cy="62877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719830" y="2204720"/>
            <a:ext cx="6474460" cy="122428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000">
                <a:solidFill>
                  <a:schemeClr val="tx1"/>
                </a:solidFill>
                <a:latin typeface="MiSans Medium" charset="-122"/>
                <a:ea typeface="MiSans Medium" charset="-122"/>
                <a:cs typeface="MiSans Medium" charset="-122"/>
              </a:rPr>
              <a:t>无</a:t>
            </a:r>
            <a:r>
              <a:rPr lang="en-US" altLang="zh-CN" sz="2000">
                <a:solidFill>
                  <a:schemeClr val="tx1"/>
                </a:solidFill>
                <a:latin typeface="MiSans Medium" charset="-122"/>
                <a:ea typeface="MiSans Medium" charset="-122"/>
                <a:cs typeface="MiSans Medium" charset="-122"/>
              </a:rPr>
              <a:t> SIMD/</a:t>
            </a:r>
            <a:r>
              <a:rPr lang="zh-CN" altLang="en-US" sz="2000">
                <a:solidFill>
                  <a:schemeClr val="tx1"/>
                </a:solidFill>
                <a:latin typeface="MiSans Medium" charset="-122"/>
                <a:ea typeface="MiSans Medium" charset="-122"/>
                <a:cs typeface="MiSans Medium" charset="-122"/>
              </a:rPr>
              <a:t>向量版本的龙架构移植</a:t>
            </a:r>
            <a:r>
              <a:rPr lang="en-US" altLang="zh-CN" sz="2000">
                <a:solidFill>
                  <a:schemeClr val="tx1"/>
                </a:solidFill>
                <a:latin typeface="MiSans Medium" charset="-122"/>
                <a:ea typeface="MiSans Medium" charset="-122"/>
                <a:cs typeface="MiSans Medium" charset="-122"/>
              </a:rPr>
              <a:t> (loongarch_nosimd) </a:t>
            </a:r>
            <a:br>
              <a:rPr lang="en-US" altLang="zh-CN" sz="2000">
                <a:solidFill>
                  <a:schemeClr val="tx1"/>
                </a:solidFill>
                <a:latin typeface="MiSans Medium" charset="-122"/>
                <a:ea typeface="MiSans Medium" charset="-122"/>
                <a:cs typeface="MiSans Medium" charset="-122"/>
              </a:rPr>
            </a:br>
            <a:r>
              <a:rPr lang="zh-CN" altLang="en-US" sz="2000">
                <a:solidFill>
                  <a:schemeClr val="tx1"/>
                </a:solidFill>
                <a:latin typeface="MiSans Medium" charset="-122"/>
                <a:ea typeface="MiSans Medium" charset="-122"/>
                <a:cs typeface="MiSans Medium" charset="-122"/>
              </a:rPr>
              <a:t>已初步成形，后续将服务</a:t>
            </a:r>
            <a:r>
              <a:rPr lang="en-US" altLang="zh-CN" sz="2000">
                <a:solidFill>
                  <a:schemeClr val="tx1"/>
                </a:solidFill>
                <a:latin typeface="MiSans Medium" charset="-122"/>
                <a:ea typeface="MiSans Medium" charset="-122"/>
                <a:cs typeface="MiSans Medium" charset="-122"/>
              </a:rPr>
              <a:t> 2K0300 </a:t>
            </a:r>
            <a:r>
              <a:rPr lang="zh-CN" altLang="en-US" sz="2000">
                <a:solidFill>
                  <a:schemeClr val="tx1"/>
                </a:solidFill>
                <a:latin typeface="MiSans Medium" charset="-122"/>
                <a:ea typeface="MiSans Medium" charset="-122"/>
                <a:cs typeface="MiSans Medium" charset="-122"/>
              </a:rPr>
              <a:t>等嵌入式</a:t>
            </a:r>
            <a:r>
              <a:rPr lang="en-US" altLang="zh-CN" sz="2000">
                <a:solidFill>
                  <a:schemeClr val="tx1"/>
                </a:solidFill>
                <a:latin typeface="MiSans Medium" charset="-122"/>
                <a:ea typeface="MiSans Medium" charset="-122"/>
                <a:cs typeface="MiSans Medium" charset="-122"/>
              </a:rPr>
              <a:t> SoC </a:t>
            </a:r>
            <a:r>
              <a:rPr lang="zh-CN" altLang="en-US" sz="2000">
                <a:solidFill>
                  <a:schemeClr val="tx1"/>
                </a:solidFill>
                <a:latin typeface="MiSans Medium" charset="-122"/>
                <a:ea typeface="MiSans Medium" charset="-122"/>
                <a:cs typeface="MiSans Medium" charset="-122"/>
              </a:rPr>
              <a:t>平台</a:t>
            </a:r>
            <a:endParaRPr lang="zh-CN" altLang="en-US" sz="2000">
              <a:solidFill>
                <a:schemeClr val="tx1"/>
              </a:solidFill>
              <a:latin typeface="MiSans Medium" charset="-122"/>
              <a:ea typeface="MiSans Medium" charset="-122"/>
              <a:cs typeface="MiSans Medium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支持情况概览（续）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二级架构支持情况参差不齐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龙芯三号</a:t>
            </a:r>
            <a:r>
              <a:rPr lang="en-US" altLang="zh-CN">
                <a:solidFill>
                  <a:schemeClr val="bg1"/>
                </a:solidFill>
              </a:rPr>
              <a:t> (MIPS) </a:t>
            </a:r>
            <a:r>
              <a:rPr lang="zh-CN" altLang="en-US">
                <a:solidFill>
                  <a:schemeClr val="bg1"/>
                </a:solidFill>
              </a:rPr>
              <a:t>迎来转机，</a:t>
            </a:r>
            <a:r>
              <a:rPr lang="en-US" altLang="zh-CN">
                <a:solidFill>
                  <a:schemeClr val="bg1"/>
                </a:solidFill>
              </a:rPr>
              <a:t>3A4000/3B4000 </a:t>
            </a:r>
            <a:r>
              <a:rPr lang="zh-CN" altLang="en-US">
                <a:solidFill>
                  <a:schemeClr val="bg1"/>
                </a:solidFill>
              </a:rPr>
              <a:t>平台支持较完整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Power </a:t>
            </a:r>
            <a:r>
              <a:rPr lang="zh-CN" altLang="en-US">
                <a:solidFill>
                  <a:schemeClr val="bg1"/>
                </a:solidFill>
              </a:rPr>
              <a:t>出现算力危机，社区捐赠设备可用性有待提高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RISC-V </a:t>
            </a:r>
            <a:r>
              <a:rPr lang="zh-CN" altLang="en-US">
                <a:solidFill>
                  <a:schemeClr val="bg1"/>
                </a:solidFill>
              </a:rPr>
              <a:t>处于消极维护状态，设备支持镜像发布水平亟需提高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二级架构的支持存在“刚需”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龙芯三号</a:t>
            </a:r>
            <a:r>
              <a:rPr lang="en-US" altLang="zh-CN">
                <a:solidFill>
                  <a:schemeClr val="bg1"/>
                </a:solidFill>
              </a:rPr>
              <a:t> (MIPS) </a:t>
            </a:r>
            <a:r>
              <a:rPr lang="zh-CN" altLang="en-US">
                <a:solidFill>
                  <a:schemeClr val="bg1"/>
                </a:solidFill>
              </a:rPr>
              <a:t>及</a:t>
            </a:r>
            <a:r>
              <a:rPr lang="en-US" altLang="zh-CN">
                <a:solidFill>
                  <a:schemeClr val="bg1"/>
                </a:solidFill>
              </a:rPr>
              <a:t> Power </a:t>
            </a:r>
            <a:r>
              <a:rPr lang="zh-CN" altLang="en-US">
                <a:solidFill>
                  <a:schemeClr val="bg1"/>
                </a:solidFill>
              </a:rPr>
              <a:t>移植为星霞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提供构建环境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短期内不会停止维护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RISC-V </a:t>
            </a:r>
            <a:r>
              <a:rPr lang="zh-CN" altLang="en-US">
                <a:solidFill>
                  <a:schemeClr val="bg1"/>
                </a:solidFill>
              </a:rPr>
              <a:t>问题后续展开讨论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sz="3430"/>
          </a:p>
          <a:p>
            <a:br>
              <a:rPr lang="zh-CN" altLang="en-US" sz="3430"/>
            </a:br>
            <a:r>
              <a:rPr lang="en-US" altLang="zh-CN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AOSCC </a:t>
            </a:r>
            <a: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会务工作</a:t>
            </a:r>
            <a:endParaRPr lang="zh-CN" altLang="en-US">
              <a:latin typeface="MiSans Semibold" charset="-122"/>
              <a:ea typeface="MiSans Semibold" charset="-122"/>
              <a:cs typeface="MiSans Semibold" charset="-122"/>
              <a:sym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安全更新响应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安全更新响应较及时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高危、严重漏洞保持</a:t>
            </a:r>
            <a:r>
              <a:rPr lang="en-US" altLang="zh-CN">
                <a:solidFill>
                  <a:schemeClr val="bg1"/>
                </a:solidFill>
              </a:rPr>
              <a:t> 6-24 </a:t>
            </a:r>
            <a:r>
              <a:rPr lang="zh-CN" altLang="en-US">
                <a:solidFill>
                  <a:schemeClr val="bg1"/>
                </a:solidFill>
              </a:rPr>
              <a:t>小时响应周期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响应周期内完成问题报告、诊断、修复、构建、测试及推送工作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典型案例：</a:t>
            </a:r>
            <a:r>
              <a:rPr lang="en-US" altLang="zh-CN">
                <a:solidFill>
                  <a:schemeClr val="bg1"/>
                </a:solidFill>
              </a:rPr>
              <a:t>CUPS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en-US" altLang="zh-CN">
                <a:solidFill>
                  <a:schemeClr val="bg1"/>
                </a:solidFill>
              </a:rPr>
              <a:t>libblockdev </a:t>
            </a:r>
            <a:r>
              <a:rPr lang="zh-CN" altLang="en-US">
                <a:solidFill>
                  <a:schemeClr val="bg1"/>
                </a:solidFill>
              </a:rPr>
              <a:t>等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用户感知更明显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oma 1.13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en-US" altLang="zh-CN">
                <a:solidFill>
                  <a:schemeClr val="bg1"/>
                </a:solidFill>
              </a:rPr>
              <a:t>2024 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 12 </a:t>
            </a:r>
            <a:r>
              <a:rPr lang="zh-CN" altLang="en-US">
                <a:solidFill>
                  <a:schemeClr val="bg1"/>
                </a:solidFill>
              </a:rPr>
              <a:t>月）引入更新元数据支持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更新界面使用红色标记突出显示安全更新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并显示安全更新内容及严重性等关键信息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内核维护工作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自</a:t>
            </a:r>
            <a:r>
              <a:rPr lang="en-US" altLang="zh-CN">
                <a:solidFill>
                  <a:schemeClr val="bg1"/>
                </a:solidFill>
              </a:rPr>
              <a:t> 6.10 </a:t>
            </a:r>
            <a:r>
              <a:rPr lang="zh-CN" altLang="en-US">
                <a:solidFill>
                  <a:schemeClr val="bg1"/>
                </a:solidFill>
              </a:rPr>
              <a:t>分支起，内核补丁维护工作流完成改革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遵从</a:t>
            </a:r>
            <a:r>
              <a:rPr lang="en-US" altLang="zh-CN">
                <a:solidFill>
                  <a:schemeClr val="bg1"/>
                </a:solidFill>
              </a:rPr>
              <a:t> Android Common Kernels </a:t>
            </a:r>
            <a:r>
              <a:rPr lang="zh-CN" altLang="en-US">
                <a:solidFill>
                  <a:schemeClr val="bg1"/>
                </a:solidFill>
              </a:rPr>
              <a:t>补丁维护守则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对所有内核补丁的来源、引入方式及内容更动等补充完整记录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对重点关注的第三方内核源码树形成跟踪机制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chenhuacai/linux</a:t>
            </a:r>
            <a:r>
              <a:rPr lang="zh-CN" altLang="en-US">
                <a:solidFill>
                  <a:schemeClr val="bg1"/>
                </a:solidFill>
              </a:rPr>
              <a:t>、飞腾</a:t>
            </a:r>
            <a:r>
              <a:rPr lang="en-US" altLang="zh-CN">
                <a:solidFill>
                  <a:schemeClr val="bg1"/>
                </a:solidFill>
              </a:rPr>
              <a:t> 6.6 </a:t>
            </a:r>
            <a:r>
              <a:rPr lang="zh-CN" altLang="en-US">
                <a:solidFill>
                  <a:schemeClr val="bg1"/>
                </a:solidFill>
              </a:rPr>
              <a:t>内核、</a:t>
            </a:r>
            <a:r>
              <a:rPr lang="en-US" altLang="zh-CN">
                <a:solidFill>
                  <a:schemeClr val="bg1"/>
                </a:solidFill>
              </a:rPr>
              <a:t>deepin 6.6 </a:t>
            </a:r>
            <a:r>
              <a:rPr lang="zh-CN" altLang="en-US">
                <a:solidFill>
                  <a:schemeClr val="bg1"/>
                </a:solidFill>
              </a:rPr>
              <a:t>内核等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引入</a:t>
            </a:r>
            <a:r>
              <a:rPr lang="en-US" altLang="zh-CN">
                <a:solidFill>
                  <a:schemeClr val="bg1"/>
                </a:solidFill>
              </a:rPr>
              <a:t> RC </a:t>
            </a:r>
            <a:r>
              <a:rPr lang="zh-CN" altLang="en-US">
                <a:solidFill>
                  <a:schemeClr val="bg1"/>
                </a:solidFill>
              </a:rPr>
              <a:t>内核包</a:t>
            </a:r>
            <a:r>
              <a:rPr lang="en-US" altLang="zh-CN">
                <a:solidFill>
                  <a:schemeClr val="bg1"/>
                </a:solidFill>
              </a:rPr>
              <a:t> (linux+kernel+rc) </a:t>
            </a:r>
            <a:r>
              <a:rPr lang="zh-CN" altLang="en-US">
                <a:solidFill>
                  <a:schemeClr val="bg1"/>
                </a:solidFill>
              </a:rPr>
              <a:t>供用户尝鲜及反馈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形成三分支维护（</a:t>
            </a:r>
            <a:r>
              <a:rPr lang="en-US" altLang="zh-CN">
                <a:solidFill>
                  <a:schemeClr val="bg1"/>
                </a:solidFill>
              </a:rPr>
              <a:t>stable, longterm, prepatch)</a:t>
            </a:r>
            <a:endParaRPr lang="en-US" altLang="zh-CN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参与上游工作，修复用户报告的多例设备支持问题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华硕</a:t>
            </a:r>
            <a:r>
              <a:rPr lang="en-US" altLang="zh-CN">
                <a:solidFill>
                  <a:schemeClr val="bg1"/>
                </a:solidFill>
              </a:rPr>
              <a:t> XU441 </a:t>
            </a:r>
            <a:r>
              <a:rPr lang="zh-CN" altLang="en-US">
                <a:solidFill>
                  <a:schemeClr val="bg1"/>
                </a:solidFill>
              </a:rPr>
              <a:t>网卡性能问题、</a:t>
            </a:r>
            <a:r>
              <a:rPr lang="en-US" altLang="zh-CN">
                <a:solidFill>
                  <a:schemeClr val="bg1"/>
                </a:solidFill>
              </a:rPr>
              <a:t>ThinkPad X200 </a:t>
            </a:r>
            <a:r>
              <a:rPr lang="zh-CN" altLang="en-US">
                <a:solidFill>
                  <a:schemeClr val="bg1"/>
                </a:solidFill>
              </a:rPr>
              <a:t>稳定性问题、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龙架构平台无法</a:t>
            </a:r>
            <a:r>
              <a:rPr lang="en-US" altLang="zh-CN">
                <a:solidFill>
                  <a:schemeClr val="bg1"/>
                </a:solidFill>
              </a:rPr>
              <a:t> HID </a:t>
            </a:r>
            <a:r>
              <a:rPr lang="zh-CN" altLang="en-US">
                <a:solidFill>
                  <a:schemeClr val="bg1"/>
                </a:solidFill>
              </a:rPr>
              <a:t>唤醒及部分</a:t>
            </a:r>
            <a:r>
              <a:rPr lang="en-US" altLang="zh-CN">
                <a:solidFill>
                  <a:schemeClr val="bg1"/>
                </a:solidFill>
              </a:rPr>
              <a:t> USB </a:t>
            </a:r>
            <a:r>
              <a:rPr lang="zh-CN" altLang="en-US">
                <a:sym typeface="+mn-ea"/>
              </a:rPr>
              <a:t>设备</a:t>
            </a:r>
            <a:r>
              <a:rPr lang="zh-CN" altLang="en-US">
                <a:solidFill>
                  <a:schemeClr val="bg1"/>
                </a:solidFill>
              </a:rPr>
              <a:t>丢失问题</a:t>
            </a:r>
            <a:r>
              <a:rPr lang="en-US" altLang="zh-CN">
                <a:solidFill>
                  <a:schemeClr val="bg1"/>
                </a:solidFill>
              </a:rPr>
              <a:t>…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补丁维护工作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补丁维护标准化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AOSC-Tracking</a:t>
            </a:r>
            <a:r>
              <a:rPr lang="zh-CN" altLang="en-US">
                <a:solidFill>
                  <a:schemeClr val="bg1"/>
                </a:solidFill>
              </a:rPr>
              <a:t>，安同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的代码“上游”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Fork </a:t>
            </a:r>
            <a:r>
              <a:rPr lang="zh-CN" altLang="en-US">
                <a:solidFill>
                  <a:schemeClr val="bg1"/>
                </a:solidFill>
              </a:rPr>
              <a:t>或导入上游仓库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源码包，按</a:t>
            </a:r>
            <a:r>
              <a:rPr lang="en-US" altLang="zh-CN">
                <a:solidFill>
                  <a:schemeClr val="bg1"/>
                </a:solidFill>
              </a:rPr>
              <a:t> Tag </a:t>
            </a:r>
            <a:r>
              <a:rPr lang="zh-CN" altLang="en-US">
                <a:solidFill>
                  <a:schemeClr val="bg1"/>
                </a:solidFill>
              </a:rPr>
              <a:t>创建分支维护补丁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补丁规范与</a:t>
            </a:r>
            <a:r>
              <a:rPr lang="en-US" altLang="zh-CN">
                <a:solidFill>
                  <a:schemeClr val="bg1"/>
                </a:solidFill>
              </a:rPr>
              <a:t> aosc-os-abbs </a:t>
            </a:r>
            <a:r>
              <a:rPr lang="zh-CN" altLang="en-US">
                <a:solidFill>
                  <a:schemeClr val="bg1"/>
                </a:solidFill>
              </a:rPr>
              <a:t>一致，清晰描述补丁内容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理想情况下：采用</a:t>
            </a:r>
            <a:r>
              <a:rPr lang="en-US" altLang="zh-CN">
                <a:solidFill>
                  <a:schemeClr val="bg1"/>
                </a:solidFill>
              </a:rPr>
              <a:t> Android Kernel Commons </a:t>
            </a:r>
            <a:r>
              <a:rPr lang="zh-CN" altLang="en-US">
                <a:solidFill>
                  <a:schemeClr val="bg1"/>
                </a:solidFill>
              </a:rPr>
              <a:t>规范？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优劣势明显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优势：可保持补丁“干净”，在标记充分的情况下可实现补丁追踪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劣势：时间成本高，尤其是从其他没有类似要求的发行版导入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补丁时，不仅需要手动提交，还需要补充许多提交信息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作业欠缴记录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叠甲：我们是业余社区，只对自己的时间负责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一年来，许多安同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方面的工作没能及时完成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KDE 6 </a:t>
            </a:r>
            <a:r>
              <a:rPr lang="zh-CN" altLang="en-US">
                <a:solidFill>
                  <a:schemeClr val="bg1"/>
                </a:solidFill>
              </a:rPr>
              <a:t>稳定化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GNOME </a:t>
            </a:r>
            <a:r>
              <a:rPr lang="zh-CN" altLang="en-US">
                <a:solidFill>
                  <a:schemeClr val="bg1"/>
                </a:solidFill>
              </a:rPr>
              <a:t>更新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Python </a:t>
            </a:r>
            <a:r>
              <a:rPr lang="zh-CN" altLang="en-US">
                <a:solidFill>
                  <a:schemeClr val="bg1"/>
                </a:solidFill>
              </a:rPr>
              <a:t>更新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软件商店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星霞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重启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龙芯</a:t>
            </a:r>
            <a:r>
              <a:rPr lang="en-US" altLang="zh-CN">
                <a:solidFill>
                  <a:schemeClr val="bg1"/>
                </a:solidFill>
              </a:rPr>
              <a:t> 4K/16K </a:t>
            </a:r>
            <a:r>
              <a:rPr lang="zh-CN" altLang="en-US">
                <a:solidFill>
                  <a:schemeClr val="bg1"/>
                </a:solidFill>
              </a:rPr>
              <a:t>双内核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Chromium </a:t>
            </a:r>
            <a:r>
              <a:rPr lang="zh-CN" altLang="en-US">
                <a:solidFill>
                  <a:schemeClr val="bg1"/>
                </a:solidFill>
              </a:rPr>
              <a:t>龙架构补丁集维护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… </a:t>
            </a:r>
            <a:r>
              <a:rPr lang="zh-CN" altLang="en-US">
                <a:solidFill>
                  <a:schemeClr val="bg1"/>
                </a:solidFill>
              </a:rPr>
              <a:t>私密吗喽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CN" b="1">
                <a:solidFill>
                  <a:srgbClr val="FF3535"/>
                </a:solidFill>
              </a:rPr>
              <a:t>(sorry, not sorry)</a:t>
            </a:r>
            <a:endParaRPr lang="en-US" altLang="zh-CN" b="1">
              <a:solidFill>
                <a:srgbClr val="FF3535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/>
              <a:t>KDE 6 </a:t>
            </a:r>
            <a:r>
              <a:rPr lang="zh-CN" altLang="en-US"/>
              <a:t>问题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作为安同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的默认桌面，</a:t>
            </a:r>
            <a:r>
              <a:rPr lang="en-US" altLang="zh-CN">
                <a:solidFill>
                  <a:schemeClr val="bg1"/>
                </a:solidFill>
              </a:rPr>
              <a:t>KDE </a:t>
            </a:r>
            <a:r>
              <a:rPr lang="zh-CN" altLang="en-US">
                <a:solidFill>
                  <a:schemeClr val="bg1"/>
                </a:solidFill>
              </a:rPr>
              <a:t>更新的用户关注度较高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KDE 6 </a:t>
            </a:r>
            <a:r>
              <a:rPr lang="zh-CN" altLang="en-US">
                <a:solidFill>
                  <a:schemeClr val="bg1"/>
                </a:solidFill>
              </a:rPr>
              <a:t>更新预览已于去年</a:t>
            </a:r>
            <a:r>
              <a:rPr lang="en-US" altLang="zh-CN">
                <a:solidFill>
                  <a:schemeClr val="bg1"/>
                </a:solidFill>
              </a:rPr>
              <a:t> 10 </a:t>
            </a:r>
            <a:r>
              <a:rPr lang="zh-CN" altLang="en-US">
                <a:solidFill>
                  <a:schemeClr val="bg1"/>
                </a:solidFill>
              </a:rPr>
              <a:t>月开启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原定于春节合并稳定源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为何没有实现？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时间不足：</a:t>
            </a:r>
            <a:r>
              <a:rPr lang="en-US" altLang="zh-CN">
                <a:solidFill>
                  <a:schemeClr val="bg1"/>
                </a:solidFill>
              </a:rPr>
              <a:t>KDE 6 </a:t>
            </a:r>
            <a:r>
              <a:rPr lang="zh-CN" altLang="en-US">
                <a:solidFill>
                  <a:schemeClr val="bg1"/>
                </a:solidFill>
              </a:rPr>
              <a:t>更新中还计划了</a:t>
            </a:r>
            <a:r>
              <a:rPr lang="en-US" altLang="zh-CN">
                <a:solidFill>
                  <a:schemeClr val="bg1"/>
                </a:solidFill>
              </a:rPr>
              <a:t> UI </a:t>
            </a:r>
            <a:r>
              <a:rPr lang="zh-CN" altLang="en-US">
                <a:solidFill>
                  <a:schemeClr val="bg1"/>
                </a:solidFill>
              </a:rPr>
              <a:t>修缮和数个增强</a:t>
            </a:r>
            <a:r>
              <a:rPr lang="en-US" altLang="zh-CN">
                <a:solidFill>
                  <a:schemeClr val="bg1"/>
                </a:solidFill>
              </a:rPr>
              <a:t> KCM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上游问题：唤醒时先显示桌面的问题、面板圆角渲染问题、</a:t>
            </a:r>
            <a:r>
              <a:rPr lang="en-US" altLang="zh-CN">
                <a:solidFill>
                  <a:schemeClr val="bg1"/>
                </a:solidFill>
              </a:rPr>
              <a:t>…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KDE 6 </a:t>
            </a:r>
            <a:r>
              <a:rPr lang="zh-CN" altLang="en-US">
                <a:solidFill>
                  <a:schemeClr val="bg1"/>
                </a:solidFill>
              </a:rPr>
              <a:t>测试源将保持更新，但仍需等待时机成熟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进度跟踪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AOSC-Dev/aosc-os-abbs#8525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/>
              <a:t>GNOME </a:t>
            </a:r>
            <a:r>
              <a:rPr lang="zh-CN" altLang="en-US"/>
              <a:t>问题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作为非默认桌面，</a:t>
            </a:r>
            <a:r>
              <a:rPr lang="en-US" altLang="zh-CN">
                <a:solidFill>
                  <a:schemeClr val="bg1"/>
                </a:solidFill>
              </a:rPr>
              <a:t>GNOME </a:t>
            </a:r>
            <a:r>
              <a:rPr lang="zh-CN" altLang="en-US">
                <a:solidFill>
                  <a:schemeClr val="bg1"/>
                </a:solidFill>
              </a:rPr>
              <a:t>维护状态的确不尽人意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目前仍在</a:t>
            </a:r>
            <a:r>
              <a:rPr lang="en-US" altLang="zh-CN">
                <a:solidFill>
                  <a:schemeClr val="bg1"/>
                </a:solidFill>
              </a:rPr>
              <a:t> GNOME 42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新架构移植（包括龙架构）由于存量构建问题，未提供</a:t>
            </a:r>
            <a:r>
              <a:rPr lang="en-US" altLang="zh-CN">
                <a:solidFill>
                  <a:schemeClr val="bg1"/>
                </a:solidFill>
              </a:rPr>
              <a:t> GNOME</a:t>
            </a:r>
            <a:endParaRPr lang="en-US" altLang="zh-CN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GNOME </a:t>
            </a:r>
            <a:r>
              <a:rPr lang="zh-CN" altLang="en-US">
                <a:solidFill>
                  <a:schemeClr val="bg1"/>
                </a:solidFill>
              </a:rPr>
              <a:t>不仅是部分用户的偏好，更是基础设施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GLib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en-US" altLang="zh-CN">
                <a:solidFill>
                  <a:schemeClr val="bg1"/>
                </a:solidFill>
              </a:rPr>
              <a:t>GTK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en-US" altLang="zh-CN">
                <a:solidFill>
                  <a:schemeClr val="bg1"/>
                </a:solidFill>
              </a:rPr>
              <a:t>libsoup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en-US" altLang="zh-CN">
                <a:solidFill>
                  <a:schemeClr val="bg1"/>
                </a:solidFill>
              </a:rPr>
              <a:t>…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更新刻不容缓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当前进度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GNOME 48 </a:t>
            </a:r>
            <a:r>
              <a:rPr lang="zh-CN" altLang="en-US">
                <a:solidFill>
                  <a:schemeClr val="bg1"/>
                </a:solidFill>
              </a:rPr>
              <a:t>更新构建中，目前正迁移基础依赖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九月前应该可以顺利对接并推送</a:t>
            </a:r>
            <a:r>
              <a:rPr lang="en-US" altLang="zh-CN">
                <a:solidFill>
                  <a:schemeClr val="bg1"/>
                </a:solidFill>
              </a:rPr>
              <a:t> GNOME 49 </a:t>
            </a:r>
            <a:r>
              <a:rPr lang="zh-CN" altLang="en-US">
                <a:solidFill>
                  <a:schemeClr val="bg1"/>
                </a:solidFill>
              </a:rPr>
              <a:t>更新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/>
              <a:t>Python </a:t>
            </a:r>
            <a:r>
              <a:rPr lang="zh-CN" altLang="en-US"/>
              <a:t>问题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祸不单行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Python 2 </a:t>
            </a:r>
            <a:r>
              <a:rPr lang="zh-CN" altLang="en-US">
                <a:solidFill>
                  <a:schemeClr val="bg1"/>
                </a:solidFill>
              </a:rPr>
              <a:t>仍被大量（预装）软件依赖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Python 3 </a:t>
            </a:r>
            <a:r>
              <a:rPr lang="zh-CN" altLang="en-US">
                <a:solidFill>
                  <a:schemeClr val="bg1"/>
                </a:solidFill>
              </a:rPr>
              <a:t>目前仍在</a:t>
            </a:r>
            <a:r>
              <a:rPr lang="en-US" altLang="zh-CN">
                <a:solidFill>
                  <a:schemeClr val="bg1"/>
                </a:solidFill>
              </a:rPr>
              <a:t> 3.10</a:t>
            </a:r>
            <a:r>
              <a:rPr lang="zh-CN" altLang="en-US">
                <a:solidFill>
                  <a:schemeClr val="bg1"/>
                </a:solidFill>
              </a:rPr>
              <a:t>，亟需更新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已阻碍</a:t>
            </a:r>
            <a:r>
              <a:rPr lang="en-US" altLang="zh-CN">
                <a:solidFill>
                  <a:schemeClr val="bg1"/>
                </a:solidFill>
              </a:rPr>
              <a:t> Blender </a:t>
            </a:r>
            <a:r>
              <a:rPr lang="zh-CN" altLang="en-US">
                <a:solidFill>
                  <a:schemeClr val="bg1"/>
                </a:solidFill>
              </a:rPr>
              <a:t>等软件的更新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在做了，在做了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OSPP 2025 </a:t>
            </a:r>
            <a:r>
              <a:rPr lang="zh-CN" altLang="en-US">
                <a:solidFill>
                  <a:schemeClr val="bg1"/>
                </a:solidFill>
              </a:rPr>
              <a:t>结项时，</a:t>
            </a:r>
            <a:r>
              <a:rPr lang="en-US" altLang="zh-CN">
                <a:solidFill>
                  <a:schemeClr val="bg1"/>
                </a:solidFill>
              </a:rPr>
              <a:t>Python 2 </a:t>
            </a:r>
            <a:r>
              <a:rPr lang="zh-CN" altLang="en-US">
                <a:solidFill>
                  <a:schemeClr val="bg1"/>
                </a:solidFill>
              </a:rPr>
              <a:t>依赖将达到最小化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xtex </a:t>
            </a:r>
            <a:r>
              <a:rPr lang="zh-CN" altLang="en-US">
                <a:solidFill>
                  <a:schemeClr val="bg1"/>
                </a:solidFill>
              </a:rPr>
              <a:t>已开始维护</a:t>
            </a:r>
            <a:r>
              <a:rPr lang="en-US" altLang="zh-CN">
                <a:solidFill>
                  <a:schemeClr val="bg1"/>
                </a:solidFill>
              </a:rPr>
              <a:t> Python 3.14 </a:t>
            </a:r>
            <a:r>
              <a:rPr lang="zh-CN" altLang="en-US">
                <a:solidFill>
                  <a:schemeClr val="bg1"/>
                </a:solidFill>
              </a:rPr>
              <a:t>预览源，计划</a:t>
            </a:r>
            <a:r>
              <a:rPr lang="en-US" altLang="zh-CN">
                <a:solidFill>
                  <a:schemeClr val="bg1"/>
                </a:solidFill>
              </a:rPr>
              <a:t> 3.14 </a:t>
            </a:r>
            <a:r>
              <a:rPr lang="zh-CN" altLang="en-US">
                <a:solidFill>
                  <a:schemeClr val="bg1"/>
                </a:solidFill>
              </a:rPr>
              <a:t>发布时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同步合并稳定源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en-US" altLang="zh-CN">
                <a:solidFill>
                  <a:schemeClr val="bg1"/>
                </a:solidFill>
              </a:rPr>
              <a:t>	</a:t>
            </a:r>
            <a:r>
              <a:rPr lang="en-US" altLang="zh-CN" b="1">
                <a:solidFill>
                  <a:srgbClr val="FF3535"/>
                </a:solidFill>
                <a:cs typeface="Source Code Pro" panose="020B0509030403020204" charset="0"/>
              </a:rPr>
              <a:t>oma topics --opt-in python-3.14</a:t>
            </a:r>
            <a:endParaRPr lang="en-US" altLang="zh-CN" b="1">
              <a:solidFill>
                <a:srgbClr val="FF3535"/>
              </a:solidFill>
              <a:cs typeface="Source Code Pro" panose="020B050903040302020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/>
              <a:t>RISC-V </a:t>
            </a:r>
            <a:r>
              <a:rPr lang="zh-CN" altLang="en-US"/>
              <a:t>问题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>
              <a:lnSpc>
                <a:spcPct val="140000"/>
              </a:lnSpc>
            </a:pPr>
            <a:r>
              <a:rPr lang="zh-CN" altLang="en-US" sz="2400">
                <a:sym typeface="+mn-ea"/>
              </a:rPr>
              <a:t>社区内维护意愿较低，甚至存在抵触心理</a:t>
            </a:r>
            <a:endParaRPr lang="zh-CN" altLang="en-US" sz="2400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算力严重滞后：</a:t>
            </a:r>
            <a:r>
              <a:rPr lang="en-US" altLang="zh-CN">
                <a:solidFill>
                  <a:schemeClr val="bg1"/>
                </a:solidFill>
              </a:rPr>
              <a:t>SG2042</a:t>
            </a:r>
            <a:r>
              <a:rPr lang="zh-CN" altLang="en-US">
                <a:solidFill>
                  <a:schemeClr val="bg1"/>
                </a:solidFill>
              </a:rPr>
              <a:t>，用最好的条件打最穷苦的仗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 sz="1800">
                <a:solidFill>
                  <a:schemeClr val="bg1"/>
                </a:solidFill>
              </a:rPr>
              <a:t>稳定性亦存在显著问题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 sz="2000">
                <a:solidFill>
                  <a:schemeClr val="bg1"/>
                </a:solidFill>
              </a:rPr>
              <a:t>支持动力缺位：</a:t>
            </a:r>
            <a:endParaRPr lang="zh-CN" altLang="en-US" sz="2000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 sz="1800">
                <a:solidFill>
                  <a:schemeClr val="bg1"/>
                </a:solidFill>
              </a:rPr>
              <a:t>设备基础差，日用可能性微存（但仅仅是微存）</a:t>
            </a:r>
            <a:endParaRPr lang="zh-CN" altLang="en-US" sz="1800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 sz="1800">
                <a:solidFill>
                  <a:schemeClr val="bg1"/>
                </a:solidFill>
              </a:rPr>
              <a:t>设备支持难以完善，尤其是</a:t>
            </a:r>
            <a:r>
              <a:rPr lang="en-US" altLang="zh-CN" sz="1800">
                <a:solidFill>
                  <a:schemeClr val="bg1"/>
                </a:solidFill>
              </a:rPr>
              <a:t> GPU </a:t>
            </a:r>
            <a:r>
              <a:rPr lang="zh-CN" altLang="en-US" sz="1800">
                <a:solidFill>
                  <a:schemeClr val="bg1"/>
                </a:solidFill>
              </a:rPr>
              <a:t>部分</a:t>
            </a:r>
            <a:endParaRPr lang="zh-CN" altLang="en-US" sz="1800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 sz="1800">
                <a:solidFill>
                  <a:schemeClr val="bg1"/>
                </a:solidFill>
              </a:rPr>
              <a:t>无刚需：星霞</a:t>
            </a:r>
            <a:r>
              <a:rPr lang="en-US" altLang="zh-CN" sz="1800">
                <a:solidFill>
                  <a:schemeClr val="bg1"/>
                </a:solidFill>
              </a:rPr>
              <a:t> OS </a:t>
            </a:r>
            <a:r>
              <a:rPr lang="zh-CN" altLang="en-US" sz="1800">
                <a:solidFill>
                  <a:schemeClr val="bg1"/>
                </a:solidFill>
              </a:rPr>
              <a:t>不需要支持</a:t>
            </a:r>
            <a:r>
              <a:rPr lang="en-US" altLang="zh-CN" sz="1800">
                <a:solidFill>
                  <a:schemeClr val="bg1"/>
                </a:solidFill>
              </a:rPr>
              <a:t> RISC-V </a:t>
            </a:r>
            <a:r>
              <a:rPr lang="zh-CN" altLang="en-US" sz="1800">
                <a:solidFill>
                  <a:schemeClr val="bg1"/>
                </a:solidFill>
              </a:rPr>
              <a:t>的前序架构</a:t>
            </a:r>
            <a:endParaRPr lang="zh-CN" altLang="en-US" sz="1800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请有志者行动起来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ym typeface="+mn-ea"/>
              </a:rPr>
              <a:t>从镜像发布开始，实现</a:t>
            </a:r>
            <a:r>
              <a:rPr lang="en-US" altLang="zh-CN">
                <a:sym typeface="+mn-ea"/>
              </a:rPr>
              <a:t> RISC-V </a:t>
            </a:r>
            <a:r>
              <a:rPr lang="zh-CN" altLang="en-US">
                <a:sym typeface="+mn-ea"/>
              </a:rPr>
              <a:t>的实机测试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如</a:t>
            </a:r>
            <a:r>
              <a:rPr lang="en-US" altLang="zh-CN">
                <a:solidFill>
                  <a:schemeClr val="bg1"/>
                </a:solidFill>
              </a:rPr>
              <a:t> 10 </a:t>
            </a:r>
            <a:r>
              <a:rPr lang="zh-CN" altLang="en-US">
                <a:solidFill>
                  <a:schemeClr val="bg1"/>
                </a:solidFill>
              </a:rPr>
              <a:t>月</a:t>
            </a:r>
            <a:r>
              <a:rPr lang="en-US" altLang="zh-CN">
                <a:solidFill>
                  <a:schemeClr val="bg1"/>
                </a:solidFill>
              </a:rPr>
              <a:t> 1 </a:t>
            </a:r>
            <a:r>
              <a:rPr lang="zh-CN" altLang="en-US">
                <a:solidFill>
                  <a:schemeClr val="bg1"/>
                </a:solidFill>
              </a:rPr>
              <a:t>日无改观，</a:t>
            </a:r>
            <a:r>
              <a:rPr lang="en-US" altLang="zh-CN" b="1">
                <a:solidFill>
                  <a:srgbClr val="FF3535"/>
                </a:solidFill>
              </a:rPr>
              <a:t>RISC-V </a:t>
            </a:r>
            <a:r>
              <a:rPr lang="zh-CN" altLang="en-US" b="1">
                <a:solidFill>
                  <a:srgbClr val="FF3535"/>
                </a:solidFill>
              </a:rPr>
              <a:t>移植面临降级或冻结风险</a:t>
            </a:r>
            <a:endParaRPr lang="zh-CN" altLang="en-US" b="1">
              <a:solidFill>
                <a:srgbClr val="FF3535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软件支持与管理问题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的</a:t>
            </a:r>
            <a:r>
              <a:rPr lang="en-US" altLang="zh-CN">
                <a:solidFill>
                  <a:schemeClr val="bg1"/>
                </a:solidFill>
              </a:rPr>
              <a:t> Debian </a:t>
            </a:r>
            <a:r>
              <a:rPr lang="zh-CN" altLang="en-US">
                <a:solidFill>
                  <a:schemeClr val="bg1"/>
                </a:solidFill>
              </a:rPr>
              <a:t>问题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ym typeface="+mn-ea"/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使用</a:t>
            </a:r>
            <a:r>
              <a:rPr lang="en-US" altLang="zh-CN">
                <a:solidFill>
                  <a:schemeClr val="bg1"/>
                </a:solidFill>
              </a:rPr>
              <a:t> .deb </a:t>
            </a:r>
            <a:r>
              <a:rPr lang="zh-CN" altLang="en-US">
                <a:solidFill>
                  <a:schemeClr val="bg1"/>
                </a:solidFill>
              </a:rPr>
              <a:t>的非</a:t>
            </a:r>
            <a:r>
              <a:rPr lang="en-US" altLang="zh-CN">
                <a:solidFill>
                  <a:schemeClr val="bg1"/>
                </a:solidFill>
              </a:rPr>
              <a:t> Debian </a:t>
            </a:r>
            <a:r>
              <a:rPr lang="zh-CN" altLang="en-US">
                <a:solidFill>
                  <a:schemeClr val="bg1"/>
                </a:solidFill>
              </a:rPr>
              <a:t>系发行版”这一概念难以理解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Spiral </a:t>
            </a:r>
            <a:r>
              <a:rPr lang="zh-CN" altLang="en-US">
                <a:solidFill>
                  <a:schemeClr val="bg1"/>
                </a:solidFill>
              </a:rPr>
              <a:t>可补救，但存在风险：安同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如何处理软件支持边界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在安同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安装</a:t>
            </a:r>
            <a:r>
              <a:rPr lang="en-US" altLang="zh-CN">
                <a:solidFill>
                  <a:schemeClr val="bg1"/>
                </a:solidFill>
              </a:rPr>
              <a:t> Debian </a:t>
            </a:r>
            <a:r>
              <a:rPr lang="zh-CN" altLang="en-US">
                <a:solidFill>
                  <a:schemeClr val="bg1"/>
                </a:solidFill>
              </a:rPr>
              <a:t>系统包！（别念了）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第三方软件安装难度依然存在，支持成本较高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初步改善：今年推送的图形化</a:t>
            </a:r>
            <a:r>
              <a:rPr lang="en-US" altLang="zh-CN">
                <a:solidFill>
                  <a:schemeClr val="bg1"/>
                </a:solidFill>
              </a:rPr>
              <a:t> .deb </a:t>
            </a:r>
            <a:r>
              <a:rPr lang="zh-CN" altLang="en-US">
                <a:solidFill>
                  <a:schemeClr val="bg1"/>
                </a:solidFill>
              </a:rPr>
              <a:t>安装工具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下一步：安同软件商店</a:t>
            </a:r>
            <a:r>
              <a:rPr lang="en-US" altLang="zh-CN">
                <a:solidFill>
                  <a:schemeClr val="bg1"/>
                </a:solidFill>
              </a:rPr>
              <a:t> (Aoska)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中长期：完成</a:t>
            </a:r>
            <a:r>
              <a:rPr lang="en-US" altLang="zh-CN">
                <a:solidFill>
                  <a:schemeClr val="bg1"/>
                </a:solidFill>
              </a:rPr>
              <a:t> Spiral </a:t>
            </a:r>
            <a:r>
              <a:rPr lang="zh-CN" altLang="en-US">
                <a:solidFill>
                  <a:schemeClr val="bg1"/>
                </a:solidFill>
              </a:rPr>
              <a:t>覆盖，最大限度消灭依赖隔阂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/>
              <a:t>loongarch64/loong64 </a:t>
            </a:r>
            <a:r>
              <a:rPr lang="zh-CN" altLang="en-US"/>
              <a:t>问题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dpkg </a:t>
            </a:r>
            <a:r>
              <a:rPr lang="zh-CN" altLang="en-US">
                <a:solidFill>
                  <a:schemeClr val="bg1"/>
                </a:solidFill>
              </a:rPr>
              <a:t>宇宙的新旧之争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采用“旧世界”架构名，尽管出于对架构名可读性的初心，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实际上巧合地通过</a:t>
            </a:r>
            <a:r>
              <a:rPr lang="en-US" altLang="zh-CN">
                <a:solidFill>
                  <a:schemeClr val="bg1"/>
                </a:solidFill>
              </a:rPr>
              <a:t> libLoL </a:t>
            </a:r>
            <a:r>
              <a:rPr lang="zh-CN" altLang="en-US">
                <a:solidFill>
                  <a:schemeClr val="bg1"/>
                </a:solidFill>
              </a:rPr>
              <a:t>实现了对旧世界软件包的无缝兼容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（对</a:t>
            </a:r>
            <a:r>
              <a:rPr lang="en-US" altLang="zh-CN">
                <a:solidFill>
                  <a:schemeClr val="bg1"/>
                </a:solidFill>
              </a:rPr>
              <a:t>…… </a:t>
            </a:r>
            <a:r>
              <a:rPr lang="zh-CN" altLang="en-US">
                <a:solidFill>
                  <a:schemeClr val="bg1"/>
                </a:solidFill>
              </a:rPr>
              <a:t>有很多风险，但我们确实还没遇到哪怕一个这样做的用户）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Debian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en-US" altLang="zh-CN">
                <a:solidFill>
                  <a:schemeClr val="bg1"/>
                </a:solidFill>
              </a:rPr>
              <a:t>UOS 25</a:t>
            </a:r>
            <a:r>
              <a:rPr lang="zh-CN" altLang="en-US">
                <a:solidFill>
                  <a:schemeClr val="bg1"/>
                </a:solidFill>
              </a:rPr>
              <a:t>、麒麟</a:t>
            </a:r>
            <a:r>
              <a:rPr lang="en-US" altLang="zh-CN">
                <a:solidFill>
                  <a:schemeClr val="bg1"/>
                </a:solidFill>
              </a:rPr>
              <a:t> V11 </a:t>
            </a:r>
            <a:r>
              <a:rPr lang="zh-CN" altLang="en-US">
                <a:solidFill>
                  <a:schemeClr val="bg1"/>
                </a:solidFill>
              </a:rPr>
              <a:t>推出后，使用</a:t>
            </a:r>
            <a:r>
              <a:rPr lang="en-US" altLang="zh-CN">
                <a:solidFill>
                  <a:schemeClr val="bg1"/>
                </a:solidFill>
              </a:rPr>
              <a:t> loong64 </a:t>
            </a:r>
            <a:r>
              <a:rPr lang="zh-CN" altLang="en-US">
                <a:solidFill>
                  <a:schemeClr val="bg1"/>
                </a:solidFill>
              </a:rPr>
              <a:t>架构名的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商用软件将越来越多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如何解决？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Spiral </a:t>
            </a:r>
            <a:r>
              <a:rPr lang="zh-CN" altLang="en-US">
                <a:solidFill>
                  <a:schemeClr val="bg1"/>
                </a:solidFill>
              </a:rPr>
              <a:t>提供了</a:t>
            </a:r>
            <a:r>
              <a:rPr lang="en-US" altLang="zh-CN">
                <a:solidFill>
                  <a:schemeClr val="bg1"/>
                </a:solidFill>
              </a:rPr>
              <a:t> loongarch64 + loong64 </a:t>
            </a:r>
            <a:r>
              <a:rPr lang="zh-CN" altLang="en-US">
                <a:solidFill>
                  <a:schemeClr val="bg1"/>
                </a:solidFill>
              </a:rPr>
              <a:t>的</a:t>
            </a:r>
            <a:r>
              <a:rPr lang="en-US" altLang="zh-CN">
                <a:solidFill>
                  <a:schemeClr val="bg1"/>
                </a:solidFill>
              </a:rPr>
              <a:t> Provides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后续将通过</a:t>
            </a:r>
            <a:r>
              <a:rPr lang="en-US" altLang="zh-CN">
                <a:solidFill>
                  <a:schemeClr val="bg1"/>
                </a:solidFill>
              </a:rPr>
              <a:t> dpkg </a:t>
            </a:r>
            <a:r>
              <a:rPr lang="zh-CN" altLang="en-US">
                <a:solidFill>
                  <a:schemeClr val="bg1"/>
                </a:solidFill>
              </a:rPr>
              <a:t>架构配置添加</a:t>
            </a:r>
            <a:r>
              <a:rPr lang="en-US" altLang="zh-CN">
                <a:solidFill>
                  <a:schemeClr val="bg1"/>
                </a:solidFill>
              </a:rPr>
              <a:t> loong64 </a:t>
            </a:r>
            <a:r>
              <a:rPr lang="zh-CN" altLang="en-US">
                <a:solidFill>
                  <a:schemeClr val="bg1"/>
                </a:solidFill>
              </a:rPr>
              <a:t>的支持标记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最终效果：用户无感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/>
              <a:t>AOSCC 2025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/>
              <a:t>各种意义上的新高度（实际点说：“未知领域”）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/>
              <a:t>首次开放申办，并通过社区贡献者投票决定日期及地点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en-US" altLang="zh-CN" b="1">
                <a:solidFill>
                  <a:srgbClr val="FF3535"/>
                </a:solidFill>
              </a:rPr>
              <a:t>5 </a:t>
            </a:r>
            <a:r>
              <a:rPr lang="zh-CN" altLang="en-US" b="1">
                <a:solidFill>
                  <a:srgbClr val="FF3535"/>
                </a:solidFill>
              </a:rPr>
              <a:t>个高校社团申办</a:t>
            </a:r>
            <a:r>
              <a:rPr lang="zh-CN" altLang="en-US"/>
              <a:t>，上交大</a:t>
            </a:r>
            <a:r>
              <a:rPr lang="en-US" altLang="zh-CN"/>
              <a:t> Linux </a:t>
            </a:r>
            <a:r>
              <a:rPr lang="zh-CN" altLang="en-US"/>
              <a:t>用户组胜出！</a:t>
            </a:r>
            <a:endParaRPr lang="zh-CN" altLang="en-US"/>
          </a:p>
          <a:p>
            <a:pPr lvl="0">
              <a:lnSpc>
                <a:spcPct val="140000"/>
              </a:lnSpc>
            </a:pPr>
            <a:r>
              <a:rPr lang="zh-CN" altLang="en-US"/>
              <a:t>现场人数创历史新高（</a:t>
            </a:r>
            <a:r>
              <a:rPr lang="en-US" altLang="zh-CN" b="1">
                <a:solidFill>
                  <a:srgbClr val="FF3535"/>
                </a:solidFill>
              </a:rPr>
              <a:t>300 </a:t>
            </a:r>
            <a:r>
              <a:rPr lang="zh-CN" altLang="en-US" b="1">
                <a:solidFill>
                  <a:srgbClr val="FF3535"/>
                </a:solidFill>
              </a:rPr>
              <a:t>人</a:t>
            </a:r>
            <a:r>
              <a:rPr lang="zh-CN" altLang="en-US"/>
              <a:t>），首次提前截止报名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受限于我们的组织能力和学校的承载能力</a:t>
            </a:r>
            <a:endParaRPr lang="zh-CN" altLang="en-US"/>
          </a:p>
          <a:p>
            <a:pPr lvl="0">
              <a:lnSpc>
                <a:spcPct val="140000"/>
              </a:lnSpc>
            </a:pPr>
            <a:r>
              <a:rPr lang="zh-CN" altLang="en-US"/>
              <a:t>分享内容最丰富：</a:t>
            </a:r>
            <a:r>
              <a:rPr lang="en-US" altLang="zh-CN" b="1">
                <a:solidFill>
                  <a:srgbClr val="FF3535"/>
                </a:solidFill>
              </a:rPr>
              <a:t>20</a:t>
            </a:r>
            <a:r>
              <a:rPr lang="en-US" altLang="zh-CN"/>
              <a:t> </a:t>
            </a:r>
            <a:r>
              <a:rPr lang="zh-CN" altLang="en-US"/>
              <a:t>名讲者，</a:t>
            </a:r>
            <a:r>
              <a:rPr lang="en-US" altLang="zh-CN" b="1">
                <a:solidFill>
                  <a:srgbClr val="FF3535"/>
                </a:solidFill>
              </a:rPr>
              <a:t>19</a:t>
            </a:r>
            <a:r>
              <a:rPr lang="en-US" altLang="zh-CN"/>
              <a:t> </a:t>
            </a:r>
            <a:r>
              <a:rPr lang="zh-CN" altLang="en-US"/>
              <a:t>个课题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我这个“终身主持人”总算下台啦！</a:t>
            </a:r>
            <a:endParaRPr lang="zh-CN" altLang="en-US"/>
          </a:p>
          <a:p>
            <a:pPr lvl="0">
              <a:lnSpc>
                <a:spcPct val="140000"/>
              </a:lnSpc>
            </a:pPr>
            <a:r>
              <a:rPr lang="zh-CN" altLang="en-US"/>
              <a:t>周边品类最多：</a:t>
            </a:r>
            <a:r>
              <a:rPr lang="en-US" b="1">
                <a:solidFill>
                  <a:srgbClr val="FF3535"/>
                </a:solidFill>
              </a:rPr>
              <a:t>7</a:t>
            </a:r>
            <a:r>
              <a:rPr lang="en-US" altLang="zh-CN"/>
              <a:t> </a:t>
            </a:r>
            <a:r>
              <a:rPr lang="zh-CN" altLang="en-US"/>
              <a:t>个品类，超</a:t>
            </a:r>
            <a:r>
              <a:rPr lang="en-US" altLang="zh-CN"/>
              <a:t> </a:t>
            </a:r>
            <a:r>
              <a:rPr lang="en-US" altLang="zh-CN" b="1">
                <a:solidFill>
                  <a:srgbClr val="FF3535"/>
                </a:solidFill>
              </a:rPr>
              <a:t>30</a:t>
            </a:r>
            <a:r>
              <a:rPr lang="en-US" altLang="zh-CN"/>
              <a:t> </a:t>
            </a:r>
            <a:r>
              <a:rPr lang="zh-CN" altLang="en-US"/>
              <a:t>款周边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感谢现场志愿者整理和发放，请各位配合他们的工作！</a:t>
            </a:r>
            <a:endParaRPr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支持材料问题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文档，文档，文档</a:t>
            </a:r>
            <a:r>
              <a:rPr lang="en-US" altLang="zh-CN">
                <a:solidFill>
                  <a:schemeClr val="bg1"/>
                </a:solidFill>
              </a:rPr>
              <a:t>…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乃至社区的“卫生死角”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从开发者到用户，口口相传的需求极高，支持成本</a:t>
            </a:r>
            <a:r>
              <a:rPr lang="en-US" altLang="zh-CN">
                <a:solidFill>
                  <a:schemeClr val="bg1"/>
                </a:solidFill>
              </a:rPr>
              <a:t>++</a:t>
            </a:r>
            <a:endParaRPr lang="en-US" altLang="zh-CN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 sz="2400">
                <a:solidFill>
                  <a:schemeClr val="bg1"/>
                </a:solidFill>
              </a:rPr>
              <a:t>引申：培训质量问题</a:t>
            </a:r>
            <a:endParaRPr lang="zh-CN" altLang="en-US" sz="2400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社区至今保持</a:t>
            </a:r>
            <a:r>
              <a:rPr lang="zh-CN" altLang="en-US">
                <a:solidFill>
                  <a:schemeClr val="bg1"/>
                </a:solidFill>
              </a:rPr>
              <a:t>“一笔提交”</a:t>
            </a:r>
            <a:r>
              <a:rPr lang="en-US" altLang="zh-CN">
                <a:solidFill>
                  <a:schemeClr val="bg1"/>
                </a:solidFill>
              </a:rPr>
              <a:t>门槛</a:t>
            </a:r>
            <a:r>
              <a:rPr lang="zh-CN" altLang="en-US">
                <a:solidFill>
                  <a:schemeClr val="bg1"/>
                </a:solidFill>
              </a:rPr>
              <a:t>，但技能提升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补完路径不清晰</a:t>
            </a:r>
            <a:endParaRPr lang="en-US" altLang="zh-CN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改进计划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Wiki </a:t>
            </a:r>
            <a:r>
              <a:rPr lang="zh-CN" altLang="en-US">
                <a:solidFill>
                  <a:schemeClr val="bg1"/>
                </a:solidFill>
              </a:rPr>
              <a:t>翻修：整编所有的开发文档，剥离用户文档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支持中心：社区门户集成带有搜索的支持中心栏目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包含问题导向的用户文档和技巧指南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支持材料问题</a:t>
            </a:r>
            <a:endParaRPr lang="zh-CN" altLang="en-US"/>
          </a:p>
        </p:txBody>
      </p:sp>
      <p:pic>
        <p:nvPicPr>
          <p:cNvPr id="6" name="图片 5" descr="stick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5625" y="990600"/>
            <a:ext cx="3257550" cy="487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70" y="276225"/>
            <a:ext cx="6772275" cy="63055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星霞</a:t>
            </a:r>
            <a:r>
              <a:rPr altLang="zh-CN"/>
              <a:t> OS </a:t>
            </a:r>
            <a:r>
              <a:rPr lang="zh-CN" altLang="en-US"/>
              <a:t>问题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星霞呢？盒装系统呢？架构支持范围如何？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很抱歉，还没忙到这里，主线永远是第一优先级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进展：构建错误摸排，</a:t>
            </a:r>
            <a:r>
              <a:rPr lang="en-US" altLang="zh-CN">
                <a:solidFill>
                  <a:schemeClr val="bg1"/>
                </a:solidFill>
              </a:rPr>
              <a:t>Kaboom </a:t>
            </a:r>
            <a:r>
              <a:rPr lang="zh-CN" altLang="en-US">
                <a:solidFill>
                  <a:schemeClr val="bg1"/>
                </a:solidFill>
              </a:rPr>
              <a:t>交叉编译支持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星霞</a:t>
            </a:r>
            <a:r>
              <a:rPr altLang="zh-CN"/>
              <a:t> OS </a:t>
            </a:r>
            <a:r>
              <a:rPr lang="zh-CN" altLang="en-US"/>
              <a:t>问题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星霞呢？盒装系统呢？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架构支持范围如何？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很抱歉，还没忙到这里，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主线永远是第一优先级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进展：构建错误摸排，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en-US" altLang="zh-CN">
                <a:solidFill>
                  <a:schemeClr val="bg1"/>
                </a:solidFill>
              </a:rPr>
              <a:t>Kaboom </a:t>
            </a:r>
            <a:r>
              <a:rPr lang="zh-CN" altLang="en-US">
                <a:solidFill>
                  <a:schemeClr val="bg1"/>
                </a:solidFill>
              </a:rPr>
              <a:t>交叉编译支持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 b="1">
                <a:solidFill>
                  <a:srgbClr val="FF3535"/>
                </a:solidFill>
              </a:rPr>
              <a:t>哟，这不是安腾嘛！（逃跑）</a:t>
            </a:r>
            <a:endParaRPr lang="zh-CN" altLang="en-US" b="1">
              <a:solidFill>
                <a:srgbClr val="FF3535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2445" y="0"/>
            <a:ext cx="9144000" cy="6858000"/>
          </a:xfrm>
          <a:prstGeom prst="rect">
            <a:avLst/>
          </a:prstGeom>
        </p:spPr>
      </p:pic>
      <p:sp>
        <p:nvSpPr>
          <p:cNvPr id="5" name="爆炸形 2 4"/>
          <p:cNvSpPr/>
          <p:nvPr/>
        </p:nvSpPr>
        <p:spPr>
          <a:xfrm rot="20640000">
            <a:off x="4498975" y="781050"/>
            <a:ext cx="4807585" cy="3590925"/>
          </a:xfrm>
          <a:prstGeom prst="irregularSeal2">
            <a:avLst/>
          </a:prstGeom>
          <a:solidFill>
            <a:srgbClr val="FF353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6000" b="1">
                <a:latin typeface="MiSans Heavy" charset="-122"/>
                <a:ea typeface="MiSans Heavy" charset="-122"/>
                <a:cs typeface="MiSans Heavy" charset="-122"/>
              </a:rPr>
              <a:t>64</a:t>
            </a:r>
            <a:r>
              <a:rPr lang="zh-CN" altLang="en-US" sz="3200" b="1">
                <a:latin typeface="MiSans Heavy" charset="-122"/>
                <a:ea typeface="MiSans Heavy" charset="-122"/>
                <a:cs typeface="MiSans Heavy" charset="-122"/>
              </a:rPr>
              <a:t>位</a:t>
            </a:r>
            <a:br>
              <a:rPr lang="zh-CN" altLang="en-US" sz="3200" b="1">
                <a:latin typeface="MiSans Heavy" charset="-122"/>
                <a:ea typeface="MiSans Heavy" charset="-122"/>
                <a:cs typeface="MiSans Heavy" charset="-122"/>
              </a:rPr>
            </a:br>
            <a:r>
              <a:rPr lang="en-US" altLang="zh-CN" sz="3200" b="1">
                <a:latin typeface="MiSans Heavy" charset="-122"/>
                <a:ea typeface="MiSans Heavy" charset="-122"/>
                <a:cs typeface="MiSans Heavy" charset="-122"/>
              </a:rPr>
              <a:t>  </a:t>
            </a:r>
            <a:r>
              <a:rPr lang="zh-CN" altLang="en-US" sz="3200" b="1">
                <a:latin typeface="MiSans Heavy" charset="-122"/>
                <a:ea typeface="MiSans Heavy" charset="-122"/>
                <a:cs typeface="MiSans Heavy" charset="-122"/>
              </a:rPr>
              <a:t>处理器！</a:t>
            </a:r>
            <a:endParaRPr lang="zh-CN" altLang="en-US" sz="3200" b="1">
              <a:latin typeface="MiSans Heavy" charset="-122"/>
              <a:ea typeface="MiSans Heavy" charset="-122"/>
              <a:cs typeface="MiSans Heavy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sz="2800"/>
          </a:p>
          <a:p>
            <a:br>
              <a:rPr lang="zh-CN" altLang="en-US" sz="3430"/>
            </a:br>
            <a: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社区活动与工作</a:t>
            </a:r>
            <a:b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</a:br>
            <a:r>
              <a:rPr lang="zh-CN" sz="2400">
                <a:sym typeface="+mn-ea"/>
              </a:rPr>
              <a:t>周边项目</a:t>
            </a:r>
            <a:endParaRPr lang="zh-CN" sz="2400">
              <a:sym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周边项目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围绕安同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的系统维护和开发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用户需求开发的社区项目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小熊猫包管理</a:t>
            </a:r>
            <a:r>
              <a:rPr lang="en-US" altLang="zh-CN">
                <a:solidFill>
                  <a:schemeClr val="bg1"/>
                </a:solidFill>
              </a:rPr>
              <a:t> (oma)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安装程序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开发工具链</a:t>
            </a:r>
            <a:r>
              <a:rPr lang="en-US" altLang="zh-CN">
                <a:solidFill>
                  <a:schemeClr val="bg1"/>
                </a:solidFill>
              </a:rPr>
              <a:t> (Autobuild + ACBS + Ciel + ...)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命令行拼音补全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本地化工作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应用商店</a:t>
            </a:r>
            <a:r>
              <a:rPr lang="en-US" altLang="zh-CN">
                <a:solidFill>
                  <a:schemeClr val="bg1"/>
                </a:solidFill>
              </a:rPr>
              <a:t> (Aoska)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小熊猫包管理</a:t>
            </a:r>
            <a:r>
              <a:rPr altLang="zh-CN"/>
              <a:t> (oma)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发布了</a:t>
            </a:r>
            <a:r>
              <a:rPr lang="en-US" altLang="zh-CN">
                <a:solidFill>
                  <a:schemeClr val="bg1"/>
                </a:solidFill>
              </a:rPr>
              <a:t> 15 </a:t>
            </a:r>
            <a:r>
              <a:rPr lang="zh-CN" altLang="en-US">
                <a:solidFill>
                  <a:schemeClr val="bg1"/>
                </a:solidFill>
              </a:rPr>
              <a:t>个特性分支更新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从</a:t>
            </a:r>
            <a:r>
              <a:rPr lang="en-US" altLang="zh-CN">
                <a:solidFill>
                  <a:schemeClr val="bg1"/>
                </a:solidFill>
              </a:rPr>
              <a:t> 1.3 </a:t>
            </a:r>
            <a:r>
              <a:rPr lang="zh-CN" altLang="en-US">
                <a:solidFill>
                  <a:schemeClr val="bg1"/>
                </a:solidFill>
              </a:rPr>
              <a:t>到</a:t>
            </a:r>
            <a:r>
              <a:rPr lang="en-US" altLang="zh-CN">
                <a:solidFill>
                  <a:schemeClr val="bg1"/>
                </a:solidFill>
              </a:rPr>
              <a:t> 1.18</a:t>
            </a:r>
            <a:r>
              <a:rPr lang="zh-CN" altLang="en-US">
                <a:solidFill>
                  <a:schemeClr val="bg1"/>
                </a:solidFill>
              </a:rPr>
              <a:t>，引入大量特性的同时修复了超过</a:t>
            </a:r>
            <a:r>
              <a:rPr lang="en-US" altLang="zh-CN">
                <a:solidFill>
                  <a:schemeClr val="bg1"/>
                </a:solidFill>
              </a:rPr>
              <a:t> 50 </a:t>
            </a:r>
            <a:r>
              <a:rPr lang="zh-CN" altLang="en-US">
                <a:solidFill>
                  <a:schemeClr val="bg1"/>
                </a:solidFill>
              </a:rPr>
              <a:t>个已知问题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跨过安同，走向世界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目前已支持</a:t>
            </a:r>
            <a:r>
              <a:rPr lang="en-US" altLang="zh-CN">
                <a:solidFill>
                  <a:schemeClr val="bg1"/>
                </a:solidFill>
              </a:rPr>
              <a:t> Debian </a:t>
            </a:r>
            <a:r>
              <a:rPr lang="zh-CN" altLang="en-US">
                <a:solidFill>
                  <a:schemeClr val="bg1"/>
                </a:solidFill>
              </a:rPr>
              <a:t>系主流发行版及衍生版，及</a:t>
            </a:r>
            <a:r>
              <a:rPr lang="en-US" altLang="zh-CN">
                <a:solidFill>
                  <a:schemeClr val="bg1"/>
                </a:solidFill>
              </a:rPr>
              <a:t> deepin/openKylin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平台特性（如</a:t>
            </a:r>
            <a:r>
              <a:rPr lang="en-US" altLang="zh-CN">
                <a:solidFill>
                  <a:schemeClr val="bg1"/>
                </a:solidFill>
              </a:rPr>
              <a:t> Ubuntu Pro</a:t>
            </a:r>
            <a:r>
              <a:rPr lang="zh-CN" altLang="en-US">
                <a:solidFill>
                  <a:schemeClr val="bg1"/>
                </a:solidFill>
              </a:rPr>
              <a:t>）已有较好的支持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美誉度较高，但仍有一些硬骨头要啃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如：</a:t>
            </a:r>
            <a:r>
              <a:rPr lang="en-US">
                <a:solidFill>
                  <a:schemeClr val="bg1"/>
                </a:solidFill>
              </a:rPr>
              <a:t>APT/dpkg </a:t>
            </a:r>
            <a:r>
              <a:rPr lang="zh-CN" altLang="en-US">
                <a:solidFill>
                  <a:schemeClr val="bg1"/>
                </a:solidFill>
              </a:rPr>
              <a:t>部分机理（如文件替换、</a:t>
            </a:r>
            <a:r>
              <a:rPr lang="en-US" altLang="zh-CN">
                <a:solidFill>
                  <a:schemeClr val="bg1"/>
                </a:solidFill>
              </a:rPr>
              <a:t>Transports </a:t>
            </a:r>
            <a:r>
              <a:rPr lang="zh-CN" altLang="en-US">
                <a:solidFill>
                  <a:schemeClr val="bg1"/>
                </a:solidFill>
              </a:rPr>
              <a:t>等）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仍有一些细节没有完全掌握，兼容性提升空间尚存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1.18 </a:t>
            </a:r>
            <a:r>
              <a:rPr lang="zh-CN" altLang="en-US">
                <a:solidFill>
                  <a:schemeClr val="bg1"/>
                </a:solidFill>
              </a:rPr>
              <a:t>分支开始，</a:t>
            </a:r>
            <a:r>
              <a:rPr lang="en-US" altLang="zh-CN">
                <a:solidFill>
                  <a:schemeClr val="bg1"/>
                </a:solidFill>
              </a:rPr>
              <a:t>oma </a:t>
            </a:r>
            <a:r>
              <a:rPr lang="zh-CN" altLang="en-US">
                <a:solidFill>
                  <a:schemeClr val="bg1"/>
                </a:solidFill>
              </a:rPr>
              <a:t>已进入维护状态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安装程序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>
                <a:solidFill>
                  <a:schemeClr val="bg1"/>
                </a:solidFill>
              </a:rPr>
              <a:t>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的门面工程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deploykit-gui</a:t>
            </a:r>
            <a:r>
              <a:rPr lang="zh-CN" altLang="en-US">
                <a:solidFill>
                  <a:schemeClr val="bg1"/>
                </a:solidFill>
              </a:rPr>
              <a:t>（图形化安装程序）及</a:t>
            </a:r>
            <a:r>
              <a:rPr lang="en-US" altLang="zh-CN">
                <a:solidFill>
                  <a:schemeClr val="bg1"/>
                </a:solidFill>
              </a:rPr>
              <a:t> dkcli</a:t>
            </a:r>
            <a:r>
              <a:rPr lang="zh-CN" altLang="en-US">
                <a:solidFill>
                  <a:schemeClr val="bg1"/>
                </a:solidFill>
              </a:rPr>
              <a:t>（</a:t>
            </a:r>
            <a:r>
              <a:rPr lang="zh-CN" altLang="en-US">
                <a:solidFill>
                  <a:schemeClr val="bg1"/>
                </a:solidFill>
              </a:rPr>
              <a:t>命令行）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处于维护状态，主要面向用户反馈开发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修复了不能使用键盘操作完成图形化安装的问题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新增现有分区中的系统类型探测功能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龙芯三号</a:t>
            </a:r>
            <a:r>
              <a:rPr lang="en-US" altLang="zh-CN">
                <a:solidFill>
                  <a:schemeClr val="bg1"/>
                </a:solidFill>
              </a:rPr>
              <a:t> (MIPS) + LEFI </a:t>
            </a:r>
            <a:r>
              <a:rPr lang="zh-CN" altLang="en-US">
                <a:solidFill>
                  <a:schemeClr val="bg1"/>
                </a:solidFill>
              </a:rPr>
              <a:t>支持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dkcli </a:t>
            </a:r>
            <a:r>
              <a:rPr lang="zh-CN" altLang="en-US">
                <a:solidFill>
                  <a:schemeClr val="bg1"/>
                </a:solidFill>
              </a:rPr>
              <a:t>功能与图形化达到均等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未来：</a:t>
            </a:r>
            <a:r>
              <a:rPr lang="en-US" altLang="zh-CN">
                <a:solidFill>
                  <a:schemeClr val="bg1"/>
                </a:solidFill>
              </a:rPr>
              <a:t>OOBE </a:t>
            </a:r>
            <a:r>
              <a:rPr lang="zh-CN" altLang="en-US">
                <a:solidFill>
                  <a:schemeClr val="bg1"/>
                </a:solidFill>
              </a:rPr>
              <a:t>模式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针对设备专用镜像及潜在的预装需求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开发工具链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Autobuild + ACBS + Ciel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Autobuild/ACBS </a:t>
            </a:r>
            <a:r>
              <a:rPr lang="zh-CN" altLang="en-US">
                <a:solidFill>
                  <a:schemeClr val="bg1"/>
                </a:solidFill>
              </a:rPr>
              <a:t>的特性开发较多，主要面向元数据生成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服务软件包信息站及软件包本地化工作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Autobuild + ACBS </a:t>
            </a:r>
            <a:r>
              <a:rPr lang="zh-CN" altLang="en-US">
                <a:solidFill>
                  <a:schemeClr val="bg1"/>
                </a:solidFill>
              </a:rPr>
              <a:t>合体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改善从软件包源码树到打包脚本执行的一致性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en-US" altLang="zh-CN" sz="1800">
                <a:solidFill>
                  <a:schemeClr val="bg1"/>
                </a:solidFill>
              </a:rPr>
              <a:t>Autobuild </a:t>
            </a:r>
            <a:r>
              <a:rPr lang="zh-CN" altLang="en-US" sz="1800">
                <a:solidFill>
                  <a:schemeClr val="bg1"/>
                </a:solidFill>
              </a:rPr>
              <a:t>方面的架构限制</a:t>
            </a:r>
            <a:r>
              <a:rPr lang="en-US" altLang="zh-CN" sz="1800">
                <a:solidFill>
                  <a:schemeClr val="bg1"/>
                </a:solidFill>
              </a:rPr>
              <a:t> (FAIL_ARCH)</a:t>
            </a:r>
            <a:r>
              <a:rPr lang="zh-CN" altLang="en-US" sz="1800">
                <a:solidFill>
                  <a:schemeClr val="bg1"/>
                </a:solidFill>
              </a:rPr>
              <a:t>、架构专属变量</a:t>
            </a:r>
            <a:r>
              <a:rPr lang="en-US" altLang="zh-CN" sz="1800">
                <a:solidFill>
                  <a:schemeClr val="bg1"/>
                </a:solidFill>
              </a:rPr>
              <a:t> (PKGDEP__AMD64) </a:t>
            </a:r>
            <a:r>
              <a:rPr lang="zh-CN" altLang="en-US" sz="1800">
                <a:solidFill>
                  <a:schemeClr val="bg1"/>
                </a:solidFill>
              </a:rPr>
              <a:t>与</a:t>
            </a:r>
            <a:r>
              <a:rPr lang="en-US" altLang="zh-CN" sz="1800">
                <a:solidFill>
                  <a:schemeClr val="bg1"/>
                </a:solidFill>
              </a:rPr>
              <a:t> ACBS </a:t>
            </a:r>
            <a:r>
              <a:rPr lang="zh-CN" altLang="en-US" sz="1800">
                <a:solidFill>
                  <a:schemeClr val="bg1"/>
                </a:solidFill>
              </a:rPr>
              <a:t>负责的依赖解析可一起计算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使用</a:t>
            </a:r>
            <a:r>
              <a:rPr lang="en-US" altLang="zh-CN">
                <a:solidFill>
                  <a:schemeClr val="bg1"/>
                </a:solidFill>
              </a:rPr>
              <a:t> C++ </a:t>
            </a:r>
            <a:r>
              <a:rPr lang="zh-CN" altLang="en-US">
                <a:solidFill>
                  <a:schemeClr val="bg1"/>
                </a:solidFill>
              </a:rPr>
              <a:t>实现</a:t>
            </a:r>
            <a:r>
              <a:rPr lang="en-US" altLang="zh-CN">
                <a:solidFill>
                  <a:schemeClr val="bg1"/>
                </a:solidFill>
              </a:rPr>
              <a:t> Autobuild + ACBS </a:t>
            </a:r>
            <a:r>
              <a:rPr lang="zh-CN" altLang="en-US">
                <a:solidFill>
                  <a:schemeClr val="bg1"/>
                </a:solidFill>
              </a:rPr>
              <a:t>合体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目前正在进行</a:t>
            </a:r>
            <a:r>
              <a:rPr lang="en-US" altLang="zh-CN">
                <a:solidFill>
                  <a:schemeClr val="bg1"/>
                </a:solidFill>
              </a:rPr>
              <a:t> ACBS </a:t>
            </a:r>
            <a:r>
              <a:rPr lang="zh-CN" altLang="en-US">
                <a:solidFill>
                  <a:schemeClr val="bg1"/>
                </a:solidFill>
              </a:rPr>
              <a:t>部分的类型标记，以便移植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命令行拼音补全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cd [Super-Space] xiazai [Space: </a:t>
            </a:r>
            <a:r>
              <a:rPr lang="zh-CN" altLang="en-US">
                <a:solidFill>
                  <a:schemeClr val="bg1"/>
                </a:solidFill>
              </a:rPr>
              <a:t>下载</a:t>
            </a:r>
            <a:r>
              <a:rPr lang="en-US" altLang="zh-CN">
                <a:solidFill>
                  <a:schemeClr val="bg1"/>
                </a:solidFill>
              </a:rPr>
              <a:t>] [Enter]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命令行中的中文交互十分繁琐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bash-pinyin-completion-rs</a:t>
            </a:r>
            <a:r>
              <a:rPr lang="zh-CN" altLang="en-US">
                <a:solidFill>
                  <a:schemeClr val="bg1"/>
                </a:solidFill>
              </a:rPr>
              <a:t>：让我们说中文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cd xiazai [Tab]</a:t>
            </a:r>
            <a:r>
              <a:rPr lang="zh-CN" altLang="en-US">
                <a:solidFill>
                  <a:schemeClr val="bg1"/>
                </a:solidFill>
              </a:rPr>
              <a:t>，甚至</a:t>
            </a:r>
            <a:r>
              <a:rPr lang="en-US" altLang="zh-CN">
                <a:solidFill>
                  <a:schemeClr val="bg1"/>
                </a:solidFill>
              </a:rPr>
              <a:t> cd xzai [Tab]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基于</a:t>
            </a:r>
            <a:r>
              <a:rPr lang="en-US" altLang="zh-CN">
                <a:solidFill>
                  <a:schemeClr val="bg1"/>
                </a:solidFill>
              </a:rPr>
              <a:t> IbPinyinLib </a:t>
            </a:r>
            <a:r>
              <a:rPr lang="zh-CN" altLang="en-US">
                <a:solidFill>
                  <a:schemeClr val="bg1"/>
                </a:solidFill>
              </a:rPr>
              <a:t>开发</a:t>
            </a:r>
            <a:endParaRPr lang="en-US" altLang="zh-CN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发布后得到社区开发者关注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 sz="2000">
                <a:solidFill>
                  <a:schemeClr val="bg1"/>
                </a:solidFill>
              </a:rPr>
              <a:t>已完成对双拼的支持实现</a:t>
            </a:r>
            <a:endParaRPr lang="zh-CN" altLang="en-US" sz="2000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 sz="2000">
                <a:solidFill>
                  <a:schemeClr val="bg1"/>
                </a:solidFill>
              </a:rPr>
              <a:t>后续还可能引入日语罗马字拼音支持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最新安同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镜像已开始预装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/>
              <a:t>AOSCC</a:t>
            </a:r>
            <a:r>
              <a:rPr lang="zh-CN" altLang="en-US"/>
              <a:t>：筹备工作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/>
              <a:t>4 </a:t>
            </a:r>
            <a:r>
              <a:rPr lang="zh-CN" altLang="en-US"/>
              <a:t>月</a:t>
            </a:r>
            <a:r>
              <a:rPr lang="en-US" altLang="zh-CN"/>
              <a:t> 5 </a:t>
            </a:r>
            <a:r>
              <a:rPr lang="zh-CN" altLang="en-US"/>
              <a:t>日开始筹办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会务工作组人员</a:t>
            </a:r>
            <a:r>
              <a:rPr lang="en-US" altLang="zh-CN"/>
              <a:t> </a:t>
            </a:r>
            <a:r>
              <a:rPr lang="en-US" altLang="zh-CN" b="1">
                <a:solidFill>
                  <a:srgbClr val="FF3535"/>
                </a:solidFill>
              </a:rPr>
              <a:t>9</a:t>
            </a:r>
            <a:r>
              <a:rPr lang="en-US" altLang="zh-CN"/>
              <a:t> </a:t>
            </a:r>
            <a:r>
              <a:rPr lang="zh-CN" altLang="en-US"/>
              <a:t>人，现场志愿者</a:t>
            </a:r>
            <a:r>
              <a:rPr lang="en-US" altLang="zh-CN"/>
              <a:t> </a:t>
            </a:r>
            <a:r>
              <a:rPr lang="en-US" altLang="zh-CN" b="1">
                <a:solidFill>
                  <a:srgbClr val="FF3535"/>
                </a:solidFill>
              </a:rPr>
              <a:t>25</a:t>
            </a:r>
            <a:r>
              <a:rPr lang="en-US" altLang="zh-CN"/>
              <a:t> </a:t>
            </a:r>
            <a:r>
              <a:rPr lang="zh-CN" altLang="en-US"/>
              <a:t>人，直播组</a:t>
            </a:r>
            <a:r>
              <a:rPr lang="en-US" altLang="zh-CN"/>
              <a:t> </a:t>
            </a:r>
            <a:r>
              <a:rPr lang="en-US" altLang="zh-CN" b="1">
                <a:solidFill>
                  <a:srgbClr val="FF3535"/>
                </a:solidFill>
              </a:rPr>
              <a:t>4</a:t>
            </a:r>
            <a:r>
              <a:rPr lang="en-US" altLang="zh-CN"/>
              <a:t> </a:t>
            </a:r>
            <a:r>
              <a:rPr lang="zh-CN" altLang="en-US"/>
              <a:t>人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周边工艺品设计由社区全程参与，设计</a:t>
            </a:r>
            <a:r>
              <a:rPr lang="zh-CN" altLang="en-US">
                <a:sym typeface="+mn-ea"/>
              </a:rPr>
              <a:t>及</a:t>
            </a:r>
            <a:r>
              <a:rPr lang="zh-CN" altLang="en-US">
                <a:sym typeface="+mn-ea"/>
              </a:rPr>
              <a:t>经办</a:t>
            </a:r>
            <a:r>
              <a:rPr lang="zh-CN" altLang="en-US"/>
              <a:t>人员</a:t>
            </a:r>
            <a:r>
              <a:rPr lang="en-US" altLang="zh-CN"/>
              <a:t> </a:t>
            </a:r>
            <a:r>
              <a:rPr lang="en-US" altLang="zh-CN" b="1">
                <a:solidFill>
                  <a:srgbClr val="FF3535"/>
                </a:solidFill>
              </a:rPr>
              <a:t>5</a:t>
            </a:r>
            <a:r>
              <a:rPr lang="en-US" altLang="zh-CN"/>
              <a:t> </a:t>
            </a:r>
            <a:r>
              <a:rPr lang="zh-CN" altLang="en-US"/>
              <a:t>人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上海交通大学</a:t>
            </a:r>
            <a:r>
              <a:rPr lang="en-US" altLang="zh-CN"/>
              <a:t> Linux </a:t>
            </a:r>
            <a:r>
              <a:rPr lang="zh-CN" altLang="en-US"/>
              <a:t>用户组提供了场地申报及后勤支持</a:t>
            </a:r>
            <a:endParaRPr lang="zh-CN" altLang="en-US"/>
          </a:p>
          <a:p>
            <a:pPr lvl="0">
              <a:lnSpc>
                <a:spcPct val="140000"/>
              </a:lnSpc>
            </a:pPr>
            <a:r>
              <a:rPr lang="zh-CN" altLang="en-US"/>
              <a:t>会务预算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组成：</a:t>
            </a:r>
            <a:r>
              <a:rPr lang="en-US" altLang="zh-CN"/>
              <a:t>AOSCC </a:t>
            </a:r>
            <a:r>
              <a:rPr lang="zh-CN" altLang="en-US"/>
              <a:t>现场福利、会务材料、志愿者及讲者赠品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传统：会务预算由社区好友众筹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预算合计</a:t>
            </a:r>
            <a:r>
              <a:rPr lang="en-US" altLang="zh-CN"/>
              <a:t> </a:t>
            </a:r>
            <a:r>
              <a:rPr lang="en-US" altLang="zh-CN" b="1">
                <a:solidFill>
                  <a:srgbClr val="FF3535"/>
                </a:solidFill>
              </a:rPr>
              <a:t>11711.60</a:t>
            </a:r>
            <a:r>
              <a:rPr lang="en-US" altLang="zh-CN"/>
              <a:t> </a:t>
            </a:r>
            <a:r>
              <a:rPr lang="zh-CN" altLang="en-US"/>
              <a:t>元人民币，含</a:t>
            </a:r>
            <a:r>
              <a:rPr lang="en-US" altLang="zh-CN"/>
              <a:t> 500 </a:t>
            </a:r>
            <a:r>
              <a:rPr lang="zh-CN" altLang="en-US"/>
              <a:t>元应急资金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款项已于众筹报告发布后</a:t>
            </a:r>
            <a:r>
              <a:rPr lang="en-US" altLang="zh-CN"/>
              <a:t> </a:t>
            </a:r>
            <a:r>
              <a:rPr lang="en-US" altLang="zh-CN" b="1">
                <a:solidFill>
                  <a:srgbClr val="FF3535"/>
                </a:solidFill>
              </a:rPr>
              <a:t>4 </a:t>
            </a:r>
            <a:r>
              <a:rPr lang="zh-CN" altLang="en-US" b="1">
                <a:solidFill>
                  <a:srgbClr val="FF3535"/>
                </a:solidFill>
              </a:rPr>
              <a:t>小时内筹齐</a:t>
            </a:r>
            <a:endParaRPr lang="zh-CN" altLang="en-US" b="1">
              <a:solidFill>
                <a:srgbClr val="FF3535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/>
              <a:t>你永远可以相信</a:t>
            </a:r>
            <a:r>
              <a:rPr lang="en-US" altLang="zh-CN"/>
              <a:t> AOSC </a:t>
            </a:r>
            <a:r>
              <a:rPr lang="zh-CN" altLang="en-US"/>
              <a:t>的众筹速度！</a:t>
            </a:r>
            <a:endParaRPr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本地化工作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本地化工作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上游工作已基本归零，但</a:t>
            </a:r>
            <a:r>
              <a:rPr lang="en-US" altLang="zh-CN">
                <a:solidFill>
                  <a:schemeClr val="bg1"/>
                </a:solidFill>
              </a:rPr>
              <a:t> OSPP </a:t>
            </a:r>
            <a:r>
              <a:rPr lang="zh-CN" altLang="en-US">
                <a:solidFill>
                  <a:schemeClr val="bg1"/>
                </a:solidFill>
              </a:rPr>
              <a:t>项目依然主要面向上游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社区项目本地化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所有面向用户的项目均有完整本地化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下一步：安同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软件包信息本地化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目前系统中缺少本地化的最显著一环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应用商店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在概念稿阶段躺了一年后，应用商店项目总算开始推进了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 sz="2000">
                <a:solidFill>
                  <a:schemeClr val="bg1"/>
                </a:solidFill>
              </a:rPr>
              <a:t>Vue.js + Tauri </a:t>
            </a:r>
            <a:r>
              <a:rPr lang="zh-CN" altLang="en-US" sz="2000">
                <a:solidFill>
                  <a:schemeClr val="bg1"/>
                </a:solidFill>
              </a:rPr>
              <a:t>前端，</a:t>
            </a:r>
            <a:r>
              <a:rPr lang="en-US" altLang="zh-CN" sz="2000">
                <a:solidFill>
                  <a:schemeClr val="bg1"/>
                </a:solidFill>
              </a:rPr>
              <a:t>Rust </a:t>
            </a:r>
            <a:r>
              <a:rPr lang="zh-CN" altLang="en-US" sz="2000">
                <a:solidFill>
                  <a:schemeClr val="bg1"/>
                </a:solidFill>
              </a:rPr>
              <a:t>实现后端组件，接入</a:t>
            </a:r>
            <a:r>
              <a:rPr lang="en-US" altLang="zh-CN" sz="2000">
                <a:solidFill>
                  <a:schemeClr val="bg1"/>
                </a:solidFill>
              </a:rPr>
              <a:t> oma D-Bus </a:t>
            </a:r>
            <a:r>
              <a:rPr lang="zh-CN" altLang="en-US" sz="2000">
                <a:solidFill>
                  <a:schemeClr val="bg1"/>
                </a:solidFill>
              </a:rPr>
              <a:t>后端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实现目标（第一公里）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 sz="2000">
                <a:solidFill>
                  <a:schemeClr val="bg1"/>
                </a:solidFill>
              </a:rPr>
              <a:t>帮助用户完成常用第三方及官方软件源中</a:t>
            </a:r>
            <a:r>
              <a:rPr lang="en-US" altLang="zh-CN" sz="2000">
                <a:solidFill>
                  <a:schemeClr val="bg1"/>
                </a:solidFill>
              </a:rPr>
              <a:t> ~100 </a:t>
            </a:r>
            <a:r>
              <a:rPr lang="zh-CN" altLang="en-US" sz="2000">
                <a:solidFill>
                  <a:schemeClr val="bg1"/>
                </a:solidFill>
              </a:rPr>
              <a:t>款软件的安装</a:t>
            </a:r>
            <a:endParaRPr lang="zh-CN" altLang="en-US" sz="2000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自动解决第三方软件中常见的依赖及安装管理问题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为（尤其）社区壁纸等社区美工投稿提供更灵活的展示分发平台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几大组件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Aoska</a:t>
            </a:r>
            <a:r>
              <a:rPr lang="zh-CN" altLang="en-US">
                <a:solidFill>
                  <a:schemeClr val="bg1"/>
                </a:solidFill>
              </a:rPr>
              <a:t>：应用商店前端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ASMR</a:t>
            </a:r>
            <a:r>
              <a:rPr lang="zh-CN" altLang="en-US">
                <a:solidFill>
                  <a:schemeClr val="bg1"/>
                </a:solidFill>
              </a:rPr>
              <a:t>：应用商店元数据规范及生成工具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APRIL</a:t>
            </a:r>
            <a:r>
              <a:rPr lang="zh-CN" altLang="en-US">
                <a:solidFill>
                  <a:schemeClr val="bg1"/>
                </a:solidFill>
              </a:rPr>
              <a:t>：软件包自动修缮数据规范及执行工具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nipaste_2025-07-24_16-58-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2990" y="335598"/>
            <a:ext cx="8589010" cy="6186805"/>
          </a:xfrm>
          <a:prstGeom prst="rect">
            <a:avLst/>
          </a:prstGeom>
        </p:spPr>
      </p:pic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16205" y="151130"/>
            <a:ext cx="3415030" cy="2505710"/>
          </a:xfrm>
        </p:spPr>
        <p:txBody>
          <a:bodyPr/>
          <a:p>
            <a:pPr marL="68580" indent="0" algn="r">
              <a:lnSpc>
                <a:spcPct val="140000"/>
              </a:lnSpc>
              <a:buNone/>
            </a:pPr>
            <a:r>
              <a:rPr lang="en-US"/>
              <a:t>Aoska </a:t>
            </a:r>
            <a:r>
              <a:rPr lang="zh-CN" altLang="en-US"/>
              <a:t>目前已完成初版后端</a:t>
            </a:r>
            <a:r>
              <a:rPr lang="en-US" altLang="zh-CN"/>
              <a:t> API </a:t>
            </a:r>
            <a:r>
              <a:rPr lang="zh-CN" altLang="en-US"/>
              <a:t>设计并正推进前端实现</a:t>
            </a:r>
            <a:endParaRPr lang="zh-CN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sz="2800"/>
          </a:p>
          <a:p>
            <a:br>
              <a:rPr lang="zh-CN" altLang="en-US" sz="3430"/>
            </a:br>
            <a: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工作展望</a:t>
            </a:r>
            <a:b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</a:br>
            <a:r>
              <a:rPr lang="en-US" altLang="zh-CN" sz="2400">
                <a:sym typeface="+mn-ea"/>
              </a:rPr>
              <a:t>2025-2026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文化与社会工作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社区周边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预期有更多设计涌现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社区门户上线周边订购、自助投产功能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社会工作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校园行会继续举办，频率最高一个月一次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 sz="1800">
                <a:solidFill>
                  <a:schemeClr val="bg1"/>
                </a:solidFill>
              </a:rPr>
              <a:t>不限高校类别，本科专科一视同仁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 sz="1800" b="1">
                <a:solidFill>
                  <a:srgbClr val="FF3535"/>
                </a:solidFill>
              </a:rPr>
              <a:t>感兴趣的社团同学们，请联系我！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明年是否继续参与</a:t>
            </a:r>
            <a:r>
              <a:rPr lang="en-US" altLang="zh-CN">
                <a:solidFill>
                  <a:schemeClr val="bg1"/>
                </a:solidFill>
              </a:rPr>
              <a:t> OSPP </a:t>
            </a:r>
            <a:r>
              <a:rPr lang="zh-CN" altLang="en-US">
                <a:solidFill>
                  <a:schemeClr val="bg1"/>
                </a:solidFill>
              </a:rPr>
              <a:t>未有定数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如有其他形式的辅导、实习工作，可能会参与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安同</a:t>
            </a:r>
            <a:r>
              <a:rPr altLang="zh-CN"/>
              <a:t> OS</a:t>
            </a:r>
            <a:r>
              <a:rPr lang="zh-CN" altLang="en-US"/>
              <a:t>：应用商店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争取在年内让大家用上应用商店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中长期计划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只有想法，走步看步（咱没做过）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后续考虑接入</a:t>
            </a:r>
            <a:r>
              <a:rPr lang="en-US" altLang="zh-CN">
                <a:solidFill>
                  <a:schemeClr val="bg1"/>
                </a:solidFill>
              </a:rPr>
              <a:t> Flatpak, Snap </a:t>
            </a:r>
            <a:r>
              <a:rPr lang="zh-CN" altLang="en-US">
                <a:solidFill>
                  <a:schemeClr val="bg1"/>
                </a:solidFill>
              </a:rPr>
              <a:t>甚至玲珑生态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x86 </a:t>
            </a:r>
            <a:r>
              <a:rPr lang="zh-CN" altLang="en-US">
                <a:solidFill>
                  <a:schemeClr val="bg1"/>
                </a:solidFill>
              </a:rPr>
              <a:t>模拟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转译应用如何提供，仍需探讨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安同</a:t>
            </a:r>
            <a:r>
              <a:rPr altLang="zh-CN"/>
              <a:t> OS</a:t>
            </a:r>
            <a:r>
              <a:rPr lang="zh-CN" altLang="en-US"/>
              <a:t>：安装与镜像发布改进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安装镜像目前完成度已经比较高了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接下来的工作目标是细化对各类设备的支持和平台问题的规避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平台规避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华为擎云</a:t>
            </a:r>
            <a:r>
              <a:rPr lang="en-US" altLang="zh-CN">
                <a:solidFill>
                  <a:schemeClr val="bg1"/>
                </a:solidFill>
              </a:rPr>
              <a:t> W510 </a:t>
            </a:r>
            <a:r>
              <a:rPr lang="zh-CN" altLang="en-US">
                <a:solidFill>
                  <a:schemeClr val="bg1"/>
                </a:solidFill>
              </a:rPr>
              <a:t>的</a:t>
            </a:r>
            <a:r>
              <a:rPr lang="en-US" altLang="zh-CN">
                <a:solidFill>
                  <a:schemeClr val="bg1"/>
                </a:solidFill>
              </a:rPr>
              <a:t> Ubuntu </a:t>
            </a:r>
            <a:r>
              <a:rPr lang="zh-CN" altLang="en-US">
                <a:solidFill>
                  <a:schemeClr val="bg1"/>
                </a:solidFill>
              </a:rPr>
              <a:t>癖好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x86 </a:t>
            </a:r>
            <a:r>
              <a:rPr lang="zh-CN" altLang="en-US">
                <a:solidFill>
                  <a:schemeClr val="bg1"/>
                </a:solidFill>
              </a:rPr>
              <a:t>设备的</a:t>
            </a:r>
            <a:r>
              <a:rPr lang="en-US" altLang="zh-CN">
                <a:solidFill>
                  <a:schemeClr val="bg1"/>
                </a:solidFill>
              </a:rPr>
              <a:t> EDD 3.0 </a:t>
            </a:r>
            <a:r>
              <a:rPr lang="zh-CN" altLang="en-US">
                <a:solidFill>
                  <a:schemeClr val="bg1"/>
                </a:solidFill>
              </a:rPr>
              <a:t>启动路径问题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…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扩展支持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使用</a:t>
            </a:r>
            <a:r>
              <a:rPr lang="en-US" altLang="zh-CN">
                <a:solidFill>
                  <a:schemeClr val="bg1"/>
                </a:solidFill>
              </a:rPr>
              <a:t> PMON </a:t>
            </a:r>
            <a:r>
              <a:rPr lang="zh-CN" altLang="en-US">
                <a:solidFill>
                  <a:schemeClr val="bg1"/>
                </a:solidFill>
              </a:rPr>
              <a:t>的</a:t>
            </a:r>
            <a:r>
              <a:rPr lang="en-US" altLang="zh-CN">
                <a:solidFill>
                  <a:schemeClr val="bg1"/>
                </a:solidFill>
              </a:rPr>
              <a:t> MIPS </a:t>
            </a:r>
            <a:r>
              <a:rPr lang="zh-CN" altLang="en-US">
                <a:solidFill>
                  <a:schemeClr val="bg1"/>
                </a:solidFill>
              </a:rPr>
              <a:t>及龙架构、</a:t>
            </a:r>
            <a:r>
              <a:rPr lang="en-US" altLang="zh-CN">
                <a:solidFill>
                  <a:schemeClr val="bg1"/>
                </a:solidFill>
              </a:rPr>
              <a:t>U-Boot </a:t>
            </a:r>
            <a:r>
              <a:rPr lang="zh-CN" altLang="en-US">
                <a:solidFill>
                  <a:schemeClr val="bg1"/>
                </a:solidFill>
              </a:rPr>
              <a:t>等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星霞用什么？性能如何把控？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OOBE </a:t>
            </a:r>
            <a:r>
              <a:rPr lang="zh-CN" altLang="en-US">
                <a:solidFill>
                  <a:schemeClr val="bg1"/>
                </a:solidFill>
              </a:rPr>
              <a:t>支持：让</a:t>
            </a:r>
            <a:r>
              <a:rPr lang="zh-CN" altLang="en-US">
                <a:sym typeface="+mn-ea"/>
              </a:rPr>
              <a:t>预装</a:t>
            </a:r>
            <a:r>
              <a:rPr lang="zh-CN" altLang="en-US">
                <a:solidFill>
                  <a:schemeClr val="bg1"/>
                </a:solidFill>
              </a:rPr>
              <a:t>安同</a:t>
            </a:r>
            <a:r>
              <a:rPr lang="en-US" altLang="zh-CN">
                <a:solidFill>
                  <a:schemeClr val="bg1"/>
                </a:solidFill>
              </a:rPr>
              <a:t> OS </a:t>
            </a:r>
            <a:r>
              <a:rPr lang="zh-CN" altLang="en-US">
                <a:solidFill>
                  <a:schemeClr val="bg1"/>
                </a:solidFill>
              </a:rPr>
              <a:t>成为可能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安同</a:t>
            </a:r>
            <a:r>
              <a:rPr altLang="zh-CN"/>
              <a:t> OS</a:t>
            </a:r>
            <a:r>
              <a:rPr lang="zh-CN" altLang="en-US"/>
              <a:t>：工具链重构与质量工程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Autobuild + ACBS </a:t>
            </a:r>
            <a:r>
              <a:rPr lang="zh-CN" altLang="en-US">
                <a:solidFill>
                  <a:schemeClr val="bg1"/>
                </a:solidFill>
              </a:rPr>
              <a:t>合体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质量工程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实现全局重构和构建通过率监测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 sz="1800">
                <a:solidFill>
                  <a:schemeClr val="bg1"/>
                </a:solidFill>
              </a:rPr>
              <a:t>目前摸排发现构建失败率高于</a:t>
            </a:r>
            <a:r>
              <a:rPr lang="en-US" altLang="zh-CN" sz="1800">
                <a:solidFill>
                  <a:schemeClr val="bg1"/>
                </a:solidFill>
              </a:rPr>
              <a:t> 10%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全面转向以构建依赖为准的软件包编译配置编写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手动标记的运行时依赖仅作为补充，其余自动探测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《软件包样式指南》进一步扩充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构建参数的显式指定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单元测试问题：是否跑？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安同</a:t>
            </a:r>
            <a:r>
              <a:rPr altLang="zh-CN"/>
              <a:t> OS</a:t>
            </a:r>
            <a:r>
              <a:rPr lang="zh-CN" altLang="en-US"/>
              <a:t>：硬件验证实验室机制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在未来一年，提高对新老硬件支持的测试标准化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动机：</a:t>
            </a:r>
            <a:r>
              <a:rPr lang="en-US" altLang="zh-CN">
                <a:solidFill>
                  <a:schemeClr val="bg1"/>
                </a:solidFill>
              </a:rPr>
              <a:t>10-15 </a:t>
            </a:r>
            <a:r>
              <a:rPr lang="zh-CN" altLang="en-US">
                <a:solidFill>
                  <a:schemeClr val="bg1"/>
                </a:solidFill>
              </a:rPr>
              <a:t>年机龄平台的支持滑坡显著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硬件：在力所能及的情况下购买或募捐更多新老设备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软件：在现有</a:t>
            </a:r>
            <a:r>
              <a:rPr lang="en-US" altLang="zh-CN">
                <a:solidFill>
                  <a:schemeClr val="bg1"/>
                </a:solidFill>
              </a:rPr>
              <a:t> AHVL </a:t>
            </a:r>
            <a:r>
              <a:rPr lang="zh-CN" altLang="en-US">
                <a:solidFill>
                  <a:schemeClr val="bg1"/>
                </a:solidFill>
              </a:rPr>
              <a:t>视频测试集的基础上接入更多测试案例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OpenGL</a:t>
            </a:r>
            <a:r>
              <a:rPr lang="zh-CN" altLang="en-US">
                <a:solidFill>
                  <a:schemeClr val="bg1"/>
                </a:solidFill>
              </a:rPr>
              <a:t>、综合稳定性测试等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操作系统的硬件支持工程是长期工作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我们需要您的帮助！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不论是问题报告还是捐赠、借用设备均可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安同</a:t>
            </a:r>
            <a:r>
              <a:rPr altLang="zh-CN"/>
              <a:t> OS</a:t>
            </a:r>
            <a:r>
              <a:rPr lang="zh-CN" altLang="en-US"/>
              <a:t>：龙架构支持优化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龙架构的用户诉求最多且多样性高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呼声较高的有</a:t>
            </a:r>
            <a:r>
              <a:rPr lang="en-US" altLang="zh-CN">
                <a:solidFill>
                  <a:schemeClr val="bg1"/>
                </a:solidFill>
              </a:rPr>
              <a:t>…</a:t>
            </a:r>
            <a:endParaRPr lang="en-US" altLang="zh-CN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提供</a:t>
            </a:r>
            <a:r>
              <a:rPr lang="en-US" altLang="zh-CN">
                <a:solidFill>
                  <a:schemeClr val="bg1"/>
                </a:solidFill>
              </a:rPr>
              <a:t> 4KiB </a:t>
            </a:r>
            <a:r>
              <a:rPr lang="zh-CN" altLang="en-US">
                <a:solidFill>
                  <a:schemeClr val="bg1"/>
                </a:solidFill>
              </a:rPr>
              <a:t>分页内核，改善</a:t>
            </a:r>
            <a:r>
              <a:rPr lang="en-US" altLang="zh-CN">
                <a:solidFill>
                  <a:schemeClr val="bg1"/>
                </a:solidFill>
              </a:rPr>
              <a:t> Box64/LATX </a:t>
            </a:r>
            <a:r>
              <a:rPr lang="zh-CN" altLang="en-US">
                <a:solidFill>
                  <a:schemeClr val="bg1"/>
                </a:solidFill>
              </a:rPr>
              <a:t>及</a:t>
            </a:r>
            <a:r>
              <a:rPr lang="en-US" altLang="zh-CN">
                <a:solidFill>
                  <a:schemeClr val="bg1"/>
                </a:solidFill>
              </a:rPr>
              <a:t> ROCm/ICR </a:t>
            </a:r>
            <a:r>
              <a:rPr lang="zh-CN" altLang="en-US">
                <a:solidFill>
                  <a:schemeClr val="bg1"/>
                </a:solidFill>
              </a:rPr>
              <a:t>兼容性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更简便的</a:t>
            </a:r>
            <a:r>
              <a:rPr lang="en-US" altLang="zh-CN">
                <a:solidFill>
                  <a:schemeClr val="bg1"/>
                </a:solidFill>
              </a:rPr>
              <a:t> x86 </a:t>
            </a:r>
            <a:r>
              <a:rPr lang="zh-CN" altLang="en-US">
                <a:solidFill>
                  <a:schemeClr val="bg1"/>
                </a:solidFill>
              </a:rPr>
              <a:t>软件安装支持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2K3000</a:t>
            </a:r>
            <a:r>
              <a:rPr lang="zh-CN" altLang="en-US">
                <a:solidFill>
                  <a:schemeClr val="bg1"/>
                </a:solidFill>
              </a:rPr>
              <a:t>，乃至未来的</a:t>
            </a:r>
            <a:r>
              <a:rPr lang="en-US" altLang="zh-CN">
                <a:solidFill>
                  <a:schemeClr val="bg1"/>
                </a:solidFill>
              </a:rPr>
              <a:t> 3B6600 </a:t>
            </a:r>
            <a:r>
              <a:rPr lang="zh-CN" altLang="en-US">
                <a:solidFill>
                  <a:schemeClr val="bg1"/>
                </a:solidFill>
              </a:rPr>
              <a:t>平台支持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正式发布无</a:t>
            </a:r>
            <a:r>
              <a:rPr lang="en-US" altLang="zh-CN">
                <a:solidFill>
                  <a:schemeClr val="bg1"/>
                </a:solidFill>
              </a:rPr>
              <a:t> SIMD </a:t>
            </a:r>
            <a:r>
              <a:rPr lang="zh-CN" altLang="en-US">
                <a:solidFill>
                  <a:schemeClr val="bg1"/>
                </a:solidFill>
              </a:rPr>
              <a:t>的龙架构系统镜像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商用版？！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社区内无计划。若有兴趣，欢迎咨询衍生版的可行性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altLang="zh-CN"/>
              <a:t>AOSCC</a:t>
            </a:r>
            <a:r>
              <a:rPr lang="zh-CN" altLang="en-US"/>
              <a:t>：感谢有您</a:t>
            </a:r>
            <a:endParaRPr altLang="zh-CN"/>
          </a:p>
        </p:txBody>
      </p:sp>
      <p:sp>
        <p:nvSpPr>
          <p:cNvPr id="4" name="内容占位符 3"/>
          <p:cNvSpPr/>
          <p:nvPr>
            <p:ph idx="1"/>
          </p:nvPr>
        </p:nvSpPr>
        <p:spPr>
          <a:xfrm>
            <a:off x="1239520" y="1642745"/>
            <a:ext cx="8348345" cy="4286885"/>
          </a:xfrm>
        </p:spPr>
        <p:txBody>
          <a:bodyPr/>
          <a:p>
            <a:pPr marL="68580" indent="0" algn="ctr">
              <a:buNone/>
            </a:pPr>
            <a:r>
              <a:rPr lang="en-US" altLang="zh-CN" sz="2000"/>
              <a:t>Alpine </a:t>
            </a:r>
            <a:r>
              <a:rPr lang="zh-CN" altLang="en-US" sz="2000"/>
              <a:t>中文小群</a:t>
            </a:r>
            <a:r>
              <a:rPr lang="zh-CN" altLang="en-US" sz="1400"/>
              <a:t>老板</a:t>
            </a:r>
            <a:r>
              <a:rPr lang="en-US" altLang="zh-CN" sz="2000"/>
              <a:t>    </a:t>
            </a:r>
            <a:r>
              <a:rPr lang="en-US" altLang="zh-CN" sz="2000">
                <a:sym typeface="+mn-ea"/>
              </a:rPr>
              <a:t>baka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2000">
                <a:sym typeface="+mn-ea"/>
              </a:rPr>
              <a:t>    Camelia Atelier@CLS</a:t>
            </a:r>
            <a:r>
              <a:rPr lang="zh-CN" altLang="en-US" sz="1400">
                <a:sym typeface="+mn-ea"/>
              </a:rPr>
              <a:t>老板</a:t>
            </a:r>
            <a:endParaRPr lang="zh-CN" altLang="en-US" sz="1400">
              <a:sym typeface="+mn-ea"/>
            </a:endParaRPr>
          </a:p>
          <a:p>
            <a:pPr marL="68580" indent="0" algn="ctr">
              <a:buNone/>
            </a:pPr>
            <a:r>
              <a:rPr lang="en-US" altLang="zh-CN" sz="2000">
                <a:sym typeface="+mn-ea"/>
              </a:rPr>
              <a:t>ChiyoYuki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2000">
                <a:sym typeface="+mn-ea"/>
              </a:rPr>
              <a:t>    </a:t>
            </a:r>
            <a:r>
              <a:rPr lang="zh-CN" altLang="en-US" sz="2000">
                <a:sym typeface="+mn-ea"/>
              </a:rPr>
              <a:t>冲浪的小鱼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2000">
                <a:sym typeface="+mn-ea"/>
              </a:rPr>
              <a:t>    Christine Gu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2000">
                <a:sym typeface="+mn-ea"/>
              </a:rPr>
              <a:t>     Deng</a:t>
            </a:r>
            <a:r>
              <a:rPr lang="zh-CN" altLang="en-US" sz="1400">
                <a:sym typeface="+mn-ea"/>
              </a:rPr>
              <a:t>老板</a:t>
            </a:r>
            <a:endParaRPr lang="en-US" altLang="zh-CN" sz="2000">
              <a:sym typeface="+mn-ea"/>
            </a:endParaRPr>
          </a:p>
          <a:p>
            <a:pPr marL="68580" indent="0" algn="ctr">
              <a:buNone/>
            </a:pPr>
            <a:r>
              <a:rPr lang="zh-CN" altLang="en-US" sz="2000">
                <a:sym typeface="+mn-ea"/>
              </a:rPr>
              <a:t>邓子</a:t>
            </a:r>
            <a:r>
              <a:rPr lang="en-US" altLang="zh-CN" sz="2000">
                <a:sym typeface="+mn-ea"/>
              </a:rPr>
              <a:t> (Deng Yicao)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1400">
                <a:sym typeface="+mn-ea"/>
              </a:rPr>
              <a:t>    </a:t>
            </a:r>
            <a:r>
              <a:rPr lang="en-US" altLang="zh-CN" sz="2000">
                <a:sym typeface="+mn-ea"/>
              </a:rPr>
              <a:t>Frank@xdlinux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2000">
                <a:sym typeface="+mn-ea"/>
              </a:rPr>
              <a:t>    </a:t>
            </a:r>
            <a:r>
              <a:rPr lang="zh-CN" altLang="en-US" sz="2000">
                <a:sym typeface="+mn-ea"/>
              </a:rPr>
              <a:t>禾风之水</a:t>
            </a:r>
            <a:r>
              <a:rPr lang="zh-CN" altLang="en-US" sz="1600">
                <a:sym typeface="+mn-ea"/>
              </a:rPr>
              <a:t>老板</a:t>
            </a:r>
            <a:r>
              <a:rPr lang="en-US" altLang="zh-CN" sz="1600">
                <a:sym typeface="+mn-ea"/>
              </a:rPr>
              <a:t>    </a:t>
            </a:r>
            <a:r>
              <a:rPr lang="en-US" altLang="zh-CN" sz="2000"/>
              <a:t>KF</a:t>
            </a:r>
            <a:r>
              <a:rPr lang="zh-CN" altLang="en-US" sz="1600"/>
              <a:t>老板</a:t>
            </a:r>
            <a:endParaRPr lang="en-US" altLang="zh-CN" sz="1600"/>
          </a:p>
          <a:p>
            <a:pPr marL="68580" indent="0" algn="ctr">
              <a:buNone/>
            </a:pPr>
            <a:r>
              <a:rPr lang="zh-CN" altLang="en-US" sz="2000">
                <a:sym typeface="+mn-ea"/>
              </a:rPr>
              <a:t>林子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2000">
                <a:sym typeface="+mn-ea"/>
              </a:rPr>
              <a:t>    lz</a:t>
            </a:r>
            <a:r>
              <a:rPr lang="zh-CN" altLang="en-US" sz="2000">
                <a:sym typeface="+mn-ea"/>
              </a:rPr>
              <a:t>差不多是条咸鱼了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2000">
                <a:sym typeface="+mn-ea"/>
              </a:rPr>
              <a:t>   </a:t>
            </a:r>
            <a:r>
              <a:rPr lang="zh-CN" altLang="en-US" sz="2000">
                <a:sym typeface="+mn-ea"/>
              </a:rPr>
              <a:t>猫叔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2000">
                <a:sym typeface="+mn-ea"/>
              </a:rPr>
              <a:t>    </a:t>
            </a:r>
            <a:r>
              <a:rPr lang="zh-CN" altLang="en-US" sz="2000">
                <a:sym typeface="+mn-ea"/>
              </a:rPr>
              <a:t>喵酱</a:t>
            </a:r>
            <a:r>
              <a:rPr lang="en-US" altLang="zh-CN" sz="2000">
                <a:sym typeface="+mn-ea"/>
              </a:rPr>
              <a:t>Catty</a:t>
            </a:r>
            <a:r>
              <a:rPr lang="zh-CN" altLang="en-US" sz="1400">
                <a:sym typeface="+mn-ea"/>
              </a:rPr>
              <a:t>老板</a:t>
            </a:r>
            <a:endParaRPr lang="en-US" altLang="zh-CN" sz="2000">
              <a:sym typeface="+mn-ea"/>
            </a:endParaRPr>
          </a:p>
          <a:p>
            <a:pPr marL="68580" indent="0" algn="ctr">
              <a:buNone/>
            </a:pPr>
            <a:r>
              <a:rPr lang="en-US" altLang="zh-CN" sz="2000">
                <a:sym typeface="+mn-ea"/>
              </a:rPr>
              <a:t>Mikura Kyouka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2000">
                <a:sym typeface="+mn-ea"/>
              </a:rPr>
              <a:t>    </a:t>
            </a:r>
            <a:r>
              <a:rPr lang="zh-CN" altLang="en-US" sz="2000">
                <a:sym typeface="+mn-ea"/>
              </a:rPr>
              <a:t>内蒙古合诚网络科技有限公司</a:t>
            </a:r>
            <a:r>
              <a:rPr lang="zh-CN" altLang="en-US" sz="1600">
                <a:sym typeface="+mn-ea"/>
              </a:rPr>
              <a:t>老板</a:t>
            </a:r>
            <a:br>
              <a:rPr lang="zh-CN" altLang="en-US" sz="1600">
                <a:sym typeface="+mn-ea"/>
              </a:rPr>
            </a:br>
            <a:r>
              <a:rPr lang="zh-CN" altLang="en-US" sz="2000">
                <a:sym typeface="+mn-ea"/>
              </a:rPr>
              <a:t>内蒙古墨云网络科技有限公司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1400">
                <a:sym typeface="+mn-ea"/>
              </a:rPr>
              <a:t>    </a:t>
            </a:r>
            <a:r>
              <a:rPr lang="zh-CN" altLang="en-US" sz="2000">
                <a:sym typeface="+mn-ea"/>
              </a:rPr>
              <a:t>匿</a:t>
            </a:r>
            <a:r>
              <a:rPr lang="zh-CN" altLang="en-US" sz="1600">
                <a:sym typeface="+mn-ea"/>
              </a:rPr>
              <a:t>老板</a:t>
            </a:r>
            <a:r>
              <a:rPr lang="en-US" altLang="zh-CN" sz="1600">
                <a:sym typeface="+mn-ea"/>
              </a:rPr>
              <a:t>    </a:t>
            </a:r>
            <a:r>
              <a:rPr lang="en-US" altLang="zh-CN" sz="2000">
                <a:sym typeface="+mn-ea"/>
              </a:rPr>
              <a:t>nobootleg</a:t>
            </a:r>
            <a:r>
              <a:rPr lang="zh-CN" altLang="en-US" sz="1400">
                <a:sym typeface="+mn-ea"/>
              </a:rPr>
              <a:t>老板</a:t>
            </a:r>
            <a:br>
              <a:rPr lang="zh-CN" altLang="en-US" sz="1400">
                <a:sym typeface="+mn-ea"/>
              </a:rPr>
            </a:br>
            <a:r>
              <a:rPr lang="zh-CN" altLang="en-US" sz="2000"/>
              <a:t>曲阜师范大学计算机爱好者协会</a:t>
            </a:r>
            <a:r>
              <a:rPr lang="zh-CN" altLang="en-US" sz="1600"/>
              <a:t>老板</a:t>
            </a:r>
            <a:r>
              <a:rPr lang="en-US" altLang="zh-CN" sz="1600"/>
              <a:t>    </a:t>
            </a:r>
            <a:r>
              <a:rPr lang="zh-CN" altLang="en-US" sz="2000">
                <a:sym typeface="+mn-ea"/>
              </a:rPr>
              <a:t>蚊子</a:t>
            </a:r>
            <a:r>
              <a:rPr lang="en-US" altLang="zh-CN" sz="2000">
                <a:sym typeface="+mn-ea"/>
              </a:rPr>
              <a:t> (Mozz.ie) </a:t>
            </a:r>
            <a:r>
              <a:rPr lang="zh-CN" altLang="en-US" sz="1600">
                <a:sym typeface="+mn-ea"/>
              </a:rPr>
              <a:t>老板</a:t>
            </a:r>
            <a:br>
              <a:rPr lang="zh-CN" altLang="en-US" sz="1600">
                <a:sym typeface="+mn-ea"/>
              </a:rPr>
            </a:br>
            <a:r>
              <a:rPr lang="zh-CN" altLang="en-US" sz="2000">
                <a:sym typeface="+mn-ea"/>
              </a:rPr>
              <a:t>御坂云见</a:t>
            </a:r>
            <a:r>
              <a:rPr lang="en-US" altLang="zh-CN" sz="2000">
                <a:sym typeface="+mn-ea"/>
              </a:rPr>
              <a:t>#17535</a:t>
            </a:r>
            <a:r>
              <a:rPr lang="zh-CN" altLang="en-US" sz="1400">
                <a:sym typeface="+mn-ea"/>
              </a:rPr>
              <a:t>老板</a:t>
            </a:r>
            <a:r>
              <a:rPr lang="en-US" altLang="zh-CN" sz="2000">
                <a:sym typeface="+mn-ea"/>
              </a:rPr>
              <a:t>    </a:t>
            </a:r>
            <a:r>
              <a:rPr lang="zh-CN" altLang="en-US" sz="2000">
                <a:sym typeface="+mn-ea"/>
              </a:rPr>
              <a:t>自言者一么</a:t>
            </a:r>
            <a:r>
              <a:rPr lang="en-US" altLang="zh-CN" sz="2000">
                <a:sym typeface="+mn-ea"/>
              </a:rPr>
              <a:t> imgradeone</a:t>
            </a:r>
            <a:r>
              <a:rPr lang="zh-CN" altLang="en-US" sz="1400">
                <a:sym typeface="+mn-ea"/>
              </a:rPr>
              <a:t>老板</a:t>
            </a:r>
            <a:endParaRPr lang="zh-CN" altLang="en-US" sz="1400">
              <a:sym typeface="+mn-ea"/>
            </a:endParaRPr>
          </a:p>
          <a:p>
            <a:pPr marL="68580" indent="0" algn="ctr">
              <a:buNone/>
            </a:pPr>
            <a:r>
              <a:rPr lang="zh-CN" altLang="en-US" sz="2000" b="1">
                <a:solidFill>
                  <a:srgbClr val="FF3535"/>
                </a:solidFill>
                <a:sym typeface="+mn-ea"/>
              </a:rPr>
              <a:t>（等</a:t>
            </a:r>
            <a:r>
              <a:rPr lang="en-US" altLang="zh-CN" sz="2000" b="1">
                <a:solidFill>
                  <a:srgbClr val="FF3535"/>
                </a:solidFill>
                <a:sym typeface="+mn-ea"/>
              </a:rPr>
              <a:t> 70+ </a:t>
            </a:r>
            <a:r>
              <a:rPr lang="zh-CN" altLang="en-US" sz="2000" b="1">
                <a:solidFill>
                  <a:srgbClr val="FF3535"/>
                </a:solidFill>
                <a:sym typeface="+mn-ea"/>
              </a:rPr>
              <a:t>位捐赠者！）</a:t>
            </a:r>
            <a:endParaRPr lang="zh-CN" altLang="en-US" sz="2000" b="1">
              <a:solidFill>
                <a:srgbClr val="FF3535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27800" y="1052830"/>
            <a:ext cx="5370195" cy="521970"/>
          </a:xfrm>
          <a:prstGeom prst="rect">
            <a:avLst/>
          </a:prstGeom>
          <a:solidFill>
            <a:srgbClr val="201A31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3535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“</a:t>
            </a:r>
            <a:r>
              <a:rPr lang="en-US" altLang="zh-CN" sz="2800" b="1">
                <a:solidFill>
                  <a:schemeClr val="bg1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AOSC </a:t>
            </a:r>
            <a:r>
              <a:rPr lang="zh-CN" altLang="en-US" sz="2800" b="1">
                <a:solidFill>
                  <a:schemeClr val="bg1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众筹，助一点绵薄之力</a:t>
            </a:r>
            <a:r>
              <a:rPr lang="en-US" altLang="zh-CN" sz="2800" b="1">
                <a:solidFill>
                  <a:srgbClr val="FF3535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”</a:t>
            </a:r>
            <a:endParaRPr lang="en-US" altLang="zh-CN" sz="2800" b="1">
              <a:solidFill>
                <a:srgbClr val="FF3535"/>
              </a:solidFill>
              <a:latin typeface="MiSans Medium" charset="-122"/>
              <a:ea typeface="MiSans Medium" charset="-122"/>
              <a:cs typeface="MiSans Medium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7080" y="5589270"/>
            <a:ext cx="1981835" cy="521970"/>
          </a:xfrm>
          <a:prstGeom prst="rect">
            <a:avLst/>
          </a:prstGeom>
          <a:solidFill>
            <a:srgbClr val="201A31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3535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安同</a:t>
            </a:r>
            <a:r>
              <a:rPr lang="en-US" altLang="zh-CN" sz="2800" b="1">
                <a:solidFill>
                  <a:schemeClr val="bg1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 YES</a:t>
            </a:r>
            <a:r>
              <a:rPr lang="en-US" altLang="zh-CN" sz="2800" b="1">
                <a:solidFill>
                  <a:srgbClr val="FF3535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”</a:t>
            </a:r>
            <a:endParaRPr lang="en-US" altLang="zh-CN" sz="2800" b="1">
              <a:solidFill>
                <a:srgbClr val="FF3535"/>
              </a:solidFill>
              <a:latin typeface="MiSans Medium" charset="-122"/>
              <a:ea typeface="MiSans Medium" charset="-122"/>
              <a:cs typeface="MiSans Medium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19645" y="6001385"/>
            <a:ext cx="3409315" cy="521970"/>
          </a:xfrm>
          <a:prstGeom prst="rect">
            <a:avLst/>
          </a:prstGeom>
          <a:solidFill>
            <a:srgbClr val="201A31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3535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“</a:t>
            </a:r>
            <a:r>
              <a:rPr sz="2800" b="1">
                <a:solidFill>
                  <a:schemeClr val="bg1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祝安同越来越好！</a:t>
            </a:r>
            <a:r>
              <a:rPr lang="en-US" altLang="zh-CN" sz="2800" b="1">
                <a:solidFill>
                  <a:srgbClr val="FF3535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”</a:t>
            </a:r>
            <a:endParaRPr lang="en-US" altLang="zh-CN" sz="2800" b="1">
              <a:solidFill>
                <a:srgbClr val="FF3535"/>
              </a:solidFill>
              <a:latin typeface="MiSans Medium" charset="-122"/>
              <a:ea typeface="MiSans Medium" charset="-122"/>
              <a:cs typeface="MiSans Medium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88070" y="3789045"/>
            <a:ext cx="3046095" cy="521970"/>
          </a:xfrm>
          <a:prstGeom prst="rect">
            <a:avLst/>
          </a:prstGeom>
          <a:solidFill>
            <a:srgbClr val="201A31"/>
          </a:solidFill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3535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“</a:t>
            </a:r>
            <a:r>
              <a:rPr sz="2800" b="1">
                <a:solidFill>
                  <a:schemeClr val="bg1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AOSC 越办越好</a:t>
            </a:r>
            <a:r>
              <a:rPr lang="en-US" altLang="zh-CN" sz="2800" b="1">
                <a:solidFill>
                  <a:srgbClr val="FF3535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”</a:t>
            </a:r>
            <a:endParaRPr lang="en-US" altLang="zh-CN" sz="2800" b="1">
              <a:solidFill>
                <a:srgbClr val="FF3535"/>
              </a:solidFill>
              <a:latin typeface="MiSans Medium" charset="-122"/>
              <a:ea typeface="MiSans Medium" charset="-122"/>
              <a:cs typeface="MiSans Medium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2890" y="3285490"/>
            <a:ext cx="1575435" cy="521970"/>
          </a:xfrm>
          <a:prstGeom prst="rect">
            <a:avLst/>
          </a:prstGeom>
          <a:solidFill>
            <a:srgbClr val="201A31"/>
          </a:solidFill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3535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￥</a:t>
            </a:r>
            <a:r>
              <a:rPr lang="en-US" altLang="zh-CN" sz="2800" b="1">
                <a:solidFill>
                  <a:schemeClr val="bg1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114.51</a:t>
            </a:r>
            <a:endParaRPr lang="en-US" altLang="zh-CN" sz="2800" b="1">
              <a:solidFill>
                <a:schemeClr val="bg1"/>
              </a:solidFill>
              <a:latin typeface="MiSans Medium" charset="-122"/>
              <a:ea typeface="MiSans Medium" charset="-122"/>
              <a:cs typeface="MiSans Medium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128250" y="4869180"/>
            <a:ext cx="1505585" cy="521970"/>
          </a:xfrm>
          <a:prstGeom prst="rect">
            <a:avLst/>
          </a:prstGeom>
          <a:solidFill>
            <a:srgbClr val="201A31"/>
          </a:solidFill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3535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￥</a:t>
            </a:r>
            <a:r>
              <a:rPr lang="en-US" altLang="zh-CN" sz="2800" b="1">
                <a:solidFill>
                  <a:schemeClr val="bg1"/>
                </a:solidFill>
                <a:latin typeface="MiSans Medium" charset="-122"/>
                <a:ea typeface="MiSans Medium" charset="-122"/>
                <a:cs typeface="MiSans Medium" charset="-122"/>
                <a:sym typeface="+mn-ea"/>
              </a:rPr>
              <a:t>19.19</a:t>
            </a:r>
            <a:endParaRPr lang="en-US" altLang="zh-CN" sz="2800" b="1">
              <a:solidFill>
                <a:schemeClr val="bg1"/>
              </a:solidFill>
              <a:latin typeface="MiSans Medium" charset="-122"/>
              <a:ea typeface="MiSans Medium" charset="-122"/>
              <a:cs typeface="MiSans Medium" charset="-122"/>
              <a:sym typeface="+mn-e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安同</a:t>
            </a:r>
            <a:r>
              <a:rPr altLang="zh-CN"/>
              <a:t> OS</a:t>
            </a:r>
            <a:r>
              <a:rPr lang="zh-CN" altLang="en-US"/>
              <a:t>：</a:t>
            </a:r>
            <a:r>
              <a:rPr altLang="zh-CN"/>
              <a:t>Core 13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年度核心包迭代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altLang="zh-CN">
                <a:solidFill>
                  <a:schemeClr val="bg1"/>
                </a:solidFill>
              </a:rPr>
              <a:t>GCC 15</a:t>
            </a:r>
            <a:r>
              <a:rPr lang="zh-CN" altLang="en-US">
                <a:solidFill>
                  <a:schemeClr val="bg1"/>
                </a:solidFill>
              </a:rPr>
              <a:t>、</a:t>
            </a:r>
            <a:r>
              <a:rPr lang="en-US" altLang="zh-CN">
                <a:solidFill>
                  <a:schemeClr val="bg1"/>
                </a:solidFill>
              </a:rPr>
              <a:t>glibc 2.41 </a:t>
            </a:r>
            <a:r>
              <a:rPr lang="zh-CN" altLang="en-US">
                <a:solidFill>
                  <a:schemeClr val="bg1"/>
                </a:solidFill>
              </a:rPr>
              <a:t>等组件翻新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默认开启</a:t>
            </a:r>
            <a:r>
              <a:rPr lang="en-US" altLang="zh-CN">
                <a:solidFill>
                  <a:schemeClr val="bg1"/>
                </a:solidFill>
              </a:rPr>
              <a:t> DT_RELR</a:t>
            </a:r>
            <a:r>
              <a:rPr lang="zh-CN" altLang="en-US">
                <a:solidFill>
                  <a:schemeClr val="bg1"/>
                </a:solidFill>
              </a:rPr>
              <a:t>（相对重定位），缩减二进制尺寸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龙架构：如</a:t>
            </a:r>
            <a:r>
              <a:rPr lang="en-US" altLang="zh-CN">
                <a:solidFill>
                  <a:schemeClr val="bg1"/>
                </a:solidFill>
              </a:rPr>
              <a:t> -march=la464/la664 </a:t>
            </a:r>
            <a:r>
              <a:rPr lang="zh-CN" altLang="en-US">
                <a:solidFill>
                  <a:schemeClr val="bg1"/>
                </a:solidFill>
              </a:rPr>
              <a:t>导致性能劣化的问题无法在近期得到解决，则移除</a:t>
            </a:r>
            <a:r>
              <a:rPr lang="en-US" altLang="zh-CN">
                <a:solidFill>
                  <a:schemeClr val="bg1"/>
                </a:solidFill>
              </a:rPr>
              <a:t> -march= </a:t>
            </a:r>
            <a:r>
              <a:rPr lang="zh-CN" altLang="en-US">
                <a:solidFill>
                  <a:schemeClr val="bg1"/>
                </a:solidFill>
              </a:rPr>
              <a:t>参数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 b="1">
                <a:solidFill>
                  <a:srgbClr val="FF3535"/>
                </a:solidFill>
              </a:rPr>
              <a:t>部分应用性能劣化逾</a:t>
            </a:r>
            <a:r>
              <a:rPr lang="en-US" altLang="zh-CN" b="1">
                <a:solidFill>
                  <a:srgbClr val="FF3535"/>
                </a:solidFill>
              </a:rPr>
              <a:t> 20%</a:t>
            </a:r>
            <a:r>
              <a:rPr lang="zh-CN" altLang="en-US" b="1">
                <a:solidFill>
                  <a:srgbClr val="FF3535"/>
                </a:solidFill>
              </a:rPr>
              <a:t>！</a:t>
            </a:r>
            <a:endParaRPr lang="zh-CN" altLang="en-US">
              <a:solidFill>
                <a:schemeClr val="bg1"/>
              </a:solidFill>
            </a:endParaRPr>
          </a:p>
          <a:p>
            <a:pPr lvl="2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loongson-community/discussions</a:t>
            </a:r>
            <a:r>
              <a:rPr lang="en-US" altLang="zh-CN">
                <a:solidFill>
                  <a:schemeClr val="bg1"/>
                </a:solidFill>
              </a:rPr>
              <a:t>#</a:t>
            </a:r>
            <a:r>
              <a:rPr lang="zh-CN" altLang="en-US">
                <a:solidFill>
                  <a:schemeClr val="bg1"/>
                </a:solidFill>
              </a:rPr>
              <a:t>94</a:t>
            </a:r>
            <a:endParaRPr lang="zh-CN" altLang="en-US">
              <a:solidFill>
                <a:schemeClr val="bg1"/>
              </a:solidFill>
            </a:endParaRPr>
          </a:p>
          <a:p>
            <a:pPr lvl="0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工程量不大，预计八月可以推送</a:t>
            </a:r>
            <a:endParaRPr lang="zh-CN" altLang="en-US">
              <a:solidFill>
                <a:schemeClr val="bg1"/>
              </a:solidFill>
            </a:endParaRPr>
          </a:p>
          <a:p>
            <a:pPr lvl="1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</a:rPr>
              <a:t>而后是否针对龙架构问题发起全系统重构，有待讨论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sz="2800"/>
          </a:p>
          <a:p>
            <a:br>
              <a:rPr lang="zh-CN" altLang="en-US" sz="3430"/>
            </a:br>
            <a: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提问时间</a:t>
            </a:r>
            <a:b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</a:br>
            <a:r>
              <a:rPr lang="zh-CN" altLang="en-US" sz="2400">
                <a:sym typeface="+mn-ea"/>
              </a:rPr>
              <a:t>时间不多，咱回答俩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sz="3430"/>
          </a:p>
          <a:p>
            <a:br>
              <a:rPr lang="zh-CN" altLang="en-US" sz="3430"/>
            </a:br>
            <a:r>
              <a:rPr lang="en-US" altLang="zh-CN">
                <a:latin typeface="MiSans Semibold" charset="-122"/>
                <a:ea typeface="MiSans Semibold" charset="-122"/>
                <a:cs typeface="MiSans Semibold" charset="-122"/>
              </a:rPr>
              <a:t>Core </a:t>
            </a:r>
            <a:r>
              <a:rPr lang="en-US">
                <a:latin typeface="MiSans Semibold" charset="-122"/>
                <a:ea typeface="MiSans Semibold" charset="-122"/>
                <a:cs typeface="MiSans Semibold" charset="-122"/>
              </a:rPr>
              <a:t>M: Meow!</a:t>
            </a:r>
            <a:endParaRPr lang="en-US">
              <a:latin typeface="MiSans Semibold" charset="-122"/>
              <a:ea typeface="MiSans Semibold" charset="-122"/>
              <a:cs typeface="MiSans Semibold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sz="2800"/>
          </a:p>
          <a:p>
            <a:br>
              <a:rPr lang="zh-CN" altLang="en-US" sz="3430"/>
            </a:br>
            <a: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  <a:t>社区活动与工作</a:t>
            </a:r>
            <a:br>
              <a:rPr lang="zh-CN" altLang="en-US">
                <a:latin typeface="MiSans Semibold" charset="-122"/>
                <a:ea typeface="MiSans Semibold" charset="-122"/>
                <a:cs typeface="MiSans Semibold" charset="-122"/>
                <a:sym typeface="+mn-ea"/>
              </a:rPr>
            </a:br>
            <a:r>
              <a:rPr lang="zh-CN" altLang="en-US" sz="2400">
                <a:sym typeface="+mn-ea"/>
              </a:rPr>
              <a:t>文化推广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文化工作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/>
              <a:t>AOSCC 2024 </a:t>
            </a:r>
            <a:r>
              <a:rPr lang="zh-CN" altLang="en-US"/>
              <a:t>以来的一年，社区周边迎来大爆炸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安安</a:t>
            </a:r>
            <a:r>
              <a:rPr lang="en-US" altLang="zh-CN"/>
              <a:t> Minecraft (Figura) </a:t>
            </a:r>
            <a:r>
              <a:rPr lang="zh-CN" altLang="en-US"/>
              <a:t>人物模型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安安</a:t>
            </a:r>
            <a:r>
              <a:rPr lang="en-US" altLang="zh-CN"/>
              <a:t> Fumo</a:t>
            </a:r>
            <a:endParaRPr lang="en-US" altLang="zh-CN"/>
          </a:p>
          <a:p>
            <a:pPr lvl="1">
              <a:lnSpc>
                <a:spcPct val="140000"/>
              </a:lnSpc>
            </a:pPr>
            <a:r>
              <a:rPr lang="zh-CN" altLang="en-US"/>
              <a:t>全套安安</a:t>
            </a:r>
            <a:r>
              <a:rPr lang="en-US" altLang="zh-CN"/>
              <a:t> &amp; </a:t>
            </a:r>
            <a:r>
              <a:rPr lang="zh-CN" altLang="en-US"/>
              <a:t>同同钥匙扣</a:t>
            </a:r>
            <a:endParaRPr lang="en-US" altLang="zh-CN"/>
          </a:p>
          <a:p>
            <a:pPr lvl="1">
              <a:lnSpc>
                <a:spcPct val="140000"/>
              </a:lnSpc>
            </a:pPr>
            <a:r>
              <a:rPr lang="zh-CN" altLang="en-US"/>
              <a:t>社区文化衫（冬装）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“复古计算机”机箱贴、钥匙扣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安安</a:t>
            </a:r>
            <a:r>
              <a:rPr lang="en-US" altLang="zh-CN"/>
              <a:t> &amp; </a:t>
            </a:r>
            <a:r>
              <a:rPr lang="zh-CN" altLang="en-US"/>
              <a:t>广东小精灵光栅透卡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zh-CN" altLang="en-US"/>
              <a:t>安安《到远方去》</a:t>
            </a:r>
            <a:r>
              <a:rPr lang="en-US" altLang="zh-CN"/>
              <a:t>PVC </a:t>
            </a:r>
            <a:r>
              <a:rPr lang="zh-CN" altLang="en-US"/>
              <a:t>透卡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en-US" altLang="zh-CN"/>
              <a:t>AOSCC 2025 </a:t>
            </a:r>
            <a:r>
              <a:rPr lang="zh-CN" altLang="en-US"/>
              <a:t>文化衫、帆布袋</a:t>
            </a:r>
            <a:endParaRPr lang="zh-CN" altLang="en-US"/>
          </a:p>
          <a:p>
            <a:pPr lvl="1">
              <a:lnSpc>
                <a:spcPct val="140000"/>
              </a:lnSpc>
            </a:pPr>
            <a:r>
              <a:rPr lang="en-US" altLang="zh-CN"/>
              <a:t>……</a:t>
            </a:r>
            <a:endParaRPr lang="en-US" alt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315835" cy="458216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7315200" y="1981200"/>
            <a:ext cx="4876800" cy="48768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00785" y="4580890"/>
            <a:ext cx="6476365" cy="738505"/>
          </a:xfrm>
        </p:spPr>
        <p:txBody>
          <a:bodyPr/>
          <a:p>
            <a:pPr marL="68580" indent="0">
              <a:lnSpc>
                <a:spcPct val="140000"/>
              </a:lnSpc>
              <a:buNone/>
            </a:pPr>
            <a:r>
              <a:rPr lang="zh-CN" altLang="en-US"/>
              <a:t>安安</a:t>
            </a:r>
            <a:r>
              <a:rPr lang="en-US" altLang="zh-CN"/>
              <a:t> Figura </a:t>
            </a:r>
            <a:r>
              <a:rPr lang="zh-CN" altLang="en-US"/>
              <a:t>模型（左）及安安</a:t>
            </a:r>
            <a:r>
              <a:rPr lang="en-US" altLang="zh-CN"/>
              <a:t> Fumo</a:t>
            </a:r>
            <a:r>
              <a:rPr lang="zh-CN" altLang="en-US"/>
              <a:t>（右）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jBlOGVmNDg3MjdiOTQ0NGE3NGQyMTU1MjUyNjc4YTIifQ=="/>
  <p:tag name="commondata" val="eyJoZGlkIjoiMzFmZmYyYzFiNzVlMWMxMDdlODNiZjZlZWU3ODYyNzM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">
      <a:majorFont>
        <a:latin typeface="Open Sans"/>
        <a:ea typeface="Noto Sans CJK SC"/>
        <a:cs typeface=""/>
      </a:majorFont>
      <a:minorFont>
        <a:latin typeface="Open Sans"/>
        <a:ea typeface="Noto Sans CJK SC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template-20240523</Template>
  <TotalTime>0</TotalTime>
  <Words>7251</Words>
  <Application>WPS 演示</Application>
  <PresentationFormat>宽屏</PresentationFormat>
  <Paragraphs>493</Paragraphs>
  <Slides>62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83" baseType="lpstr">
      <vt:lpstr>Arial</vt:lpstr>
      <vt:lpstr>宋体</vt:lpstr>
      <vt:lpstr>Wingdings</vt:lpstr>
      <vt:lpstr>MiSans</vt:lpstr>
      <vt:lpstr>MiSans Demibold</vt:lpstr>
      <vt:lpstr>DejaVu Sans</vt:lpstr>
      <vt:lpstr>MiSans Medium</vt:lpstr>
      <vt:lpstr>MiSans Normal</vt:lpstr>
      <vt:lpstr>Open Sans</vt:lpstr>
      <vt:lpstr>MiSans Semibold</vt:lpstr>
      <vt:lpstr>微软雅黑</vt:lpstr>
      <vt:lpstr>方正黑体_GBK</vt:lpstr>
      <vt:lpstr>宋体</vt:lpstr>
      <vt:lpstr>Arial Unicode MS</vt:lpstr>
      <vt:lpstr>等线</vt:lpstr>
      <vt:lpstr>East Syriac Adiabene</vt:lpstr>
      <vt:lpstr>方正书宋_GBK</vt:lpstr>
      <vt:lpstr>Source Code Pro</vt:lpstr>
      <vt:lpstr>MiSans Heavy</vt:lpstr>
      <vt:lpstr>汉仪叶叶相思体简</vt:lpstr>
      <vt:lpstr>Office 主题​​</vt:lpstr>
      <vt:lpstr>安同开源社区年度工作报告</vt:lpstr>
      <vt:lpstr>报告大纲</vt:lpstr>
      <vt:lpstr>PowerPoint 演示文稿</vt:lpstr>
      <vt:lpstr>AOSCC 2025</vt:lpstr>
      <vt:lpstr>AOSCC：筹备工作</vt:lpstr>
      <vt:lpstr>AOSCC：感谢有您</vt:lpstr>
      <vt:lpstr>PowerPoint 演示文稿</vt:lpstr>
      <vt:lpstr>文化工作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文化工作</vt:lpstr>
      <vt:lpstr>文化工作</vt:lpstr>
      <vt:lpstr>PowerPoint 演示文稿</vt:lpstr>
      <vt:lpstr>社会服务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社会服务</vt:lpstr>
      <vt:lpstr>PowerPoint 演示文稿</vt:lpstr>
      <vt:lpstr>安同 OS</vt:lpstr>
      <vt:lpstr>支持情况概览</vt:lpstr>
      <vt:lpstr>PowerPoint 演示文稿</vt:lpstr>
      <vt:lpstr>PowerPoint 演示文稿</vt:lpstr>
      <vt:lpstr>支持情况概览（续）</vt:lpstr>
      <vt:lpstr>安全更新响应</vt:lpstr>
      <vt:lpstr>内核维护工作</vt:lpstr>
      <vt:lpstr>补丁维护工作</vt:lpstr>
      <vt:lpstr>作业欠缴记录</vt:lpstr>
      <vt:lpstr>KDE 6 问题</vt:lpstr>
      <vt:lpstr>GNOME 问题</vt:lpstr>
      <vt:lpstr>Python 问题</vt:lpstr>
      <vt:lpstr>RISC-V 问题</vt:lpstr>
      <vt:lpstr>软件支持与管理问题</vt:lpstr>
      <vt:lpstr>loongarch64/loong64 问题</vt:lpstr>
      <vt:lpstr>支持材料问题</vt:lpstr>
      <vt:lpstr>支持材料问题</vt:lpstr>
      <vt:lpstr>星霞 OS 问题</vt:lpstr>
      <vt:lpstr>星霞 OS 问题</vt:lpstr>
      <vt:lpstr>PowerPoint 演示文稿</vt:lpstr>
      <vt:lpstr>周边项目</vt:lpstr>
      <vt:lpstr>小熊猫包管理 (oma)</vt:lpstr>
      <vt:lpstr>安装程序</vt:lpstr>
      <vt:lpstr>开发工具链</vt:lpstr>
      <vt:lpstr>命令行拼音补全</vt:lpstr>
      <vt:lpstr>本地化工作</vt:lpstr>
      <vt:lpstr>应用商店</vt:lpstr>
      <vt:lpstr>PowerPoint 演示文稿</vt:lpstr>
      <vt:lpstr>PowerPoint 演示文稿</vt:lpstr>
      <vt:lpstr>文化与社会工作</vt:lpstr>
      <vt:lpstr>安同 OS：应用商店</vt:lpstr>
      <vt:lpstr>安同 OS：安装与镜像发布改进</vt:lpstr>
      <vt:lpstr>安同 OS：工具链重构与质量工程</vt:lpstr>
      <vt:lpstr>安同 OS：硬件验证实验室机制</vt:lpstr>
      <vt:lpstr>安同 OS：龙架构支持优化</vt:lpstr>
      <vt:lpstr>安同 OS：Core 13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嘟嘟 老</dc:creator>
  <cp:lastModifiedBy>mingcongbai</cp:lastModifiedBy>
  <cp:revision>372</cp:revision>
  <dcterms:created xsi:type="dcterms:W3CDTF">2025-07-26T09:50:04Z</dcterms:created>
  <dcterms:modified xsi:type="dcterms:W3CDTF">2025-07-26T09:50:04Z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2052-12.8.2.18605</vt:lpwstr>
  </property>
</Properties>
</file>