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3"/>
    <p:sldId id="485" r:id="rId4"/>
    <p:sldId id="486" r:id="rId5"/>
    <p:sldId id="487" r:id="rId6"/>
    <p:sldId id="488" r:id="rId7"/>
    <p:sldId id="516" r:id="rId8"/>
    <p:sldId id="517" r:id="rId9"/>
    <p:sldId id="518" r:id="rId10"/>
    <p:sldId id="519" r:id="rId11"/>
    <p:sldId id="520" r:id="rId12"/>
    <p:sldId id="521" r:id="rId13"/>
    <p:sldId id="522" r:id="rId14"/>
    <p:sldId id="523" r:id="rId15"/>
    <p:sldId id="524" r:id="rId16"/>
    <p:sldId id="525" r:id="rId17"/>
    <p:sldId id="526" r:id="rId18"/>
    <p:sldId id="527" r:id="rId19"/>
    <p:sldId id="528" r:id="rId20"/>
    <p:sldId id="529" r:id="rId21"/>
    <p:sldId id="530" r:id="rId22"/>
    <p:sldId id="531" r:id="rId23"/>
    <p:sldId id="532" r:id="rId24"/>
    <p:sldId id="533" r:id="rId25"/>
    <p:sldId id="534" r:id="rId26"/>
    <p:sldId id="535" r:id="rId27"/>
    <p:sldId id="536" r:id="rId28"/>
    <p:sldId id="537" r:id="rId29"/>
    <p:sldId id="538" r:id="rId30"/>
    <p:sldId id="539" r:id="rId31"/>
    <p:sldId id="540" r:id="rId32"/>
    <p:sldId id="541" r:id="rId33"/>
    <p:sldId id="542" r:id="rId34"/>
    <p:sldId id="543" r:id="rId35"/>
  </p:sldIdLst>
  <p:sldSz cx="12192000" cy="6858000"/>
  <p:notesSz cx="6858000" cy="9144000"/>
  <p:custDataLst>
    <p:tags r:id="rId4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535"/>
    <a:srgbClr val="201A31"/>
    <a:srgbClr val="C00000"/>
    <a:srgbClr val="B5B5B5"/>
    <a:srgbClr val="780000"/>
    <a:srgbClr val="2A3135"/>
    <a:srgbClr val="420A0A"/>
    <a:srgbClr val="851515"/>
    <a:srgbClr val="672727"/>
    <a:srgbClr val="461A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>
      <p:cViewPr varScale="1">
        <p:scale>
          <a:sx n="106" d="100"/>
          <a:sy n="106" d="100"/>
        </p:scale>
        <p:origin x="51" y="21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3021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1" Type="http://schemas.openxmlformats.org/officeDocument/2006/relationships/tags" Target="tags/tag1.xml"/><Relationship Id="rId40" Type="http://schemas.openxmlformats.org/officeDocument/2006/relationships/tableStyles" Target="tableStyles.xml"/><Relationship Id="rId4" Type="http://schemas.openxmlformats.org/officeDocument/2006/relationships/slide" Target="slides/slide2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handoutMaster" Target="handoutMasters/handoutMaster1.xml"/><Relationship Id="rId36" Type="http://schemas.openxmlformats.org/officeDocument/2006/relationships/notesMaster" Target="notesMasters/notesMaster1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41A0E9-9F85-4466-91EC-B9D1A5CDE46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E4AE4-53D1-4F2B-BA35-167C432B238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ED8964-C77F-4CB7-9F84-7EB7D31F21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1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977A81-A92E-49D7-A0D9-5EAE52519BB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952486" y="2947127"/>
            <a:ext cx="9144336" cy="883791"/>
          </a:xfrm>
        </p:spPr>
        <p:txBody>
          <a:bodyPr lIns="90000" anchor="t">
            <a:normAutofit/>
          </a:bodyPr>
          <a:lstStyle>
            <a:lvl1pPr algn="l">
              <a:lnSpc>
                <a:spcPct val="100000"/>
              </a:lnSpc>
              <a:defRPr sz="4575" b="0">
                <a:solidFill>
                  <a:schemeClr val="bg1"/>
                </a:solidFill>
                <a:latin typeface="MiSans Demibold" charset="-122"/>
                <a:ea typeface="MiSans Demibold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952486" y="2055682"/>
            <a:ext cx="9144252" cy="548717"/>
          </a:xfrm>
          <a:prstGeom prst="rect">
            <a:avLst/>
          </a:prstGeom>
        </p:spPr>
        <p:txBody>
          <a:bodyPr lIns="90000" anchor="b">
            <a:normAutofit/>
          </a:bodyPr>
          <a:lstStyle>
            <a:lvl1pPr marL="0" indent="0" algn="l">
              <a:buNone/>
              <a:defRPr sz="3050">
                <a:solidFill>
                  <a:schemeClr val="bg1"/>
                </a:solidFill>
                <a:latin typeface="MiSans Normal" charset="-122"/>
                <a:ea typeface="MiSans Normal" charset="-122"/>
              </a:defRPr>
            </a:lvl1pPr>
            <a:lvl2pPr marL="411480" indent="0" algn="ctr">
              <a:buNone/>
              <a:defRPr sz="1800"/>
            </a:lvl2pPr>
            <a:lvl3pPr marL="823595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8035" indent="0" algn="ctr">
              <a:buNone/>
              <a:defRPr sz="1440"/>
            </a:lvl6pPr>
            <a:lvl7pPr marL="2469515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2475" indent="0" algn="ctr">
              <a:buNone/>
              <a:defRPr sz="144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952486" y="5884655"/>
            <a:ext cx="2743276" cy="365141"/>
          </a:xfrm>
        </p:spPr>
        <p:txBody>
          <a:bodyPr lIns="90000"/>
          <a:lstStyle>
            <a:lvl1pPr>
              <a:defRPr>
                <a:solidFill>
                  <a:schemeClr val="bg1"/>
                </a:solidFill>
                <a:latin typeface="MiSans" charset="-122"/>
                <a:ea typeface="MiSans" charset="-122"/>
              </a:defRPr>
            </a:lvl1pPr>
          </a:lstStyle>
          <a:p>
            <a:fld id="{86F49568-C05D-465E-8327-DF205A04034D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4151342" y="5884654"/>
            <a:ext cx="2743276" cy="365141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iSans" charset="-122"/>
                <a:ea typeface="MiSans" charset="-122"/>
              </a:defRPr>
            </a:lvl1pPr>
          </a:lstStyle>
          <a:p>
            <a:r>
              <a:rPr lang="en-US" altLang="zh-CN" dirty="0"/>
              <a:t>AOSCC 2025</a:t>
            </a:r>
            <a:endParaRPr lang="zh-CN" altLang="en-US" dirty="0"/>
          </a:p>
        </p:txBody>
      </p:sp>
      <p:sp>
        <p:nvSpPr>
          <p:cNvPr id="19" name="文本占位符 18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952486" y="4663773"/>
            <a:ext cx="4103426" cy="480308"/>
          </a:xfrm>
          <a:prstGeom prst="rect">
            <a:avLst/>
          </a:prstGeom>
        </p:spPr>
        <p:txBody>
          <a:bodyPr lIns="90000" anchor="ctr">
            <a:noAutofit/>
          </a:bodyPr>
          <a:lstStyle>
            <a:lvl1pPr marL="34290" indent="0" algn="l">
              <a:buClr>
                <a:srgbClr val="198BD7"/>
              </a:buClr>
              <a:buFont typeface="Arial" panose="02080604020202020204" pitchFamily="34" charset="0"/>
              <a:buNone/>
              <a:defRPr sz="2285">
                <a:solidFill>
                  <a:schemeClr val="bg1"/>
                </a:solidFill>
                <a:latin typeface="MiSans Medium" charset="-122"/>
                <a:ea typeface="MiSans Medium" charset="-122"/>
              </a:defRPr>
            </a:lvl1pPr>
          </a:lstStyle>
          <a:p>
            <a:pPr lvl="0"/>
            <a:r>
              <a:rPr lang="zh-CN" altLang="en-US" dirty="0"/>
              <a:t>单击此处添加演讲者</a:t>
            </a:r>
            <a:endParaRPr lang="zh-CN" altLang="en-US" dirty="0"/>
          </a:p>
        </p:txBody>
      </p:sp>
      <p:sp>
        <p:nvSpPr>
          <p:cNvPr id="25" name="文本占位符 18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952486" y="5254630"/>
            <a:ext cx="4103426" cy="480308"/>
          </a:xfrm>
          <a:prstGeom prst="rect">
            <a:avLst/>
          </a:prstGeom>
        </p:spPr>
        <p:txBody>
          <a:bodyPr lIns="90000" anchor="ctr">
            <a:normAutofit/>
          </a:bodyPr>
          <a:lstStyle>
            <a:lvl1pPr marL="34290" indent="0" algn="l">
              <a:buClr>
                <a:srgbClr val="198BD7"/>
              </a:buClr>
              <a:buFont typeface="Arial" panose="02080604020202020204" pitchFamily="34" charset="0"/>
              <a:buNone/>
              <a:defRPr sz="2285">
                <a:solidFill>
                  <a:schemeClr val="bg1"/>
                </a:solidFill>
                <a:latin typeface="MiSans Medium" charset="-122"/>
                <a:ea typeface="MiSans Medium" charset="-122"/>
              </a:defRPr>
            </a:lvl1pPr>
          </a:lstStyle>
          <a:p>
            <a:pPr lvl="0"/>
            <a:r>
              <a:rPr lang="zh-CN" altLang="en-US" dirty="0"/>
              <a:t>单击此处添加演讲者</a:t>
            </a:r>
            <a:endParaRPr lang="zh-CN" altLang="en-US" dirty="0"/>
          </a:p>
        </p:txBody>
      </p:sp>
      <p:cxnSp>
        <p:nvCxnSpPr>
          <p:cNvPr id="27" name="直接连接符 26"/>
          <p:cNvCxnSpPr/>
          <p:nvPr userDrawn="1"/>
        </p:nvCxnSpPr>
        <p:spPr>
          <a:xfrm>
            <a:off x="952486" y="2775488"/>
            <a:ext cx="9140989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组合 32"/>
          <p:cNvGrpSpPr/>
          <p:nvPr userDrawn="1"/>
        </p:nvGrpSpPr>
        <p:grpSpPr>
          <a:xfrm>
            <a:off x="952486" y="1198062"/>
            <a:ext cx="6447112" cy="685981"/>
            <a:chOff x="2053087" y="1201546"/>
            <a:chExt cx="5578285" cy="720000"/>
          </a:xfrm>
        </p:grpSpPr>
        <p:sp>
          <p:nvSpPr>
            <p:cNvPr id="15" name="文本框 14"/>
            <p:cNvSpPr txBox="1"/>
            <p:nvPr userDrawn="1"/>
          </p:nvSpPr>
          <p:spPr>
            <a:xfrm>
              <a:off x="2053087" y="1201546"/>
              <a:ext cx="3167575" cy="7200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altLang="zh-CN" sz="3810" dirty="0">
                  <a:solidFill>
                    <a:schemeClr val="bg1"/>
                  </a:solidFill>
                  <a:latin typeface="MiSans Medium" charset="-122"/>
                  <a:ea typeface="MiSans Medium" charset="-122"/>
                  <a:cs typeface="Open Sans" pitchFamily="2" charset="0"/>
                </a:rPr>
                <a:t>AOSCC 2025</a:t>
              </a:r>
              <a:endParaRPr lang="en-US" altLang="zh-CN" sz="3810" dirty="0">
                <a:solidFill>
                  <a:schemeClr val="bg1"/>
                </a:solidFill>
                <a:latin typeface="MiSans Medium" charset="-122"/>
                <a:ea typeface="MiSans Medium" charset="-122"/>
                <a:cs typeface="Open Sans" pitchFamily="2" charset="0"/>
              </a:endParaRPr>
            </a:p>
          </p:txBody>
        </p:sp>
        <p:cxnSp>
          <p:nvCxnSpPr>
            <p:cNvPr id="31" name="直接连接符 30"/>
            <p:cNvCxnSpPr/>
            <p:nvPr userDrawn="1"/>
          </p:nvCxnSpPr>
          <p:spPr>
            <a:xfrm>
              <a:off x="4932286" y="1251322"/>
              <a:ext cx="0" cy="57600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文本框 31"/>
            <p:cNvSpPr txBox="1"/>
            <p:nvPr userDrawn="1"/>
          </p:nvSpPr>
          <p:spPr>
            <a:xfrm>
              <a:off x="5075094" y="1201546"/>
              <a:ext cx="2556278" cy="7200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zh-CN" altLang="en-US" sz="3620" dirty="0">
                  <a:solidFill>
                    <a:srgbClr val="FF3535"/>
                  </a:solidFill>
                  <a:latin typeface="MiSans Medium" charset="-122"/>
                  <a:ea typeface="MiSans Medium" charset="-122"/>
                </a:rPr>
                <a:t>欢迎</a:t>
              </a:r>
              <a:endParaRPr lang="zh-CN" altLang="en-US" sz="3620" dirty="0">
                <a:solidFill>
                  <a:srgbClr val="FF3535"/>
                </a:solidFill>
                <a:latin typeface="MiSans Medium" charset="-122"/>
                <a:ea typeface="MiSans Medium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10000"/>
    </mc:Choice>
    <mc:Fallback>
      <p:transition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486" y="685895"/>
            <a:ext cx="10173452" cy="754485"/>
          </a:xfr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486" y="1714739"/>
            <a:ext cx="8534274" cy="4286848"/>
          </a:xfrm>
          <a:prstGeom prst="rect">
            <a:avLst/>
          </a:prstGeom>
        </p:spPr>
        <p:txBody>
          <a:bodyPr>
            <a:noAutofit/>
          </a:bodyPr>
          <a:lstStyle>
            <a:lvl1pPr marL="411480" indent="-342900" eaLnBrk="1" fontAlgn="auto" latinLnBrk="0" hangingPunct="1">
              <a:lnSpc>
                <a:spcPct val="150000"/>
              </a:lnSpc>
              <a:spcBef>
                <a:spcPts val="0"/>
              </a:spcBef>
              <a:defRPr sz="2400">
                <a:solidFill>
                  <a:schemeClr val="bg1"/>
                </a:solidFill>
              </a:defRPr>
            </a:lvl1pPr>
            <a:lvl2pPr marL="857250" indent="-342900" eaLnBrk="1" fontAlgn="auto" latinLnBrk="0" hangingPunct="1">
              <a:lnSpc>
                <a:spcPct val="15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2pPr>
            <a:lvl3pPr marL="1200150" eaLnBrk="1" fontAlgn="auto" latinLnBrk="0" hangingPunct="1">
              <a:lnSpc>
                <a:spcPct val="15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3pPr>
            <a:lvl4pPr eaLnBrk="1" fontAlgn="auto" latinLnBrk="0" hangingPunct="1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4pPr>
            <a:lvl5pPr eaLnBrk="1" fontAlgn="auto" latinLnBrk="0" hangingPunct="1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40097" y="6321428"/>
            <a:ext cx="2743276" cy="3651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25">
                <a:solidFill>
                  <a:schemeClr val="tx1">
                    <a:tint val="75000"/>
                  </a:schemeClr>
                </a:solidFill>
                <a:latin typeface="MiSans" charset="-122"/>
                <a:ea typeface="MiSans" charset="-122"/>
              </a:defRPr>
            </a:lvl1pPr>
          </a:lstStyle>
          <a:p>
            <a:fld id="{3C8BA057-24B4-4F7D-8797-4FCDAD2FC515}" type="datetime1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947" y="6321428"/>
            <a:ext cx="4114914" cy="3651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25">
                <a:solidFill>
                  <a:schemeClr val="tx1">
                    <a:tint val="75000"/>
                  </a:schemeClr>
                </a:solidFill>
                <a:latin typeface="MiSans" charset="-122"/>
                <a:ea typeface="MiSans" charset="-122"/>
              </a:defRPr>
            </a:lvl1pPr>
          </a:lstStyle>
          <a:p>
            <a:r>
              <a:rPr lang="en-US" altLang="zh-CN"/>
              <a:t>AOSCC 2024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10000"/>
    </mc:Choice>
    <mc:Fallback>
      <p:transition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2486" y="1714739"/>
            <a:ext cx="5181743" cy="43515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6407" y="1714739"/>
            <a:ext cx="5181743" cy="43515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 userDrawn="1"/>
        </p:nvSpPr>
        <p:spPr>
          <a:xfrm>
            <a:off x="840097" y="6321428"/>
            <a:ext cx="2743276" cy="365141"/>
          </a:xfrm>
          <a:prstGeom prst="rect">
            <a:avLst/>
          </a:prstGeom>
        </p:spPr>
        <p:txBody>
          <a:bodyPr vert="horz" lIns="87108" tIns="43554" rIns="87108" bIns="4355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MiSans" charset="-122"/>
                <a:ea typeface="MiSans" charset="-122"/>
              </a:defRPr>
            </a:lvl1pPr>
          </a:lstStyle>
          <a:p>
            <a:fld id="{3C8BA057-24B4-4F7D-8797-4FCDAD2FC515}" type="datetime1">
              <a:rPr lang="zh-CN" altLang="en-US" sz="1525" smtClean="0"/>
            </a:fld>
            <a:endParaRPr lang="zh-CN" altLang="en-US" sz="1525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947" y="6321428"/>
            <a:ext cx="4114914" cy="3651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25">
                <a:solidFill>
                  <a:schemeClr val="tx1">
                    <a:tint val="75000"/>
                  </a:schemeClr>
                </a:solidFill>
                <a:latin typeface="MiSans" charset="-122"/>
                <a:ea typeface="MiSans" charset="-122"/>
              </a:defRPr>
            </a:lvl1pPr>
          </a:lstStyle>
          <a:p>
            <a:r>
              <a:rPr lang="en-US" altLang="zh-CN"/>
              <a:t>AOSCC 2024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10000"/>
    </mc:Choice>
    <mc:Fallback>
      <p:transition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553354" y="360874"/>
            <a:ext cx="914488" cy="2626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480" dirty="0">
                <a:solidFill>
                  <a:srgbClr val="FF3535"/>
                </a:solidFill>
                <a:latin typeface="MiSans Demibold" charset="-122"/>
                <a:ea typeface="MiSans Demibold" charset="-122"/>
                <a:cs typeface="MiSans Demibold" charset="-122"/>
              </a:rPr>
              <a:t>“</a:t>
            </a:r>
            <a:endParaRPr lang="zh-CN" altLang="en-US" sz="16480" dirty="0">
              <a:solidFill>
                <a:srgbClr val="FF3535"/>
              </a:solidFill>
              <a:latin typeface="MiSans Demibold" charset="-122"/>
              <a:ea typeface="MiSans Demibold" charset="-122"/>
              <a:cs typeface="MiSans Demibold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1448286" y="1149454"/>
            <a:ext cx="5105892" cy="3909378"/>
          </a:xfrm>
        </p:spPr>
        <p:txBody>
          <a:bodyPr anchor="t">
            <a:normAutofit/>
          </a:bodyPr>
          <a:lstStyle>
            <a:lvl1pPr marL="68580" indent="0">
              <a:buNone/>
              <a:defRPr sz="40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2" name="Date Placeholder 3"/>
          <p:cNvSpPr>
            <a:spLocks noGrp="1"/>
          </p:cNvSpPr>
          <p:nvPr>
            <p:ph type="dt" sz="half" idx="2"/>
          </p:nvPr>
        </p:nvSpPr>
        <p:spPr>
          <a:xfrm>
            <a:off x="840097" y="6321428"/>
            <a:ext cx="2743276" cy="3651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25">
                <a:solidFill>
                  <a:schemeClr val="tx1">
                    <a:tint val="75000"/>
                  </a:schemeClr>
                </a:solidFill>
                <a:latin typeface="MiSans" charset="-122"/>
                <a:ea typeface="MiSans" charset="-122"/>
              </a:defRPr>
            </a:lvl1pPr>
          </a:lstStyle>
          <a:p>
            <a:fld id="{3C8BA057-24B4-4F7D-8797-4FCDAD2FC515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947" y="6321428"/>
            <a:ext cx="4114914" cy="3651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25">
                <a:solidFill>
                  <a:schemeClr val="tx1">
                    <a:tint val="75000"/>
                  </a:schemeClr>
                </a:solidFill>
                <a:latin typeface="MiSans" charset="-122"/>
                <a:ea typeface="MiSans" charset="-122"/>
              </a:defRPr>
            </a:lvl1pPr>
          </a:lstStyle>
          <a:p>
            <a:r>
              <a:rPr lang="en-US" altLang="zh-CN"/>
              <a:t>AOSCC 2024</a:t>
            </a:r>
            <a:endParaRPr lang="zh-CN" altLang="en-US" dirty="0"/>
          </a:p>
        </p:txBody>
      </p:sp>
      <p:sp>
        <p:nvSpPr>
          <p:cNvPr id="4" name="文本框 3"/>
          <p:cNvSpPr txBox="1"/>
          <p:nvPr userDrawn="1"/>
        </p:nvSpPr>
        <p:spPr>
          <a:xfrm>
            <a:off x="6324790" y="4303485"/>
            <a:ext cx="914488" cy="2626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480" dirty="0">
                <a:solidFill>
                  <a:srgbClr val="FF3535"/>
                </a:solidFill>
                <a:latin typeface="MiSans Demibold" charset="-122"/>
                <a:ea typeface="MiSans Demibold" charset="-122"/>
                <a:cs typeface="MiSans Demibold" charset="-122"/>
              </a:rPr>
              <a:t>”</a:t>
            </a:r>
            <a:endParaRPr lang="zh-CN" altLang="en-US" sz="16480" dirty="0">
              <a:solidFill>
                <a:srgbClr val="FF3535"/>
              </a:solidFill>
              <a:latin typeface="MiSans Demibold" charset="-122"/>
              <a:ea typeface="MiSans Demibold" charset="-122"/>
              <a:cs typeface="MiSans Demibold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10000"/>
    </mc:Choice>
    <mc:Fallback>
      <p:transition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52486" y="685896"/>
            <a:ext cx="10172550" cy="75448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0097" y="6321428"/>
            <a:ext cx="2743276" cy="3651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25">
                <a:solidFill>
                  <a:schemeClr val="bg1"/>
                </a:solidFill>
                <a:latin typeface="MiSans" charset="-122"/>
                <a:ea typeface="MiSans" charset="-122"/>
              </a:defRPr>
            </a:lvl1pPr>
          </a:lstStyle>
          <a:p>
            <a:fld id="{3C8BA057-24B4-4F7D-8797-4FCDAD2FC51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947" y="6321428"/>
            <a:ext cx="4114914" cy="3651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25">
                <a:solidFill>
                  <a:schemeClr val="bg1"/>
                </a:solidFill>
                <a:latin typeface="MiSans" charset="-122"/>
                <a:ea typeface="MiSans" charset="-122"/>
              </a:defRPr>
            </a:lvl1pPr>
          </a:lstStyle>
          <a:p>
            <a:r>
              <a:rPr lang="en-US" altLang="zh-CN"/>
              <a:t>AOSCC 2024</a:t>
            </a:r>
            <a:endParaRPr lang="zh-CN" altLang="en-US" dirty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"/>
          </p:nvPr>
        </p:nvSpPr>
        <p:spPr>
          <a:xfrm>
            <a:off x="952486" y="1714739"/>
            <a:ext cx="8534274" cy="4286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85447" y="685896"/>
            <a:ext cx="76199" cy="754485"/>
          </a:xfrm>
          <a:prstGeom prst="rect">
            <a:avLst/>
          </a:prstGeom>
          <a:solidFill>
            <a:srgbClr val="FF35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15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>
    <mc:Choice xmlns:p14="http://schemas.microsoft.com/office/powerpoint/2010/main" Requires="p14">
      <p:transition p14:dur="500" advTm="10000"/>
    </mc:Choice>
    <mc:Fallback>
      <p:transition advTm="10000"/>
    </mc:Fallback>
  </mc:AlternateContent>
  <p:hf hdr="0" ftr="0" dt="0"/>
  <p:txStyles>
    <p:titleStyle>
      <a:lvl1pPr algn="l" defTabSz="823595" rtl="0" eaLnBrk="1" latinLnBrk="0" hangingPunct="1">
        <a:lnSpc>
          <a:spcPct val="90000"/>
        </a:lnSpc>
        <a:spcBef>
          <a:spcPct val="0"/>
        </a:spcBef>
        <a:buNone/>
        <a:defRPr sz="4190" kern="1200">
          <a:solidFill>
            <a:schemeClr val="bg1"/>
          </a:solidFill>
          <a:latin typeface="MiSans Demibold" charset="-122"/>
          <a:ea typeface="MiSans Demibold" charset="-122"/>
          <a:cs typeface="+mj-cs"/>
        </a:defRPr>
      </a:lvl1pPr>
    </p:titleStyle>
    <p:bodyStyle>
      <a:lvl1pPr marL="411480" indent="-342900" algn="l" defTabSz="823595" rtl="0" eaLnBrk="1" latinLnBrk="0" hangingPunct="1">
        <a:lnSpc>
          <a:spcPct val="120000"/>
        </a:lnSpc>
        <a:spcBef>
          <a:spcPts val="900"/>
        </a:spcBef>
        <a:buFont typeface="Arial" panose="02080604020202020204" pitchFamily="34" charset="0"/>
        <a:buChar char="•"/>
        <a:defRPr sz="2665" kern="1200">
          <a:solidFill>
            <a:schemeClr val="bg1"/>
          </a:solidFill>
          <a:latin typeface="MiSans Medium" charset="-122"/>
          <a:ea typeface="MiSans Medium" charset="-122"/>
          <a:cs typeface="+mn-cs"/>
        </a:defRPr>
      </a:lvl1pPr>
      <a:lvl2pPr marL="857250" indent="-342900" algn="l" defTabSz="823595" rtl="0" eaLnBrk="1" latinLnBrk="0" hangingPunct="1">
        <a:lnSpc>
          <a:spcPct val="120000"/>
        </a:lnSpc>
        <a:spcBef>
          <a:spcPct val="90000"/>
        </a:spcBef>
        <a:buFont typeface="Arial" panose="02080604020202020204" pitchFamily="34" charset="0"/>
        <a:buChar char="•"/>
        <a:defRPr sz="2285" kern="1200">
          <a:solidFill>
            <a:schemeClr val="bg1"/>
          </a:solidFill>
          <a:latin typeface="MiSans Medium" charset="-122"/>
          <a:ea typeface="MiSans Medium" charset="-122"/>
          <a:cs typeface="+mn-cs"/>
        </a:defRPr>
      </a:lvl2pPr>
      <a:lvl3pPr marL="1200150" indent="-274320" algn="l" defTabSz="823595" rtl="0" eaLnBrk="1" latinLnBrk="0" hangingPunct="1">
        <a:lnSpc>
          <a:spcPct val="120000"/>
        </a:lnSpc>
        <a:spcBef>
          <a:spcPct val="90000"/>
        </a:spcBef>
        <a:buFont typeface="Arial" panose="02080604020202020204" pitchFamily="34" charset="0"/>
        <a:buChar char="•"/>
        <a:defRPr sz="1905" kern="1200">
          <a:solidFill>
            <a:schemeClr val="bg1"/>
          </a:solidFill>
          <a:latin typeface="MiSans Medium" charset="-122"/>
          <a:ea typeface="MiSans Medium" charset="-122"/>
          <a:cs typeface="+mn-cs"/>
        </a:defRPr>
      </a:lvl3pPr>
      <a:lvl4pPr marL="1440180" indent="-205740" algn="l" defTabSz="823595" rtl="0" eaLnBrk="1" latinLnBrk="0" hangingPunct="1">
        <a:lnSpc>
          <a:spcPct val="120000"/>
        </a:lnSpc>
        <a:spcBef>
          <a:spcPct val="90000"/>
        </a:spcBef>
        <a:buFont typeface="Arial" panose="02080604020202020204" pitchFamily="34" charset="0"/>
        <a:buChar char="•"/>
        <a:defRPr sz="1715" kern="1200">
          <a:solidFill>
            <a:schemeClr val="bg1"/>
          </a:solidFill>
          <a:latin typeface="MiSans Medium" charset="-122"/>
          <a:ea typeface="MiSans Medium" charset="-122"/>
          <a:cs typeface="+mn-cs"/>
        </a:defRPr>
      </a:lvl4pPr>
      <a:lvl5pPr marL="1851660" indent="-205740" algn="l" defTabSz="823595" rtl="0" eaLnBrk="1" latinLnBrk="0" hangingPunct="1">
        <a:lnSpc>
          <a:spcPct val="120000"/>
        </a:lnSpc>
        <a:spcBef>
          <a:spcPct val="90000"/>
        </a:spcBef>
        <a:buFont typeface="Arial" panose="02080604020202020204" pitchFamily="34" charset="0"/>
        <a:buChar char="•"/>
        <a:defRPr sz="1715" kern="1200">
          <a:solidFill>
            <a:schemeClr val="bg1"/>
          </a:solidFill>
          <a:latin typeface="MiSans Medium" charset="-122"/>
          <a:ea typeface="MiSans Medium" charset="-122"/>
          <a:cs typeface="+mn-cs"/>
        </a:defRPr>
      </a:lvl5pPr>
      <a:lvl6pPr marL="2263775" indent="-205740" algn="l" defTabSz="823595" rtl="0" eaLnBrk="1" latinLnBrk="0" hangingPunct="1">
        <a:lnSpc>
          <a:spcPct val="90000"/>
        </a:lnSpc>
        <a:spcBef>
          <a:spcPct val="90000"/>
        </a:spcBef>
        <a:buFont typeface="Arial" panose="0208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5255" indent="-205740" algn="l" defTabSz="823595" rtl="0" eaLnBrk="1" latinLnBrk="0" hangingPunct="1">
        <a:lnSpc>
          <a:spcPct val="90000"/>
        </a:lnSpc>
        <a:spcBef>
          <a:spcPct val="90000"/>
        </a:spcBef>
        <a:buFont typeface="Arial" panose="0208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3595" rtl="0" eaLnBrk="1" latinLnBrk="0" hangingPunct="1">
        <a:lnSpc>
          <a:spcPct val="90000"/>
        </a:lnSpc>
        <a:spcBef>
          <a:spcPct val="90000"/>
        </a:spcBef>
        <a:buFont typeface="Arial" panose="0208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8215" indent="-205740" algn="l" defTabSz="823595" rtl="0" eaLnBrk="1" latinLnBrk="0" hangingPunct="1">
        <a:lnSpc>
          <a:spcPct val="90000"/>
        </a:lnSpc>
        <a:spcBef>
          <a:spcPct val="90000"/>
        </a:spcBef>
        <a:buFont typeface="Arial" panose="0208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359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359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3595" algn="l" defTabSz="82359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359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359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8035" algn="l" defTabSz="82359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9515" algn="l" defTabSz="82359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359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2475" algn="l" defTabSz="82359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CN" altLang="en-US">
                <a:sym typeface="+mn-ea"/>
              </a:rPr>
              <a:t>议程将于</a:t>
            </a:r>
            <a:r>
              <a:rPr lang="en-US" altLang="zh-CN">
                <a:sym typeface="+mn-ea"/>
              </a:rPr>
              <a:t> 16:00 </a:t>
            </a:r>
            <a:r>
              <a:rPr lang="zh-CN" altLang="en-US">
                <a:sym typeface="+mn-ea"/>
              </a:rPr>
              <a:t>开始</a:t>
            </a:r>
            <a:endParaRPr lang="zh-CN" altLang="en-US">
              <a:sym typeface="+mn-ea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0000" lnSpcReduction="10000"/>
          </a:bodyPr>
          <a:lstStyle/>
          <a:p>
            <a:r>
              <a:rPr lang="en-US" altLang="zh-CN"/>
              <a:t>7 </a:t>
            </a:r>
            <a:r>
              <a:rPr lang="zh-CN" altLang="en-US"/>
              <a:t>月</a:t>
            </a:r>
            <a:r>
              <a:rPr lang="en-US" altLang="zh-CN"/>
              <a:t> 27 </a:t>
            </a:r>
            <a:r>
              <a:rPr lang="zh-CN" altLang="en-US"/>
              <a:t>日：第二天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10000"/>
    </mc:Choice>
    <mc:Fallback>
      <p:transition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altLang="zh-CN">
                <a:sym typeface="+mn-ea"/>
              </a:rPr>
              <a:t>oma </a:t>
            </a:r>
            <a:r>
              <a:rPr lang="zh-CN" altLang="en-US">
                <a:sym typeface="+mn-ea"/>
              </a:rPr>
              <a:t>走向</a:t>
            </a:r>
            <a:r>
              <a:rPr altLang="zh-CN">
                <a:sym typeface="+mn-ea"/>
              </a:rPr>
              <a:t> Debian </a:t>
            </a:r>
            <a:r>
              <a:rPr lang="zh-CN" altLang="en-US">
                <a:sym typeface="+mn-ea"/>
              </a:rPr>
              <a:t>世界</a:t>
            </a:r>
            <a:r>
              <a:rPr lang="zh-CN" altLang="en-US" sz="2200">
                <a:sym typeface="+mn-ea"/>
              </a:rPr>
              <a:t>（</a:t>
            </a:r>
            <a:r>
              <a:rPr altLang="zh-CN" sz="2200">
                <a:sym typeface="+mn-ea"/>
              </a:rPr>
              <a:t>2024/8/12)</a:t>
            </a:r>
            <a:endParaRPr altLang="zh-CN" sz="220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小熊猫包管理</a:t>
            </a:r>
            <a:r>
              <a:rPr lang="en-US" altLang="zh-CN">
                <a:solidFill>
                  <a:schemeClr val="bg1"/>
                </a:solidFill>
              </a:rPr>
              <a:t> 1.4.3 </a:t>
            </a:r>
            <a:r>
              <a:rPr lang="zh-CN" altLang="en-US">
                <a:solidFill>
                  <a:schemeClr val="bg1"/>
                </a:solidFill>
              </a:rPr>
              <a:t>首次发布</a:t>
            </a:r>
            <a:r>
              <a:rPr lang="en-US" altLang="zh-CN">
                <a:solidFill>
                  <a:schemeClr val="bg1"/>
                </a:solidFill>
              </a:rPr>
              <a:t> Debian </a:t>
            </a:r>
            <a:r>
              <a:rPr lang="zh-CN" altLang="en-US">
                <a:solidFill>
                  <a:schemeClr val="bg1"/>
                </a:solidFill>
              </a:rPr>
              <a:t>系</a:t>
            </a:r>
            <a:br>
              <a:rPr lang="zh-CN" altLang="en-US">
                <a:solidFill>
                  <a:schemeClr val="bg1"/>
                </a:solidFill>
              </a:rPr>
            </a:br>
            <a:r>
              <a:rPr lang="zh-CN" altLang="en-US">
                <a:solidFill>
                  <a:schemeClr val="bg1"/>
                </a:solidFill>
              </a:rPr>
              <a:t>发行版支持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同人向官方问好</a:t>
            </a:r>
            <a:endParaRPr lang="zh-CN" altLang="en-US">
              <a:solidFill>
                <a:schemeClr val="bg1"/>
              </a:solidFill>
            </a:endParaRPr>
          </a:p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如今已支持许多主流</a:t>
            </a:r>
            <a:r>
              <a:rPr lang="en-US" altLang="zh-CN">
                <a:solidFill>
                  <a:schemeClr val="bg1"/>
                </a:solidFill>
              </a:rPr>
              <a:t> Debian </a:t>
            </a:r>
            <a:r>
              <a:rPr lang="zh-CN" altLang="en-US">
                <a:solidFill>
                  <a:schemeClr val="bg1"/>
                </a:solidFill>
              </a:rPr>
              <a:t>系发行版及</a:t>
            </a:r>
            <a:br>
              <a:rPr lang="zh-CN" altLang="en-US">
                <a:solidFill>
                  <a:schemeClr val="bg1"/>
                </a:solidFill>
              </a:rPr>
            </a:br>
            <a:r>
              <a:rPr lang="zh-CN" altLang="en-US">
                <a:solidFill>
                  <a:schemeClr val="bg1"/>
                </a:solidFill>
              </a:rPr>
              <a:t>多个架构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en-US" altLang="zh-CN">
                <a:solidFill>
                  <a:schemeClr val="bg1"/>
                </a:solidFill>
              </a:rPr>
              <a:t>x86-64, AArch64 </a:t>
            </a:r>
            <a:r>
              <a:rPr lang="zh-CN" altLang="en-US">
                <a:solidFill>
                  <a:schemeClr val="bg1"/>
                </a:solidFill>
              </a:rPr>
              <a:t>及龙架构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Debian、Ubuntu、Linux Mint 及衍生版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deepin、开放麒麟 (openKylin) 等发行版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l="48228" r="4149"/>
          <a:stretch>
            <a:fillRect/>
          </a:stretch>
        </p:blipFill>
        <p:spPr>
          <a:xfrm>
            <a:off x="7250430" y="1844675"/>
            <a:ext cx="4941570" cy="44424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10000"/>
    </mc:Choice>
    <mc:Fallback>
      <p:transition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>
                <a:sym typeface="+mn-ea"/>
              </a:rPr>
              <a:t>社区新门户上线</a:t>
            </a:r>
            <a:r>
              <a:rPr lang="zh-CN" altLang="en-US" sz="2200">
                <a:sym typeface="+mn-ea"/>
              </a:rPr>
              <a:t>（</a:t>
            </a:r>
            <a:r>
              <a:rPr altLang="zh-CN" sz="2200">
                <a:sym typeface="+mn-ea"/>
              </a:rPr>
              <a:t>2024/9/24)</a:t>
            </a:r>
            <a:endParaRPr altLang="zh-CN" sz="220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40000"/>
              </a:lnSpc>
            </a:pPr>
            <a:r>
              <a:rPr lang="zh-CN">
                <a:solidFill>
                  <a:schemeClr val="bg1"/>
                </a:solidFill>
              </a:rPr>
              <a:t>一年多后，社区新门户在争论中上线</a:t>
            </a:r>
            <a:endParaRPr lang="zh-CN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>
                <a:solidFill>
                  <a:schemeClr val="bg1"/>
                </a:solidFill>
              </a:rPr>
              <a:t>致敬</a:t>
            </a:r>
            <a:r>
              <a:rPr lang="en-US" altLang="zh-CN">
                <a:solidFill>
                  <a:schemeClr val="bg1"/>
                </a:solidFill>
              </a:rPr>
              <a:t> 2001-2004 </a:t>
            </a:r>
            <a:r>
              <a:rPr lang="zh-CN" altLang="en-US">
                <a:solidFill>
                  <a:schemeClr val="bg1"/>
                </a:solidFill>
              </a:rPr>
              <a:t>年间的微软</a:t>
            </a:r>
            <a:r>
              <a:rPr lang="en-US" altLang="zh-CN">
                <a:solidFill>
                  <a:schemeClr val="bg1"/>
                </a:solidFill>
              </a:rPr>
              <a:t> Windows </a:t>
            </a:r>
            <a:r>
              <a:rPr lang="zh-CN" altLang="en-US">
                <a:solidFill>
                  <a:schemeClr val="bg1"/>
                </a:solidFill>
              </a:rPr>
              <a:t>主页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提高信息呈现效率、增强社区项目展示</a:t>
            </a:r>
            <a:endParaRPr lang="zh-CN" altLang="en-US">
              <a:solidFill>
                <a:schemeClr val="bg1"/>
              </a:solidFill>
            </a:endParaRPr>
          </a:p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路漫漫，路漫漫</a:t>
            </a:r>
            <a:r>
              <a:rPr lang="en-US" altLang="zh-CN">
                <a:solidFill>
                  <a:schemeClr val="bg1"/>
                </a:solidFill>
              </a:rPr>
              <a:t>…</a:t>
            </a:r>
            <a:endParaRPr lang="en-US" altLang="zh-CN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使用客户端渲染，性能及可索引性欠奉</a:t>
            </a:r>
            <a:endParaRPr lang="zh-CN" altLang="en-US">
              <a:solidFill>
                <a:schemeClr val="bg1"/>
              </a:solidFill>
            </a:endParaRPr>
          </a:p>
          <a:p>
            <a:pPr lvl="2">
              <a:lnSpc>
                <a:spcPct val="140000"/>
              </a:lnSpc>
            </a:pPr>
            <a:r>
              <a:rPr lang="en-US" altLang="zh-CN">
                <a:solidFill>
                  <a:schemeClr val="bg1"/>
                </a:solidFill>
              </a:rPr>
              <a:t>Nuxt </a:t>
            </a:r>
            <a:r>
              <a:rPr lang="zh-CN" altLang="en-US">
                <a:solidFill>
                  <a:schemeClr val="bg1"/>
                </a:solidFill>
              </a:rPr>
              <a:t>重构已基本完成，预计八月上线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新栏目开发与实现</a:t>
            </a:r>
            <a:endParaRPr lang="zh-CN" altLang="en-US">
              <a:solidFill>
                <a:schemeClr val="bg1"/>
              </a:solidFill>
            </a:endParaRPr>
          </a:p>
          <a:p>
            <a:pPr lvl="2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社区运营、支持类文档迁出</a:t>
            </a:r>
            <a:r>
              <a:rPr lang="en-US" altLang="zh-CN">
                <a:solidFill>
                  <a:schemeClr val="bg1"/>
                </a:solidFill>
              </a:rPr>
              <a:t> Wiki </a:t>
            </a:r>
            <a:r>
              <a:rPr lang="zh-CN" altLang="en-US">
                <a:solidFill>
                  <a:schemeClr val="bg1"/>
                </a:solidFill>
              </a:rPr>
              <a:t>站点</a:t>
            </a:r>
            <a:endParaRPr lang="zh-CN" altLang="en-US">
              <a:solidFill>
                <a:schemeClr val="bg1"/>
              </a:solidFill>
            </a:endParaRPr>
          </a:p>
          <a:p>
            <a:pPr lvl="2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社区众筹、</a:t>
            </a:r>
            <a:r>
              <a:rPr lang="en-US" altLang="zh-CN">
                <a:solidFill>
                  <a:schemeClr val="bg1"/>
                </a:solidFill>
              </a:rPr>
              <a:t>AOSCC </a:t>
            </a:r>
            <a:r>
              <a:rPr lang="zh-CN" altLang="en-US">
                <a:solidFill>
                  <a:schemeClr val="bg1"/>
                </a:solidFill>
              </a:rPr>
              <a:t>及</a:t>
            </a:r>
            <a:r>
              <a:rPr lang="zh-CN" altLang="en-US">
                <a:sym typeface="+mn-ea"/>
              </a:rPr>
              <a:t>支持中心</a:t>
            </a:r>
            <a:r>
              <a:rPr lang="zh-CN" altLang="en-US">
                <a:solidFill>
                  <a:schemeClr val="bg1"/>
                </a:solidFill>
              </a:rPr>
              <a:t>栏目陆续上线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48525" y="1844675"/>
            <a:ext cx="6535945" cy="4442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10000"/>
    </mc:Choice>
    <mc:Fallback>
      <p:transition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>
                <a:sym typeface="+mn-ea"/>
              </a:rPr>
              <a:t>安同校园行正式启动</a:t>
            </a:r>
            <a:r>
              <a:rPr lang="zh-CN" altLang="en-US" sz="2200">
                <a:sym typeface="+mn-ea"/>
              </a:rPr>
              <a:t>（</a:t>
            </a:r>
            <a:r>
              <a:rPr altLang="zh-CN" sz="2200">
                <a:sym typeface="+mn-ea"/>
              </a:rPr>
              <a:t>2024/10/20)</a:t>
            </a:r>
            <a:endParaRPr altLang="zh-CN" sz="220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40000"/>
              </a:lnSpc>
            </a:pPr>
            <a:r>
              <a:rPr lang="zh-CN">
                <a:solidFill>
                  <a:schemeClr val="bg1"/>
                </a:solidFill>
              </a:rPr>
              <a:t>在曲阜师范大学试运行后，安同校园行</a:t>
            </a:r>
            <a:br>
              <a:rPr lang="zh-CN">
                <a:solidFill>
                  <a:schemeClr val="bg1"/>
                </a:solidFill>
              </a:rPr>
            </a:br>
            <a:r>
              <a:rPr lang="zh-CN">
                <a:solidFill>
                  <a:schemeClr val="bg1"/>
                </a:solidFill>
              </a:rPr>
              <a:t>从宁夏理工学院正式启动</a:t>
            </a:r>
            <a:endParaRPr lang="zh-CN">
              <a:solidFill>
                <a:schemeClr val="bg1"/>
              </a:solidFill>
            </a:endParaRPr>
          </a:p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而后前往国内另外</a:t>
            </a:r>
            <a:r>
              <a:rPr lang="en-US" altLang="zh-CN">
                <a:solidFill>
                  <a:schemeClr val="bg1"/>
                </a:solidFill>
              </a:rPr>
              <a:t> 6 </a:t>
            </a:r>
            <a:r>
              <a:rPr lang="zh-CN" altLang="en-US">
                <a:solidFill>
                  <a:schemeClr val="bg1"/>
                </a:solidFill>
              </a:rPr>
              <a:t>所高校举办活动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澳门理工大学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山东大学（青岛）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兰州大学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西安电子科技大学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河海大学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北京航空航天大学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48525" y="1845310"/>
            <a:ext cx="5923200" cy="4442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10000"/>
    </mc:Choice>
    <mc:Fallback>
      <p:transition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>
                <a:sym typeface="+mn-ea"/>
              </a:rPr>
              <a:t>第一届《流浪相机》圆满收官</a:t>
            </a:r>
            <a:r>
              <a:rPr lang="zh-CN" altLang="en-US" sz="2200">
                <a:sym typeface="+mn-ea"/>
              </a:rPr>
              <a:t>（</a:t>
            </a:r>
            <a:r>
              <a:rPr altLang="zh-CN" sz="2200">
                <a:sym typeface="+mn-ea"/>
              </a:rPr>
              <a:t>2024/10/24)</a:t>
            </a:r>
            <a:endParaRPr altLang="zh-CN" sz="220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师从</a:t>
            </a:r>
            <a:r>
              <a:rPr lang="en-US" altLang="zh-CN">
                <a:solidFill>
                  <a:schemeClr val="bg1"/>
                </a:solidFill>
              </a:rPr>
              <a:t> B </a:t>
            </a:r>
            <a:r>
              <a:rPr lang="zh-CN" altLang="en-US">
                <a:solidFill>
                  <a:schemeClr val="bg1"/>
                </a:solidFill>
              </a:rPr>
              <a:t>站</a:t>
            </a:r>
            <a:r>
              <a:rPr lang="en-US" altLang="zh-CN">
                <a:solidFill>
                  <a:schemeClr val="bg1"/>
                </a:solidFill>
              </a:rPr>
              <a:t> Up </a:t>
            </a:r>
            <a:r>
              <a:rPr lang="zh-CN" altLang="en-US">
                <a:solidFill>
                  <a:schemeClr val="bg1"/>
                </a:solidFill>
              </a:rPr>
              <a:t>主</a:t>
            </a:r>
            <a:r>
              <a:rPr lang="en-US" altLang="zh-CN">
                <a:solidFill>
                  <a:schemeClr val="bg1"/>
                </a:solidFill>
              </a:rPr>
              <a:t> -LKs-</a:t>
            </a:r>
            <a:r>
              <a:rPr lang="zh-CN" altLang="en-US">
                <a:solidFill>
                  <a:schemeClr val="bg1"/>
                </a:solidFill>
              </a:rPr>
              <a:t>《漂流相机》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共享设备，全国漂流</a:t>
            </a:r>
            <a:endParaRPr lang="zh-CN" altLang="en-US">
              <a:solidFill>
                <a:schemeClr val="bg1"/>
              </a:solidFill>
            </a:endParaRPr>
          </a:p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首届共</a:t>
            </a:r>
            <a:r>
              <a:rPr lang="en-US" altLang="zh-CN">
                <a:solidFill>
                  <a:schemeClr val="bg1"/>
                </a:solidFill>
              </a:rPr>
              <a:t> 10 </a:t>
            </a:r>
            <a:r>
              <a:rPr lang="zh-CN" altLang="en-US">
                <a:solidFill>
                  <a:schemeClr val="bg1"/>
                </a:solidFill>
              </a:rPr>
              <a:t>人参加，相机成功完成漂流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活动投稿组成</a:t>
            </a:r>
            <a:r>
              <a:rPr lang="en-US" altLang="zh-CN">
                <a:solidFill>
                  <a:schemeClr val="bg1"/>
                </a:solidFill>
              </a:rPr>
              <a:t> 2024 </a:t>
            </a:r>
            <a:r>
              <a:rPr lang="zh-CN" altLang="en-US">
                <a:solidFill>
                  <a:schemeClr val="bg1"/>
                </a:solidFill>
              </a:rPr>
              <a:t>年下半年壁纸包更新</a:t>
            </a:r>
            <a:endParaRPr lang="zh-CN" altLang="en-US">
              <a:solidFill>
                <a:schemeClr val="bg1"/>
              </a:solidFill>
            </a:endParaRPr>
          </a:p>
          <a:p>
            <a:pPr marL="57150" lvl="0" indent="0">
              <a:lnSpc>
                <a:spcPct val="60000"/>
              </a:lnSpc>
              <a:buNone/>
            </a:pPr>
            <a:endParaRPr lang="zh-CN" altLang="en-US">
              <a:solidFill>
                <a:schemeClr val="bg1"/>
              </a:solidFill>
            </a:endParaRPr>
          </a:p>
          <a:p>
            <a:pPr marL="57150" lvl="0" indent="0">
              <a:lnSpc>
                <a:spcPct val="60000"/>
              </a:lnSpc>
              <a:buNone/>
            </a:pPr>
            <a:endParaRPr lang="zh-CN" altLang="en-US">
              <a:solidFill>
                <a:schemeClr val="bg1"/>
              </a:solidFill>
            </a:endParaRPr>
          </a:p>
          <a:p>
            <a:pPr marL="57150" lvl="0" indent="0">
              <a:lnSpc>
                <a:spcPct val="60000"/>
              </a:lnSpc>
              <a:buNone/>
            </a:pPr>
            <a:endParaRPr lang="zh-CN" altLang="en-US">
              <a:solidFill>
                <a:schemeClr val="bg1"/>
              </a:solidFill>
            </a:endParaRPr>
          </a:p>
          <a:p>
            <a:pPr marL="57150" lvl="0" indent="0">
              <a:lnSpc>
                <a:spcPct val="60000"/>
              </a:lnSpc>
              <a:buNone/>
            </a:pPr>
            <a:endParaRPr lang="zh-CN" altLang="en-US">
              <a:solidFill>
                <a:schemeClr val="bg1"/>
              </a:solidFill>
            </a:endParaRPr>
          </a:p>
          <a:p>
            <a:pPr marL="57150" lvl="0" indent="0">
              <a:lnSpc>
                <a:spcPct val="60000"/>
              </a:lnSpc>
              <a:buNone/>
            </a:pPr>
            <a:endParaRPr lang="zh-CN" altLang="en-US">
              <a:solidFill>
                <a:schemeClr val="bg1"/>
              </a:solidFill>
            </a:endParaRPr>
          </a:p>
          <a:p>
            <a:pPr marL="57150" lvl="0" indent="0">
              <a:lnSpc>
                <a:spcPct val="60000"/>
              </a:lnSpc>
              <a:buNone/>
            </a:pPr>
            <a:endParaRPr lang="zh-CN" altLang="en-US">
              <a:solidFill>
                <a:schemeClr val="bg1"/>
              </a:solidFill>
            </a:endParaRPr>
          </a:p>
          <a:p>
            <a:pPr marL="57150" lvl="0" indent="0">
              <a:lnSpc>
                <a:spcPct val="60000"/>
              </a:lnSpc>
              <a:buNone/>
            </a:pPr>
            <a:endParaRPr lang="zh-CN" altLang="en-US">
              <a:solidFill>
                <a:schemeClr val="bg1"/>
              </a:solidFill>
            </a:endParaRPr>
          </a:p>
          <a:p>
            <a:pPr marL="57150" lvl="0" indent="0">
              <a:lnSpc>
                <a:spcPct val="140000"/>
              </a:lnSpc>
              <a:buNone/>
            </a:pPr>
            <a:endParaRPr lang="zh-CN" altLang="en-US">
              <a:solidFill>
                <a:schemeClr val="bg1"/>
              </a:solidFill>
            </a:endParaRPr>
          </a:p>
          <a:p>
            <a:pPr marL="57150" lvl="0" indent="0">
              <a:lnSpc>
                <a:spcPct val="100000"/>
              </a:lnSpc>
              <a:buNone/>
            </a:pPr>
            <a:r>
              <a:rPr lang="zh-CN" altLang="en-US" sz="2000">
                <a:sym typeface="+mn-ea"/>
              </a:rPr>
              <a:t>图：来自安同</a:t>
            </a:r>
            <a:r>
              <a:rPr lang="en-US" altLang="zh-CN" sz="2000">
                <a:sym typeface="+mn-ea"/>
              </a:rPr>
              <a:t> OS </a:t>
            </a:r>
            <a:r>
              <a:rPr lang="zh-CN" altLang="en-US" sz="2000">
                <a:sym typeface="+mn-ea"/>
              </a:rPr>
              <a:t>默认壁纸双冠王“椰椰雪球”的</a:t>
            </a:r>
            <a:br>
              <a:rPr lang="zh-CN" altLang="en-US" sz="2000">
                <a:sym typeface="+mn-ea"/>
              </a:rPr>
            </a:br>
            <a:r>
              <a:rPr lang="zh-CN" altLang="en-US" sz="2000">
                <a:sym typeface="+mn-ea"/>
              </a:rPr>
              <a:t>活动投稿《采芳》</a:t>
            </a:r>
            <a:endParaRPr lang="en-US" altLang="zh-CN" sz="2000">
              <a:solidFill>
                <a:schemeClr val="bg1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48525" y="1845310"/>
            <a:ext cx="6666205" cy="4442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10000"/>
    </mc:Choice>
    <mc:Fallback>
      <p:transition advTm="1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>
                <a:sym typeface="+mn-ea"/>
              </a:rPr>
              <a:t>安同十三载</a:t>
            </a:r>
            <a:r>
              <a:rPr lang="zh-CN" altLang="en-US" sz="2200">
                <a:sym typeface="+mn-ea"/>
              </a:rPr>
              <a:t>（</a:t>
            </a:r>
            <a:r>
              <a:rPr altLang="zh-CN" sz="2200">
                <a:sym typeface="+mn-ea"/>
              </a:rPr>
              <a:t>2024/12/1)</a:t>
            </a:r>
            <a:endParaRPr altLang="zh-CN" sz="220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安同开源社区庆祝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 13 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周年</a:t>
            </a:r>
            <a:endParaRPr lang="zh-CN" altLang="en-US">
              <a:solidFill>
                <a:schemeClr val="bg1"/>
              </a:solidFill>
              <a:sym typeface="+mn-ea"/>
            </a:endParaRPr>
          </a:p>
          <a:p>
            <a:pPr lvl="0">
              <a:lnSpc>
                <a:spcPct val="140000"/>
              </a:lnSpc>
            </a:pPr>
            <a:r>
              <a:rPr lang="zh-CN">
                <a:solidFill>
                  <a:schemeClr val="bg1"/>
                </a:solidFill>
                <a:sym typeface="+mn-ea"/>
              </a:rPr>
              <a:t>第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 13 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年，社区各项工作进展迅猛</a:t>
            </a:r>
            <a:endParaRPr lang="zh-CN" altLang="en-US">
              <a:solidFill>
                <a:schemeClr val="bg1"/>
              </a:solidFill>
              <a:sym typeface="+mn-ea"/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安同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 OS 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结束了“开发者多于用户”的历史</a:t>
            </a:r>
            <a:endParaRPr lang="zh-CN" altLang="en-US">
              <a:solidFill>
                <a:schemeClr val="bg1"/>
              </a:solidFill>
              <a:sym typeface="+mn-ea"/>
            </a:endParaRPr>
          </a:p>
          <a:p>
            <a:pPr lvl="1">
              <a:lnSpc>
                <a:spcPct val="140000"/>
              </a:lnSpc>
            </a:pPr>
            <a:r>
              <a:rPr lang="en-US" altLang="zh-CN">
                <a:solidFill>
                  <a:schemeClr val="bg1"/>
                </a:solidFill>
                <a:sym typeface="+mn-ea"/>
              </a:rPr>
              <a:t>libLoL 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及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 oma 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惠及其他社区和系统项目</a:t>
            </a:r>
            <a:endParaRPr lang="zh-CN" altLang="en-US">
              <a:solidFill>
                <a:schemeClr val="bg1"/>
              </a:solidFill>
              <a:sym typeface="+mn-ea"/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社区外宣外联工作重启</a:t>
            </a:r>
            <a:endParaRPr lang="zh-CN" altLang="en-US">
              <a:solidFill>
                <a:schemeClr val="bg1"/>
              </a:solidFill>
              <a:sym typeface="+mn-ea"/>
            </a:endParaRPr>
          </a:p>
          <a:p>
            <a:pPr lvl="1">
              <a:lnSpc>
                <a:spcPct val="140000"/>
              </a:lnSpc>
            </a:pPr>
            <a:r>
              <a:rPr lang="en-US" altLang="zh-CN">
                <a:solidFill>
                  <a:schemeClr val="bg1"/>
                </a:solidFill>
                <a:sym typeface="+mn-ea"/>
              </a:rPr>
              <a:t>…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l="49269" r="3090"/>
          <a:stretch>
            <a:fillRect/>
          </a:stretch>
        </p:blipFill>
        <p:spPr>
          <a:xfrm>
            <a:off x="7248525" y="1845310"/>
            <a:ext cx="4943475" cy="44424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10000"/>
    </mc:Choice>
    <mc:Fallback>
      <p:transition advTm="1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>
                <a:sym typeface="+mn-ea"/>
              </a:rPr>
              <a:t>安同</a:t>
            </a:r>
            <a:r>
              <a:rPr altLang="zh-CN">
                <a:sym typeface="+mn-ea"/>
              </a:rPr>
              <a:t> OS Core 12</a:t>
            </a:r>
            <a:r>
              <a:rPr lang="zh-CN" altLang="en-US" sz="2200">
                <a:sym typeface="+mn-ea"/>
              </a:rPr>
              <a:t>（</a:t>
            </a:r>
            <a:r>
              <a:rPr altLang="zh-CN" sz="2200">
                <a:sym typeface="+mn-ea"/>
              </a:rPr>
              <a:t>2024/12/3)</a:t>
            </a:r>
            <a:endParaRPr altLang="zh-CN" sz="220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安同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 OS 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核心包组年度迭代</a:t>
            </a:r>
            <a:endParaRPr lang="zh-CN" altLang="en-US">
              <a:solidFill>
                <a:schemeClr val="bg1"/>
              </a:solidFill>
              <a:sym typeface="+mn-ea"/>
            </a:endParaRPr>
          </a:p>
          <a:p>
            <a:pPr lvl="1">
              <a:lnSpc>
                <a:spcPct val="140000"/>
              </a:lnSpc>
            </a:pPr>
            <a:r>
              <a:rPr lang="en-US">
                <a:solidFill>
                  <a:schemeClr val="bg1"/>
                </a:solidFill>
                <a:sym typeface="+mn-ea"/>
              </a:rPr>
              <a:t>多微架构优化库 (HWCAPS 子目录）支持</a:t>
            </a:r>
            <a:endParaRPr lang="en-US">
              <a:solidFill>
                <a:schemeClr val="bg1"/>
              </a:solidFill>
              <a:sym typeface="+mn-ea"/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换用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 zlib-ng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，架构优化更充分</a:t>
            </a:r>
            <a:endParaRPr lang="zh-CN" altLang="en-US">
              <a:solidFill>
                <a:schemeClr val="bg1"/>
              </a:solidFill>
              <a:sym typeface="+mn-ea"/>
            </a:endParaRPr>
          </a:p>
          <a:p>
            <a:pPr lvl="1">
              <a:lnSpc>
                <a:spcPct val="140000"/>
              </a:lnSpc>
            </a:pPr>
            <a:r>
              <a:rPr lang="en-US" altLang="zh-CN">
                <a:solidFill>
                  <a:schemeClr val="bg1"/>
                </a:solidFill>
                <a:sym typeface="+mn-ea"/>
              </a:rPr>
              <a:t>glibc 2.40 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及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 GCC 14</a:t>
            </a:r>
            <a:endParaRPr lang="en-US" altLang="zh-CN">
              <a:solidFill>
                <a:schemeClr val="bg1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l="49269" r="3090"/>
          <a:stretch>
            <a:fillRect/>
          </a:stretch>
        </p:blipFill>
        <p:spPr>
          <a:xfrm>
            <a:off x="7248525" y="1845310"/>
            <a:ext cx="4943475" cy="44424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6940" r="45181"/>
          <a:stretch>
            <a:fillRect/>
          </a:stretch>
        </p:blipFill>
        <p:spPr>
          <a:xfrm>
            <a:off x="7248525" y="1845310"/>
            <a:ext cx="4968240" cy="44424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10000"/>
    </mc:Choice>
    <mc:Fallback>
      <p:transition advTm="1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>
                <a:sym typeface="+mn-ea"/>
              </a:rPr>
              <a:t>安安很方：</a:t>
            </a:r>
            <a:r>
              <a:rPr altLang="zh-CN">
                <a:sym typeface="+mn-ea"/>
              </a:rPr>
              <a:t>Minecraft </a:t>
            </a:r>
            <a:r>
              <a:rPr lang="zh-CN" altLang="en-US">
                <a:sym typeface="+mn-ea"/>
              </a:rPr>
              <a:t>人物模型</a:t>
            </a:r>
            <a:r>
              <a:rPr lang="zh-CN" altLang="en-US" sz="2200">
                <a:sym typeface="+mn-ea"/>
              </a:rPr>
              <a:t>（</a:t>
            </a:r>
            <a:r>
              <a:rPr altLang="zh-CN" sz="2200">
                <a:sym typeface="+mn-ea"/>
              </a:rPr>
              <a:t>2025/1/17)</a:t>
            </a:r>
            <a:endParaRPr altLang="zh-CN" sz="220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40000"/>
              </a:lnSpc>
            </a:pPr>
            <a:r>
              <a:rPr lang="zh-CN">
                <a:solidFill>
                  <a:schemeClr val="bg1"/>
                </a:solidFill>
                <a:sym typeface="+mn-ea"/>
              </a:rPr>
              <a:t>由社区好友“安慕希”设计实现的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 Figura 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人物模型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28000" y="2493010"/>
            <a:ext cx="6336000" cy="396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10000"/>
    </mc:Choice>
    <mc:Fallback>
      <p:transition advTm="1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altLang="zh-CN">
                <a:sym typeface="+mn-ea"/>
              </a:rPr>
              <a:t>MIPS </a:t>
            </a:r>
            <a:r>
              <a:rPr lang="zh-CN" altLang="en-US">
                <a:sym typeface="+mn-ea"/>
              </a:rPr>
              <a:t>第二春</a:t>
            </a:r>
            <a:r>
              <a:rPr lang="zh-CN" altLang="en-US" sz="2200">
                <a:sym typeface="+mn-ea"/>
              </a:rPr>
              <a:t>（</a:t>
            </a:r>
            <a:r>
              <a:rPr altLang="zh-CN" sz="2200">
                <a:sym typeface="+mn-ea"/>
              </a:rPr>
              <a:t>2025/1/28)</a:t>
            </a:r>
            <a:endParaRPr altLang="zh-CN" sz="220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“让历史追赶不及”的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 MIPS 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龙芯系统</a:t>
            </a:r>
            <a:endParaRPr lang="zh-CN" altLang="en-US">
              <a:solidFill>
                <a:schemeClr val="bg1"/>
              </a:solidFill>
              <a:sym typeface="+mn-ea"/>
            </a:endParaRPr>
          </a:p>
          <a:p>
            <a:pPr lvl="1">
              <a:lnSpc>
                <a:spcPct val="140000"/>
              </a:lnSpc>
            </a:pPr>
            <a:r>
              <a:rPr lang="zh-CN">
                <a:solidFill>
                  <a:schemeClr val="bg1"/>
                </a:solidFill>
                <a:sym typeface="+mn-ea"/>
              </a:rPr>
              <a:t>内核及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 GRUB 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移植与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 AOSC 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主线同步、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Firefox 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主线化</a:t>
            </a:r>
            <a:endParaRPr lang="zh-CN" altLang="en-US">
              <a:solidFill>
                <a:schemeClr val="bg1"/>
              </a:solidFill>
              <a:sym typeface="+mn-ea"/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安装盘支持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 LEFI 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平台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pic>
        <p:nvPicPr>
          <p:cNvPr id="6" name="图片 5" descr="/home/mingcongbai/newsroom/coffee-break/20250301/imgs/aosc-os-loongson3.pngaosc-os-loongson3"/>
          <p:cNvPicPr>
            <a:picLocks noChangeAspect="1"/>
          </p:cNvPicPr>
          <p:nvPr/>
        </p:nvPicPr>
        <p:blipFill>
          <a:blip r:embed="rId1"/>
          <a:srcRect t="78" b="78"/>
          <a:stretch>
            <a:fillRect/>
          </a:stretch>
        </p:blipFill>
        <p:spPr>
          <a:xfrm>
            <a:off x="1228394" y="3258185"/>
            <a:ext cx="9735211" cy="324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10000"/>
    </mc:Choice>
    <mc:Fallback>
      <p:transition advTm="1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>
                <a:sym typeface="+mn-ea"/>
              </a:rPr>
              <a:t>准实时镜像上线</a:t>
            </a:r>
            <a:r>
              <a:rPr lang="zh-CN" altLang="en-US" sz="2200">
                <a:sym typeface="+mn-ea"/>
              </a:rPr>
              <a:t>（</a:t>
            </a:r>
            <a:r>
              <a:rPr altLang="zh-CN" sz="2200">
                <a:sym typeface="+mn-ea"/>
              </a:rPr>
              <a:t>2025/2/23)</a:t>
            </a:r>
            <a:endParaRPr altLang="zh-CN" sz="220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协同数个国内高校镜像源建立了一套</a:t>
            </a:r>
            <a:br>
              <a:rPr lang="zh-CN" altLang="en-US">
                <a:solidFill>
                  <a:schemeClr val="bg1"/>
                </a:solidFill>
                <a:sym typeface="+mn-ea"/>
              </a:rPr>
            </a:br>
            <a:r>
              <a:rPr lang="zh-CN" altLang="en-US">
                <a:solidFill>
                  <a:schemeClr val="bg1"/>
                </a:solidFill>
                <a:sym typeface="+mn-ea"/>
              </a:rPr>
              <a:t>基于地理方位的准实时镜像同步和重定向</a:t>
            </a:r>
            <a:br>
              <a:rPr lang="zh-CN" altLang="en-US">
                <a:solidFill>
                  <a:schemeClr val="bg1"/>
                </a:solidFill>
                <a:sym typeface="+mn-ea"/>
              </a:rPr>
            </a:br>
            <a:r>
              <a:rPr lang="zh-CN" altLang="en-US">
                <a:solidFill>
                  <a:schemeClr val="bg1"/>
                </a:solidFill>
                <a:sym typeface="+mn-ea"/>
              </a:rPr>
              <a:t>系统，缓解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 repo.aosc.io 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访问困难的问题</a:t>
            </a:r>
            <a:endParaRPr lang="zh-CN" altLang="en-US">
              <a:solidFill>
                <a:schemeClr val="bg1"/>
              </a:solidFill>
              <a:sym typeface="+mn-ea"/>
            </a:endParaRPr>
          </a:p>
          <a:p>
            <a:pPr lvl="1">
              <a:lnSpc>
                <a:spcPct val="140000"/>
              </a:lnSpc>
            </a:pPr>
            <a:r>
              <a:rPr lang="en-US" altLang="zh-CN">
                <a:solidFill>
                  <a:schemeClr val="bg1"/>
                </a:solidFill>
                <a:sym typeface="+mn-ea"/>
              </a:rPr>
              <a:t>华东：南京大学开源镜像站</a:t>
            </a:r>
            <a:endParaRPr lang="en-US" altLang="zh-CN">
              <a:solidFill>
                <a:schemeClr val="bg1"/>
              </a:solidFill>
              <a:sym typeface="+mn-ea"/>
            </a:endParaRPr>
          </a:p>
          <a:p>
            <a:pPr lvl="1">
              <a:lnSpc>
                <a:spcPct val="140000"/>
              </a:lnSpc>
            </a:pPr>
            <a:r>
              <a:rPr lang="en-US" altLang="zh-CN">
                <a:solidFill>
                  <a:schemeClr val="bg1"/>
                </a:solidFill>
                <a:sym typeface="+mn-ea"/>
              </a:rPr>
              <a:t>华南：南京大学开源镜像站</a:t>
            </a:r>
            <a:endParaRPr lang="en-US" altLang="zh-CN">
              <a:solidFill>
                <a:schemeClr val="bg1"/>
              </a:solidFill>
              <a:sym typeface="+mn-ea"/>
            </a:endParaRPr>
          </a:p>
          <a:p>
            <a:pPr lvl="1">
              <a:lnSpc>
                <a:spcPct val="140000"/>
              </a:lnSpc>
            </a:pPr>
            <a:r>
              <a:rPr lang="en-US" altLang="zh-CN">
                <a:solidFill>
                  <a:schemeClr val="bg1"/>
                </a:solidFill>
                <a:sym typeface="+mn-ea"/>
              </a:rPr>
              <a:t>西北：兰州大学开源社区镜像站</a:t>
            </a:r>
            <a:endParaRPr lang="en-US" altLang="zh-CN">
              <a:solidFill>
                <a:schemeClr val="bg1"/>
              </a:solidFill>
              <a:sym typeface="+mn-ea"/>
            </a:endParaRPr>
          </a:p>
          <a:p>
            <a:pPr lvl="1">
              <a:lnSpc>
                <a:spcPct val="140000"/>
              </a:lnSpc>
            </a:pPr>
            <a:r>
              <a:rPr lang="en-US" altLang="zh-CN">
                <a:solidFill>
                  <a:schemeClr val="bg1"/>
                </a:solidFill>
                <a:sym typeface="+mn-ea"/>
              </a:rPr>
              <a:t>华北：清华大学开源软件镜像站</a:t>
            </a:r>
            <a:endParaRPr lang="en-US" altLang="zh-CN">
              <a:solidFill>
                <a:schemeClr val="bg1"/>
              </a:solidFill>
              <a:sym typeface="+mn-ea"/>
            </a:endParaRPr>
          </a:p>
          <a:p>
            <a:pPr lvl="1">
              <a:lnSpc>
                <a:spcPct val="140000"/>
              </a:lnSpc>
            </a:pPr>
            <a:r>
              <a:rPr lang="en-US" altLang="zh-CN">
                <a:solidFill>
                  <a:schemeClr val="bg1"/>
                </a:solidFill>
                <a:sym typeface="+mn-ea"/>
              </a:rPr>
              <a:t>华中：南阳理工学院开源镜像站</a:t>
            </a:r>
            <a:endParaRPr lang="en-US" altLang="zh-CN">
              <a:solidFill>
                <a:schemeClr val="bg1"/>
              </a:solidFill>
              <a:sym typeface="+mn-ea"/>
            </a:endParaRPr>
          </a:p>
          <a:p>
            <a:pPr lvl="1">
              <a:lnSpc>
                <a:spcPct val="140000"/>
              </a:lnSpc>
            </a:pPr>
            <a:r>
              <a:rPr lang="en-US" altLang="zh-CN">
                <a:solidFill>
                  <a:schemeClr val="bg1"/>
                </a:solidFill>
                <a:sym typeface="+mn-ea"/>
              </a:rPr>
              <a:t>东北：吉林大学开源镜像站</a:t>
            </a:r>
            <a:endParaRPr lang="en-US" altLang="zh-CN">
              <a:solidFill>
                <a:schemeClr val="bg1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l="6940" r="45181"/>
          <a:stretch>
            <a:fillRect/>
          </a:stretch>
        </p:blipFill>
        <p:spPr>
          <a:xfrm>
            <a:off x="7248525" y="1845310"/>
            <a:ext cx="4968240" cy="44424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8525" y="1845310"/>
            <a:ext cx="5532254" cy="4442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10000"/>
    </mc:Choice>
    <mc:Fallback>
      <p:transition advTm="1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>
                <a:sym typeface="+mn-ea"/>
              </a:rPr>
              <a:t>第</a:t>
            </a:r>
            <a:r>
              <a:rPr altLang="zh-CN">
                <a:sym typeface="+mn-ea"/>
              </a:rPr>
              <a:t> 10000 </a:t>
            </a:r>
            <a:r>
              <a:rPr lang="zh-CN" altLang="en-US">
                <a:sym typeface="+mn-ea"/>
              </a:rPr>
              <a:t>号</a:t>
            </a:r>
            <a:r>
              <a:rPr altLang="zh-CN">
                <a:sym typeface="+mn-ea"/>
              </a:rPr>
              <a:t> PR</a:t>
            </a:r>
            <a:r>
              <a:rPr lang="zh-CN" altLang="en-US" sz="2200">
                <a:sym typeface="+mn-ea"/>
              </a:rPr>
              <a:t>（</a:t>
            </a:r>
            <a:r>
              <a:rPr altLang="zh-CN" sz="2200">
                <a:sym typeface="+mn-ea"/>
              </a:rPr>
              <a:t>2025/3/8)</a:t>
            </a:r>
            <a:endParaRPr altLang="zh-CN" sz="220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40000"/>
              </a:lnSpc>
            </a:pPr>
            <a:r>
              <a:rPr lang="en-US" altLang="zh-CN">
                <a:solidFill>
                  <a:schemeClr val="bg1"/>
                </a:solidFill>
                <a:sym typeface="+mn-ea"/>
              </a:rPr>
              <a:t>aosc-os-abbs 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于此日迎来了第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 10000 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号拉取请求</a:t>
            </a:r>
            <a:endParaRPr lang="en-US" altLang="zh-CN">
              <a:solidFill>
                <a:schemeClr val="bg1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71182" y="2494280"/>
            <a:ext cx="9249635" cy="396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10000"/>
    </mc:Choice>
    <mc:Fallback>
      <p:transition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 sz="1600"/>
          </a:p>
          <a:p>
            <a:endParaRPr lang="zh-CN" altLang="en-US" sz="2800"/>
          </a:p>
          <a:p>
            <a:r>
              <a:rPr lang="zh-CN" altLang="en-US" sz="5400">
                <a:latin typeface="MiSans Semibold" charset="-122"/>
                <a:ea typeface="MiSans Semibold" charset="-122"/>
                <a:cs typeface="MiSans Semibold" charset="-122"/>
                <a:sym typeface="+mn-ea"/>
              </a:rPr>
              <a:t>尊重讲者</a:t>
            </a:r>
            <a:br>
              <a:rPr lang="zh-CN" altLang="en-US" sz="5400">
                <a:latin typeface="MiSans Semibold" charset="-122"/>
                <a:ea typeface="MiSans Semibold" charset="-122"/>
                <a:cs typeface="MiSans Semibold" charset="-122"/>
                <a:sym typeface="+mn-ea"/>
              </a:rPr>
            </a:br>
            <a:r>
              <a:rPr lang="zh-CN" altLang="en-US" sz="3600">
                <a:sym typeface="+mn-ea"/>
              </a:rPr>
              <a:t>议程期间请勿喧哗</a:t>
            </a:r>
            <a:endParaRPr lang="zh-CN" altLang="en-US" sz="3600"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10000"/>
    </mc:Choice>
    <mc:Fallback>
      <p:transition advTm="1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altLang="zh-CN">
                <a:sym typeface="+mn-ea"/>
              </a:rPr>
              <a:t>AOSCC 2025 </a:t>
            </a:r>
            <a:r>
              <a:rPr lang="zh-CN" altLang="en-US">
                <a:sym typeface="+mn-ea"/>
              </a:rPr>
              <a:t>东道主招募</a:t>
            </a:r>
            <a:r>
              <a:rPr lang="zh-CN" altLang="en-US" sz="2200">
                <a:sym typeface="+mn-ea"/>
              </a:rPr>
              <a:t>（</a:t>
            </a:r>
            <a:r>
              <a:rPr altLang="zh-CN" sz="2200">
                <a:sym typeface="+mn-ea"/>
              </a:rPr>
              <a:t>2025/4/5)</a:t>
            </a:r>
            <a:endParaRPr altLang="zh-CN" sz="220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40000"/>
              </a:lnSpc>
            </a:pPr>
            <a:r>
              <a:rPr lang="en-US">
                <a:solidFill>
                  <a:schemeClr val="bg1"/>
                </a:solidFill>
                <a:sym typeface="+mn-ea"/>
              </a:rPr>
              <a:t>AOSCC 2025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，社区首次公开招募东道主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71295" y="2493010"/>
            <a:ext cx="9249635" cy="396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10000"/>
    </mc:Choice>
    <mc:Fallback>
      <p:transition advTm="1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>
                <a:sym typeface="+mn-ea"/>
              </a:rPr>
              <a:t>《候鸟》试玩版登陆安同</a:t>
            </a:r>
            <a:r>
              <a:rPr altLang="zh-CN">
                <a:sym typeface="+mn-ea"/>
              </a:rPr>
              <a:t> OS</a:t>
            </a:r>
            <a:r>
              <a:rPr lang="zh-CN" altLang="en-US" sz="2200">
                <a:sym typeface="+mn-ea"/>
              </a:rPr>
              <a:t>（</a:t>
            </a:r>
            <a:r>
              <a:rPr altLang="zh-CN" sz="2200">
                <a:sym typeface="+mn-ea"/>
              </a:rPr>
              <a:t>2025/4/18)</a:t>
            </a:r>
            <a:endParaRPr altLang="zh-CN" sz="220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40000"/>
              </a:lnSpc>
            </a:pPr>
            <a:r>
              <a:rPr lang="en-US" altLang="zh-CN">
                <a:solidFill>
                  <a:schemeClr val="bg1"/>
                </a:solidFill>
                <a:sym typeface="+mn-ea"/>
              </a:rPr>
              <a:t>KIDFansClub 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开发的</a:t>
            </a:r>
            <a:r>
              <a:rPr lang="zh-CN">
                <a:solidFill>
                  <a:schemeClr val="bg1"/>
                </a:solidFill>
                <a:sym typeface="+mn-ea"/>
              </a:rPr>
              <a:t>视觉小说《候鸟》试玩版登录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安同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 OS</a:t>
            </a:r>
            <a:endParaRPr lang="en-US" altLang="zh-CN">
              <a:solidFill>
                <a:schemeClr val="bg1"/>
              </a:solidFill>
              <a:sym typeface="+mn-ea"/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工作室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授权安同 OS 分发该游戏试玩版，旨在演示该引擎对不同处理器架构平台（尤其是如龙芯等国产处理器平台）的支持</a:t>
            </a:r>
            <a:endParaRPr lang="en-US" altLang="zh-CN">
              <a:solidFill>
                <a:schemeClr val="bg1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66000" y="3288030"/>
            <a:ext cx="8460000" cy="4758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10000"/>
    </mc:Choice>
    <mc:Fallback>
      <p:transition advTm="1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altLang="zh-CN">
                <a:sym typeface="+mn-ea"/>
              </a:rPr>
              <a:t>AOSCC 2025 </a:t>
            </a:r>
            <a:r>
              <a:rPr lang="zh-CN" altLang="en-US">
                <a:sym typeface="+mn-ea"/>
              </a:rPr>
              <a:t>东道主出炉</a:t>
            </a:r>
            <a:r>
              <a:rPr lang="zh-CN" altLang="en-US" sz="2200">
                <a:sym typeface="+mn-ea"/>
              </a:rPr>
              <a:t>（</a:t>
            </a:r>
            <a:r>
              <a:rPr altLang="zh-CN" sz="2200">
                <a:sym typeface="+mn-ea"/>
              </a:rPr>
              <a:t>2025/5/5)</a:t>
            </a:r>
            <a:endParaRPr altLang="zh-CN" sz="220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40000"/>
              </a:lnSpc>
            </a:pPr>
            <a:r>
              <a:rPr lang="zh-CN">
                <a:solidFill>
                  <a:schemeClr val="bg1"/>
                </a:solidFill>
                <a:sym typeface="+mn-ea"/>
              </a:rPr>
              <a:t>经过贡献者投票，上交大正式成为本届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 AOSCC 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东道主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16000" y="2492375"/>
            <a:ext cx="7560000" cy="4725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10000"/>
    </mc:Choice>
    <mc:Fallback>
      <p:transition advTm="1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altLang="zh-CN">
                <a:sym typeface="+mn-ea"/>
              </a:rPr>
              <a:t>F... Fumo </a:t>
            </a:r>
            <a:r>
              <a:rPr lang="zh-CN" altLang="en-US">
                <a:sym typeface="+mn-ea"/>
              </a:rPr>
              <a:t>投产啦</a:t>
            </a:r>
            <a:r>
              <a:rPr lang="zh-CN" altLang="en-US" sz="2200">
                <a:sym typeface="+mn-ea"/>
              </a:rPr>
              <a:t>（</a:t>
            </a:r>
            <a:r>
              <a:rPr altLang="zh-CN" sz="2200">
                <a:sym typeface="+mn-ea"/>
              </a:rPr>
              <a:t>2025/5/5)</a:t>
            </a:r>
            <a:endParaRPr altLang="zh-CN" sz="220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40000"/>
              </a:lnSpc>
            </a:pPr>
            <a:r>
              <a:rPr lang="zh-CN">
                <a:solidFill>
                  <a:schemeClr val="bg1"/>
                </a:solidFill>
                <a:sym typeface="+mn-ea"/>
              </a:rPr>
              <a:t>安安正式走进三次元！</a:t>
            </a:r>
            <a:endParaRPr lang="zh-CN">
              <a:solidFill>
                <a:schemeClr val="bg1"/>
              </a:solidFill>
              <a:sym typeface="+mn-ea"/>
            </a:endParaRPr>
          </a:p>
          <a:p>
            <a:pPr lvl="0">
              <a:lnSpc>
                <a:spcPct val="140000"/>
              </a:lnSpc>
            </a:pPr>
            <a:r>
              <a:rPr lang="zh-CN">
                <a:solidFill>
                  <a:schemeClr val="bg1"/>
                </a:solidFill>
                <a:sym typeface="+mn-ea"/>
              </a:rPr>
              <a:t>很可能是首个采用开放授权的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 Fumo 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设计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48525" y="1593215"/>
            <a:ext cx="4946650" cy="4946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10000"/>
    </mc:Choice>
    <mc:Fallback>
      <p:transition advTm="10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>
                <a:sym typeface="+mn-ea"/>
              </a:rPr>
              <a:t>开源之夏</a:t>
            </a:r>
            <a:r>
              <a:rPr altLang="zh-CN">
                <a:sym typeface="+mn-ea"/>
              </a:rPr>
              <a:t> 2025 </a:t>
            </a:r>
            <a:r>
              <a:rPr lang="zh-CN" altLang="en-US">
                <a:sym typeface="+mn-ea"/>
              </a:rPr>
              <a:t>项目上线</a:t>
            </a:r>
            <a:r>
              <a:rPr lang="zh-CN" altLang="en-US" sz="2200">
                <a:sym typeface="+mn-ea"/>
              </a:rPr>
              <a:t>（</a:t>
            </a:r>
            <a:r>
              <a:rPr altLang="zh-CN" sz="2200">
                <a:sym typeface="+mn-ea"/>
              </a:rPr>
              <a:t>2025/5/7)</a:t>
            </a:r>
            <a:endParaRPr altLang="zh-CN" sz="220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40000"/>
              </a:lnSpc>
            </a:pPr>
            <a:r>
              <a:rPr lang="zh-CN">
                <a:solidFill>
                  <a:schemeClr val="bg1"/>
                </a:solidFill>
                <a:sym typeface="+mn-ea"/>
              </a:rPr>
              <a:t>社区第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 6 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年参加开源之夏项目</a:t>
            </a:r>
            <a:endParaRPr lang="zh-CN" altLang="en-US">
              <a:solidFill>
                <a:schemeClr val="bg1"/>
              </a:solidFill>
              <a:sym typeface="+mn-ea"/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派出三名导师</a:t>
            </a:r>
            <a:endParaRPr lang="zh-CN" altLang="en-US">
              <a:solidFill>
                <a:schemeClr val="bg1"/>
              </a:solidFill>
              <a:sym typeface="+mn-ea"/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ym typeface="+mn-ea"/>
              </a:rPr>
              <a:t>SpiderMonkey 的 64 位 RISC-V 后端修缮</a:t>
            </a:r>
            <a:br>
              <a:rPr lang="zh-CN" altLang="en-US">
                <a:sym typeface="+mn-ea"/>
              </a:rPr>
            </a:br>
            <a:r>
              <a:rPr lang="zh-CN" altLang="en-US">
                <a:sym typeface="+mn-ea"/>
              </a:rPr>
              <a:t>工作（陈萱）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ym typeface="+mn-ea"/>
              </a:rPr>
              <a:t>安同 OS Python 2 清除计划（</a:t>
            </a:r>
            <a:r>
              <a:rPr lang="en-US" altLang="zh-CN">
                <a:sym typeface="+mn-ea"/>
              </a:rPr>
              <a:t>wxiwnd</a:t>
            </a:r>
            <a:r>
              <a:rPr lang="zh-CN" altLang="en-US">
                <a:sym typeface="+mn-ea"/>
              </a:rPr>
              <a:t>）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ym typeface="+mn-ea"/>
              </a:rPr>
              <a:t>自由及开源软件简中本地化工作（白铭骢）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endParaRPr lang="zh-CN" altLang="en-US">
              <a:solidFill>
                <a:schemeClr val="bg1"/>
              </a:solidFill>
              <a:sym typeface="+mn-ea"/>
            </a:endParaRPr>
          </a:p>
          <a:p>
            <a:pPr lvl="0">
              <a:lnSpc>
                <a:spcPct val="140000"/>
              </a:lnSpc>
            </a:pP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48525" y="1845310"/>
            <a:ext cx="9975916" cy="4442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10000"/>
    </mc:Choice>
    <mc:Fallback>
      <p:transition advTm="10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>
                <a:sym typeface="+mn-ea"/>
              </a:rPr>
              <a:t>第二届</a:t>
            </a:r>
            <a:r>
              <a:rPr lang="zh-CN" altLang="en-US">
                <a:sym typeface="+mn-ea"/>
              </a:rPr>
              <a:t>《流浪相机》启动</a:t>
            </a:r>
            <a:r>
              <a:rPr lang="zh-CN" altLang="en-US" sz="2200">
                <a:sym typeface="+mn-ea"/>
              </a:rPr>
              <a:t>（</a:t>
            </a:r>
            <a:r>
              <a:rPr altLang="zh-CN" sz="2200">
                <a:sym typeface="+mn-ea"/>
              </a:rPr>
              <a:t>2025/5/25)</a:t>
            </a:r>
            <a:endParaRPr altLang="zh-CN" sz="220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40000"/>
              </a:lnSpc>
            </a:pPr>
            <a:r>
              <a:rPr lang="zh-CN">
                <a:solidFill>
                  <a:schemeClr val="bg1"/>
                </a:solidFill>
                <a:sym typeface="+mn-ea"/>
              </a:rPr>
              <a:t>开设相机及手机两个组别，分别接龙</a:t>
            </a:r>
            <a:endParaRPr lang="zh-CN">
              <a:solidFill>
                <a:schemeClr val="bg1"/>
              </a:solidFill>
              <a:sym typeface="+mn-ea"/>
            </a:endParaRPr>
          </a:p>
          <a:p>
            <a:pPr lvl="1">
              <a:lnSpc>
                <a:spcPct val="140000"/>
              </a:lnSpc>
            </a:pPr>
            <a:r>
              <a:rPr lang="zh-CN">
                <a:solidFill>
                  <a:schemeClr val="bg1"/>
                </a:solidFill>
                <a:sym typeface="+mn-ea"/>
              </a:rPr>
              <a:t>作者精选作品将随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 2025 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年下半年壁纸更新推送</a:t>
            </a:r>
            <a:endParaRPr lang="en-US" altLang="zh-CN">
              <a:solidFill>
                <a:schemeClr val="bg1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91665" y="2853690"/>
            <a:ext cx="8408760" cy="360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10000"/>
    </mc:Choice>
    <mc:Fallback>
      <p:transition advTm="10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>
                <a:sym typeface="+mn-ea"/>
              </a:rPr>
              <a:t>上半年默认壁纸出炉</a:t>
            </a:r>
            <a:r>
              <a:rPr lang="zh-CN" altLang="en-US" sz="2200">
                <a:sym typeface="+mn-ea"/>
              </a:rPr>
              <a:t>（</a:t>
            </a:r>
            <a:r>
              <a:rPr altLang="zh-CN" sz="2200">
                <a:sym typeface="+mn-ea"/>
              </a:rPr>
              <a:t>2025/5/25)</a:t>
            </a:r>
            <a:endParaRPr altLang="zh-CN" sz="220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40000"/>
              </a:lnSpc>
            </a:pPr>
            <a:r>
              <a:rPr lang="zh-CN">
                <a:solidFill>
                  <a:schemeClr val="bg1"/>
                </a:solidFill>
                <a:sym typeface="+mn-ea"/>
              </a:rPr>
              <a:t>来自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 Ayden Meng 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及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 Cranky Wellcome 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的</a:t>
            </a:r>
            <a:br>
              <a:rPr lang="zh-CN" altLang="en-US">
                <a:solidFill>
                  <a:schemeClr val="bg1"/>
                </a:solidFill>
                <a:sym typeface="+mn-ea"/>
              </a:rPr>
            </a:br>
            <a:r>
              <a:rPr lang="zh-CN" altLang="en-US">
                <a:solidFill>
                  <a:schemeClr val="bg1"/>
                </a:solidFill>
                <a:sym typeface="+mn-ea"/>
              </a:rPr>
              <a:t>投稿成为新的安同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 OS 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默认壁纸及锁屏背景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21655" y="2896870"/>
            <a:ext cx="7362858" cy="432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7020" y="2896870"/>
            <a:ext cx="6482532" cy="432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10000"/>
    </mc:Choice>
    <mc:Fallback>
      <p:transition advTm="10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altLang="zh-CN">
                <a:sym typeface="+mn-ea"/>
              </a:rPr>
              <a:t>AOSCC 2025 </a:t>
            </a:r>
            <a:r>
              <a:rPr lang="zh-CN" altLang="en-US">
                <a:sym typeface="+mn-ea"/>
              </a:rPr>
              <a:t>会务系统上线</a:t>
            </a:r>
            <a:r>
              <a:rPr lang="zh-CN" altLang="en-US" sz="2200">
                <a:sym typeface="+mn-ea"/>
              </a:rPr>
              <a:t>（</a:t>
            </a:r>
            <a:r>
              <a:rPr altLang="zh-CN" sz="2200">
                <a:sym typeface="+mn-ea"/>
              </a:rPr>
              <a:t>2025/6/11)</a:t>
            </a:r>
            <a:endParaRPr altLang="zh-CN" sz="220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40000"/>
              </a:lnSpc>
            </a:pPr>
            <a:r>
              <a:rPr lang="en-US" altLang="zh-CN">
                <a:solidFill>
                  <a:schemeClr val="bg1"/>
                </a:solidFill>
                <a:sym typeface="+mn-ea"/>
              </a:rPr>
              <a:t>AOSCC 2025 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会务实现数字化</a:t>
            </a:r>
            <a:endParaRPr lang="zh-CN" altLang="en-US">
              <a:solidFill>
                <a:schemeClr val="bg1"/>
              </a:solidFill>
              <a:sym typeface="+mn-ea"/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参会注册与签到</a:t>
            </a:r>
            <a:endParaRPr lang="zh-CN" altLang="en-US">
              <a:solidFill>
                <a:schemeClr val="bg1"/>
              </a:solidFill>
              <a:sym typeface="+mn-ea"/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周边订购</a:t>
            </a:r>
            <a:endParaRPr lang="zh-CN" altLang="en-US">
              <a:solidFill>
                <a:schemeClr val="bg1"/>
              </a:solidFill>
              <a:sym typeface="+mn-ea"/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胸牌定制</a:t>
            </a:r>
            <a:endParaRPr lang="zh-CN" altLang="en-US">
              <a:solidFill>
                <a:schemeClr val="bg1"/>
              </a:solidFill>
              <a:sym typeface="+mn-ea"/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抽票投奖</a:t>
            </a:r>
            <a:endParaRPr lang="zh-CN" altLang="en-US">
              <a:solidFill>
                <a:schemeClr val="bg1"/>
              </a:solidFill>
              <a:sym typeface="+mn-ea"/>
            </a:endParaRPr>
          </a:p>
          <a:p>
            <a:pPr lvl="1">
              <a:lnSpc>
                <a:spcPct val="140000"/>
              </a:lnSpc>
            </a:pPr>
            <a:r>
              <a:rPr lang="en-US" altLang="zh-CN">
                <a:solidFill>
                  <a:schemeClr val="bg1"/>
                </a:solidFill>
                <a:sym typeface="+mn-ea"/>
              </a:rPr>
              <a:t>…</a:t>
            </a:r>
            <a:endParaRPr lang="en-US" altLang="zh-CN">
              <a:solidFill>
                <a:schemeClr val="bg1"/>
              </a:solidFill>
              <a:sym typeface="+mn-ea"/>
            </a:endParaRPr>
          </a:p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就此告别纸质表格单据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48525" y="1844675"/>
            <a:ext cx="6186886" cy="4442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10000"/>
    </mc:Choice>
    <mc:Fallback>
      <p:transition advTm="10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>
                <a:sym typeface="+mn-ea"/>
              </a:rPr>
              <a:t>让我们说中文：命令行拼音补全</a:t>
            </a:r>
            <a:r>
              <a:rPr lang="zh-CN" altLang="en-US" sz="2200">
                <a:sym typeface="+mn-ea"/>
              </a:rPr>
              <a:t>（</a:t>
            </a:r>
            <a:r>
              <a:rPr altLang="zh-CN" sz="2200">
                <a:sym typeface="+mn-ea"/>
              </a:rPr>
              <a:t>2025/6/12)</a:t>
            </a:r>
            <a:endParaRPr altLang="zh-CN" sz="220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40000"/>
              </a:lnSpc>
            </a:pPr>
            <a:r>
              <a:rPr lang="zh-CN">
                <a:solidFill>
                  <a:schemeClr val="bg1"/>
                </a:solidFill>
                <a:sym typeface="+mn-ea"/>
              </a:rPr>
              <a:t>由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 wxiwnd 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实现的命令行拼音补全功能</a:t>
            </a:r>
            <a:endParaRPr lang="zh-CN" altLang="en-US">
              <a:solidFill>
                <a:schemeClr val="bg1"/>
              </a:solidFill>
              <a:sym typeface="+mn-ea"/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切换中文目录无须再烦恼！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91620" y="2828290"/>
            <a:ext cx="8408760" cy="360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10000"/>
    </mc:Choice>
    <mc:Fallback>
      <p:transition advTm="10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/home/mingcongbai/下载/Telegram Desktop/н╒пем╪ф╛_20241021164546.jpgн╒пем╪ф╛_20241021164546"/>
          <p:cNvPicPr>
            <a:picLocks noChangeAspect="1"/>
          </p:cNvPicPr>
          <p:nvPr/>
        </p:nvPicPr>
        <p:blipFill>
          <a:blip r:embed="rId1"/>
          <a:srcRect l="3" r="3"/>
          <a:stretch>
            <a:fillRect/>
          </a:stretch>
        </p:blipFill>
        <p:spPr>
          <a:xfrm>
            <a:off x="0" y="-1937385"/>
            <a:ext cx="12192000" cy="9144635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63525" y="188595"/>
            <a:ext cx="7436485" cy="738505"/>
          </a:xfrm>
          <a:solidFill>
            <a:srgbClr val="201A31"/>
          </a:solidFill>
        </p:spPr>
        <p:txBody>
          <a:bodyPr/>
          <a:p>
            <a:pPr marL="68580" indent="0">
              <a:lnSpc>
                <a:spcPct val="140000"/>
              </a:lnSpc>
              <a:buNone/>
            </a:pPr>
            <a:r>
              <a:rPr lang="zh-CN"/>
              <a:t>宁夏理工学院：用《原神》丈量龙芯</a:t>
            </a:r>
            <a:r>
              <a:rPr lang="en-US" altLang="zh-CN"/>
              <a:t> 3A6000 </a:t>
            </a:r>
            <a:r>
              <a:rPr lang="zh-CN" altLang="en-US"/>
              <a:t>的斤两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10000"/>
    </mc:Choice>
    <mc:Fallback>
      <p:transition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>
          <a:xfrm>
            <a:off x="1448435" y="1149350"/>
            <a:ext cx="6651625" cy="3909695"/>
          </a:xfrm>
        </p:spPr>
        <p:txBody>
          <a:bodyPr/>
          <a:lstStyle/>
          <a:p>
            <a:endParaRPr lang="zh-CN" altLang="en-US" sz="1600"/>
          </a:p>
          <a:p>
            <a:endParaRPr lang="zh-CN" altLang="en-US" sz="2800"/>
          </a:p>
          <a:p>
            <a:r>
              <a:rPr lang="zh-CN" altLang="en-US" sz="5400">
                <a:latin typeface="MiSans Semibold" charset="-122"/>
                <a:ea typeface="MiSans Semibold" charset="-122"/>
                <a:cs typeface="MiSans Semibold" charset="-122"/>
                <a:sym typeface="+mn-ea"/>
              </a:rPr>
              <a:t>展示设备乃个人财产</a:t>
            </a:r>
            <a:br>
              <a:rPr lang="zh-CN" altLang="en-US" sz="5400">
                <a:latin typeface="MiSans Semibold" charset="-122"/>
                <a:ea typeface="MiSans Semibold" charset="-122"/>
                <a:cs typeface="MiSans Semibold" charset="-122"/>
                <a:sym typeface="+mn-ea"/>
              </a:rPr>
            </a:br>
            <a:r>
              <a:rPr lang="zh-CN" altLang="en-US" sz="3600">
                <a:sym typeface="+mn-ea"/>
              </a:rPr>
              <a:t>请爱护设备</a:t>
            </a:r>
            <a:endParaRPr lang="zh-CN" altLang="en-US" sz="3600"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10000"/>
    </mc:Choice>
    <mc:Fallback>
      <p:transition advTm="10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home/mingcongbai/下载/Telegram Desktop/IMG_20241207_104143.jpgIMG_20241207_104143"/>
          <p:cNvPicPr>
            <a:picLocks noChangeAspect="1"/>
          </p:cNvPicPr>
          <p:nvPr/>
        </p:nvPicPr>
        <p:blipFill>
          <a:blip r:embed="rId1"/>
          <a:srcRect l="3" r="3"/>
          <a:stretch>
            <a:fillRect/>
          </a:stretch>
        </p:blipFill>
        <p:spPr>
          <a:xfrm>
            <a:off x="0" y="-228600"/>
            <a:ext cx="12182475" cy="9137015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11675" y="5516880"/>
            <a:ext cx="6450330" cy="738505"/>
          </a:xfrm>
          <a:solidFill>
            <a:srgbClr val="201A31"/>
          </a:solidFill>
        </p:spPr>
        <p:txBody>
          <a:bodyPr/>
          <a:p>
            <a:pPr marL="68580" indent="0">
              <a:lnSpc>
                <a:spcPct val="140000"/>
              </a:lnSpc>
              <a:buNone/>
            </a:pPr>
            <a:r>
              <a:rPr lang="zh-CN" altLang="en-US"/>
              <a:t>山东大学：</a:t>
            </a:r>
            <a:r>
              <a:rPr lang="en-US" altLang="zh-CN"/>
              <a:t>Kexy Biscuit </a:t>
            </a:r>
            <a:r>
              <a:rPr lang="zh-CN" altLang="en-US"/>
              <a:t>的</a:t>
            </a:r>
            <a:r>
              <a:rPr lang="en-US" altLang="zh-CN"/>
              <a:t> VTuber </a:t>
            </a:r>
            <a:r>
              <a:rPr lang="zh-CN" altLang="en-US"/>
              <a:t>内核讲堂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10000"/>
    </mc:Choice>
    <mc:Fallback>
      <p:transition advTm="10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/home/mingcongbai/下载/Telegram Desktop/IMG_20241215_163700_edit_55778700185237.jpgIMG_20241215_163700_edit_55778700185237"/>
          <p:cNvPicPr>
            <a:picLocks noChangeAspect="1"/>
          </p:cNvPicPr>
          <p:nvPr/>
        </p:nvPicPr>
        <p:blipFill>
          <a:blip r:embed="rId1"/>
          <a:srcRect l="34" r="34"/>
          <a:stretch>
            <a:fillRect/>
          </a:stretch>
        </p:blipFill>
        <p:spPr>
          <a:xfrm>
            <a:off x="-154305" y="-675005"/>
            <a:ext cx="12346305" cy="9259570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40145" y="621665"/>
            <a:ext cx="5421630" cy="738505"/>
          </a:xfrm>
          <a:solidFill>
            <a:srgbClr val="201A31"/>
          </a:solidFill>
        </p:spPr>
        <p:txBody>
          <a:bodyPr/>
          <a:p>
            <a:pPr marL="68580" indent="0">
              <a:lnSpc>
                <a:spcPct val="140000"/>
              </a:lnSpc>
              <a:buNone/>
            </a:pPr>
            <a:r>
              <a:rPr lang="zh-CN"/>
              <a:t>西电：听同学讲计算机教育何去何从？</a:t>
            </a:r>
            <a:endParaRPr 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10000"/>
    </mc:Choice>
    <mc:Fallback>
      <p:transition advTm="10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home/mingcongbai/下载/Telegram Desktop/IMG_20250315_142546.jpgIMG_20250315_142546"/>
          <p:cNvPicPr>
            <a:picLocks noChangeAspect="1"/>
          </p:cNvPicPr>
          <p:nvPr/>
        </p:nvPicPr>
        <p:blipFill>
          <a:blip r:embed="rId1"/>
          <a:srcRect l="3" r="3"/>
          <a:stretch>
            <a:fillRect/>
          </a:stretch>
        </p:blipFill>
        <p:spPr>
          <a:xfrm>
            <a:off x="-384810" y="-1250950"/>
            <a:ext cx="12914630" cy="9686290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60645" y="5589905"/>
            <a:ext cx="6483985" cy="738505"/>
          </a:xfrm>
          <a:solidFill>
            <a:srgbClr val="201A31"/>
          </a:solidFill>
        </p:spPr>
        <p:txBody>
          <a:bodyPr/>
          <a:p>
            <a:pPr marL="68580" indent="0">
              <a:lnSpc>
                <a:spcPct val="140000"/>
              </a:lnSpc>
              <a:buNone/>
            </a:pPr>
            <a:r>
              <a:rPr lang="zh-CN" altLang="en-US"/>
              <a:t>河海大学：</a:t>
            </a:r>
            <a:r>
              <a:rPr lang="en-US" altLang="zh-CN"/>
              <a:t>xen0n </a:t>
            </a:r>
            <a:r>
              <a:rPr lang="zh-CN" altLang="en-US"/>
              <a:t>分享软件维护之上下游交互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10000"/>
    </mc:Choice>
    <mc:Fallback>
      <p:transition advTm="10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/home/mingcongbai/下载/Telegram Desktop/IMG_20250419_133404.jpgIMG_20250419_13340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96520" y="-531495"/>
            <a:ext cx="12341860" cy="9256395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645150" y="5589905"/>
            <a:ext cx="5999480" cy="738505"/>
          </a:xfrm>
          <a:solidFill>
            <a:srgbClr val="201A31"/>
          </a:solidFill>
        </p:spPr>
        <p:txBody>
          <a:bodyPr/>
          <a:p>
            <a:pPr marL="68580" indent="0">
              <a:lnSpc>
                <a:spcPct val="140000"/>
              </a:lnSpc>
              <a:buNone/>
            </a:pPr>
            <a:r>
              <a:rPr lang="zh-CN"/>
              <a:t>北京站：同学们试用龙芯</a:t>
            </a:r>
            <a:r>
              <a:rPr lang="en-US" altLang="zh-CN"/>
              <a:t> 3C6000 </a:t>
            </a:r>
            <a:r>
              <a:rPr lang="zh-CN" altLang="en-US"/>
              <a:t>工作站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10000"/>
    </mc:Choice>
    <mc:Fallback>
      <p:transition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>
          <a:xfrm>
            <a:off x="1448435" y="1149350"/>
            <a:ext cx="6651625" cy="3909695"/>
          </a:xfrm>
        </p:spPr>
        <p:txBody>
          <a:bodyPr/>
          <a:lstStyle/>
          <a:p>
            <a:endParaRPr lang="zh-CN" altLang="en-US" sz="1600"/>
          </a:p>
          <a:p>
            <a:endParaRPr lang="zh-CN" altLang="en-US" sz="2800"/>
          </a:p>
          <a:p>
            <a:r>
              <a:rPr lang="zh-CN" altLang="en-US" sz="5400">
                <a:latin typeface="MiSans Semibold" charset="-122"/>
                <a:ea typeface="MiSans Semibold" charset="-122"/>
                <a:cs typeface="MiSans Semibold" charset="-122"/>
                <a:sym typeface="+mn-ea"/>
              </a:rPr>
              <a:t>保持会场整洁</a:t>
            </a:r>
            <a:br>
              <a:rPr lang="zh-CN" altLang="en-US" sz="5400">
                <a:latin typeface="MiSans Semibold" charset="-122"/>
                <a:ea typeface="MiSans Semibold" charset="-122"/>
                <a:cs typeface="MiSans Semibold" charset="-122"/>
                <a:sym typeface="+mn-ea"/>
              </a:rPr>
            </a:br>
            <a:r>
              <a:rPr lang="zh-CN" altLang="en-US" sz="3600">
                <a:sym typeface="+mn-ea"/>
              </a:rPr>
              <a:t>请自觉清理垃圾</a:t>
            </a:r>
            <a:endParaRPr lang="zh-CN" altLang="en-US" sz="3600"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10000"/>
    </mc:Choice>
    <mc:Fallback>
      <p:transition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>
          <a:xfrm>
            <a:off x="1448435" y="1149350"/>
            <a:ext cx="6651625" cy="3909695"/>
          </a:xfrm>
        </p:spPr>
        <p:txBody>
          <a:bodyPr/>
          <a:lstStyle/>
          <a:p>
            <a:endParaRPr lang="zh-CN" altLang="en-US" sz="1600"/>
          </a:p>
          <a:p>
            <a:endParaRPr lang="zh-CN" altLang="en-US" sz="2800"/>
          </a:p>
          <a:p>
            <a:r>
              <a:rPr lang="zh-CN" altLang="en-US" sz="5400">
                <a:latin typeface="MiSans Semibold" charset="-122"/>
                <a:ea typeface="MiSans Semibold" charset="-122"/>
                <a:cs typeface="MiSans Semibold" charset="-122"/>
                <a:sym typeface="+mn-ea"/>
              </a:rPr>
              <a:t>尊重他人</a:t>
            </a:r>
            <a:br>
              <a:rPr lang="zh-CN" altLang="en-US" sz="5400">
                <a:latin typeface="MiSans Semibold" charset="-122"/>
                <a:ea typeface="MiSans Semibold" charset="-122"/>
                <a:cs typeface="MiSans Semibold" charset="-122"/>
                <a:sym typeface="+mn-ea"/>
              </a:rPr>
            </a:br>
            <a:r>
              <a:rPr lang="zh-CN" altLang="en-US" sz="3600">
                <a:sym typeface="+mn-ea"/>
              </a:rPr>
              <a:t>严禁随意接触他人人身及财物</a:t>
            </a:r>
            <a:endParaRPr lang="zh-CN" altLang="en-US" sz="3600"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10000"/>
    </mc:Choice>
    <mc:Fallback>
      <p:transition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>
                <a:sym typeface="+mn-ea"/>
              </a:rPr>
              <a:t>龙架构“世界线”收束</a:t>
            </a:r>
            <a:r>
              <a:rPr lang="zh-CN" altLang="en-US" sz="2200">
                <a:sym typeface="+mn-ea"/>
              </a:rPr>
              <a:t>（</a:t>
            </a:r>
            <a:r>
              <a:rPr altLang="zh-CN" sz="2200">
                <a:sym typeface="+mn-ea"/>
              </a:rPr>
              <a:t>2024/7/23)</a:t>
            </a:r>
            <a:endParaRPr altLang="zh-CN" sz="220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40000"/>
              </a:lnSpc>
            </a:pPr>
            <a:r>
              <a:rPr lang="zh-CN">
                <a:solidFill>
                  <a:schemeClr val="bg1"/>
                </a:solidFill>
              </a:rPr>
              <a:t>龙架构固件及引导设施亦有“世界线”差异</a:t>
            </a:r>
            <a:endParaRPr lang="zh-CN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“旧世界”</a:t>
            </a:r>
            <a:r>
              <a:rPr lang="zh-CN" altLang="en-US">
                <a:sym typeface="+mn-ea"/>
              </a:rPr>
              <a:t>固件</a:t>
            </a:r>
            <a:r>
              <a:rPr lang="zh-CN" altLang="en-US">
                <a:solidFill>
                  <a:schemeClr val="bg1"/>
                </a:solidFill>
              </a:rPr>
              <a:t>无法运行“新世界”</a:t>
            </a:r>
            <a:r>
              <a:rPr lang="zh-CN" altLang="en-US">
                <a:sym typeface="+mn-ea"/>
              </a:rPr>
              <a:t>系统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“新世界”</a:t>
            </a:r>
            <a:r>
              <a:rPr lang="zh-CN" altLang="en-US">
                <a:sym typeface="+mn-ea"/>
              </a:rPr>
              <a:t>引导器</a:t>
            </a:r>
            <a:r>
              <a:rPr lang="zh-CN" altLang="en-US">
                <a:solidFill>
                  <a:schemeClr val="bg1"/>
                </a:solidFill>
              </a:rPr>
              <a:t>无法引导“旧世界”</a:t>
            </a:r>
            <a:r>
              <a:rPr lang="zh-CN" altLang="en-US">
                <a:sym typeface="+mn-ea"/>
              </a:rPr>
              <a:t>系统</a:t>
            </a:r>
            <a:endParaRPr lang="zh-CN" altLang="en-US">
              <a:solidFill>
                <a:schemeClr val="bg1"/>
              </a:solidFill>
            </a:endParaRPr>
          </a:p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“坏人”王邈在</a:t>
            </a:r>
            <a:r>
              <a:rPr lang="en-US" altLang="zh-CN">
                <a:solidFill>
                  <a:schemeClr val="bg1"/>
                </a:solidFill>
              </a:rPr>
              <a:t> libLoL </a:t>
            </a:r>
            <a:r>
              <a:rPr lang="zh-CN" altLang="en-US">
                <a:solidFill>
                  <a:schemeClr val="bg1"/>
                </a:solidFill>
              </a:rPr>
              <a:t>后又一力作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支持在“旧世界”</a:t>
            </a:r>
            <a:r>
              <a:rPr lang="zh-CN" altLang="en-US">
                <a:sym typeface="+mn-ea"/>
              </a:rPr>
              <a:t>固件</a:t>
            </a:r>
            <a:r>
              <a:rPr lang="zh-CN" altLang="en-US">
                <a:solidFill>
                  <a:schemeClr val="bg1"/>
                </a:solidFill>
              </a:rPr>
              <a:t>上启动安同</a:t>
            </a:r>
            <a:r>
              <a:rPr lang="en-US" altLang="zh-CN">
                <a:solidFill>
                  <a:schemeClr val="bg1"/>
                </a:solidFill>
              </a:rPr>
              <a:t> OS</a:t>
            </a:r>
            <a:endParaRPr lang="en-US" altLang="zh-CN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安同</a:t>
            </a:r>
            <a:r>
              <a:rPr lang="en-US" altLang="zh-CN">
                <a:solidFill>
                  <a:schemeClr val="bg1"/>
                </a:solidFill>
              </a:rPr>
              <a:t> OS </a:t>
            </a:r>
            <a:r>
              <a:rPr lang="zh-CN" altLang="en-US">
                <a:solidFill>
                  <a:schemeClr val="bg1"/>
                </a:solidFill>
              </a:rPr>
              <a:t>引导器</a:t>
            </a:r>
            <a:r>
              <a:rPr lang="en-US" altLang="zh-CN">
                <a:solidFill>
                  <a:schemeClr val="bg1"/>
                </a:solidFill>
              </a:rPr>
              <a:t> (GRUB) </a:t>
            </a:r>
            <a:r>
              <a:rPr lang="zh-CN" altLang="en-US">
                <a:solidFill>
                  <a:schemeClr val="bg1"/>
                </a:solidFill>
              </a:rPr>
              <a:t>支持“连锁”引导</a:t>
            </a:r>
            <a:br>
              <a:rPr lang="zh-CN" altLang="en-US">
                <a:solidFill>
                  <a:schemeClr val="bg1"/>
                </a:solidFill>
              </a:rPr>
            </a:br>
            <a:r>
              <a:rPr lang="zh-CN" altLang="en-US">
                <a:solidFill>
                  <a:schemeClr val="bg1"/>
                </a:solidFill>
              </a:rPr>
              <a:t>“旧世界”引导器，实现双启动</a:t>
            </a:r>
            <a:endParaRPr lang="zh-CN" altLang="en-US">
              <a:solidFill>
                <a:schemeClr val="bg1"/>
              </a:solidFill>
            </a:endParaRPr>
          </a:p>
          <a:p>
            <a:pPr marL="57150" lvl="0" indent="0">
              <a:lnSpc>
                <a:spcPct val="60000"/>
              </a:lnSpc>
              <a:buNone/>
            </a:pPr>
            <a:endParaRPr lang="zh-CN" altLang="en-US">
              <a:solidFill>
                <a:schemeClr val="bg1"/>
              </a:solidFill>
            </a:endParaRPr>
          </a:p>
          <a:p>
            <a:pPr marL="57150" lvl="0" indent="0">
              <a:lnSpc>
                <a:spcPct val="140000"/>
              </a:lnSpc>
              <a:buNone/>
            </a:pPr>
            <a:endParaRPr lang="zh-CN" altLang="en-US">
              <a:solidFill>
                <a:schemeClr val="bg1"/>
              </a:solidFill>
            </a:endParaRPr>
          </a:p>
          <a:p>
            <a:pPr marL="57150" lvl="0" indent="0">
              <a:lnSpc>
                <a:spcPct val="100000"/>
              </a:lnSpc>
              <a:buNone/>
            </a:pPr>
            <a:r>
              <a:rPr lang="zh-CN" altLang="en-US" sz="2000">
                <a:solidFill>
                  <a:schemeClr val="bg1"/>
                </a:solidFill>
              </a:rPr>
              <a:t>图：安同</a:t>
            </a:r>
            <a:r>
              <a:rPr lang="en-US" altLang="zh-CN" sz="2000">
                <a:solidFill>
                  <a:schemeClr val="bg1"/>
                </a:solidFill>
              </a:rPr>
              <a:t> OS </a:t>
            </a:r>
            <a:r>
              <a:rPr lang="zh-CN" altLang="en-US" sz="2000">
                <a:solidFill>
                  <a:schemeClr val="bg1"/>
                </a:solidFill>
              </a:rPr>
              <a:t>在搭载“旧世界”固件的联想</a:t>
            </a:r>
            <a:br>
              <a:rPr lang="zh-CN" altLang="en-US" sz="2000">
                <a:solidFill>
                  <a:schemeClr val="bg1"/>
                </a:solidFill>
              </a:rPr>
            </a:br>
            <a:r>
              <a:rPr lang="zh-CN" altLang="en-US" sz="2000">
                <a:solidFill>
                  <a:schemeClr val="bg1"/>
                </a:solidFill>
              </a:rPr>
              <a:t>开天</a:t>
            </a:r>
            <a:r>
              <a:rPr lang="en-US" altLang="zh-CN" sz="2000">
                <a:solidFill>
                  <a:schemeClr val="bg1"/>
                </a:solidFill>
              </a:rPr>
              <a:t> M540z</a:t>
            </a:r>
            <a:r>
              <a:rPr lang="zh-CN" altLang="en-US" sz="2000">
                <a:solidFill>
                  <a:schemeClr val="bg1"/>
                </a:solidFill>
              </a:rPr>
              <a:t>（龙芯</a:t>
            </a:r>
            <a:r>
              <a:rPr lang="en-US" altLang="zh-CN" sz="2000">
                <a:solidFill>
                  <a:schemeClr val="bg1"/>
                </a:solidFill>
              </a:rPr>
              <a:t> 3A5000</a:t>
            </a:r>
            <a:r>
              <a:rPr lang="zh-CN" altLang="en-US" sz="2000">
                <a:solidFill>
                  <a:schemeClr val="bg1"/>
                </a:solidFill>
              </a:rPr>
              <a:t>）上成功启动</a:t>
            </a:r>
            <a:endParaRPr lang="zh-CN" altLang="en-US" sz="2000">
              <a:solidFill>
                <a:schemeClr val="bg1"/>
              </a:solidFill>
            </a:endParaRPr>
          </a:p>
        </p:txBody>
      </p:sp>
      <p:pic>
        <p:nvPicPr>
          <p:cNvPr id="4" name="内容占位符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85355" y="1844675"/>
            <a:ext cx="6667500" cy="44437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10000"/>
    </mc:Choice>
    <mc:Fallback>
      <p:transition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>
                <a:sym typeface="+mn-ea"/>
              </a:rPr>
              <a:t>别了，</a:t>
            </a:r>
            <a:r>
              <a:rPr altLang="zh-CN">
                <a:sym typeface="+mn-ea"/>
              </a:rPr>
              <a:t>MIPS R6</a:t>
            </a:r>
            <a:r>
              <a:rPr lang="zh-CN" altLang="en-US" sz="2200">
                <a:sym typeface="+mn-ea"/>
              </a:rPr>
              <a:t>（</a:t>
            </a:r>
            <a:r>
              <a:rPr altLang="zh-CN" sz="2200">
                <a:sym typeface="+mn-ea"/>
              </a:rPr>
              <a:t>2024/7/29)</a:t>
            </a:r>
            <a:endParaRPr altLang="zh-CN" sz="220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40000"/>
              </a:lnSpc>
            </a:pPr>
            <a:r>
              <a:rPr lang="en-US">
                <a:solidFill>
                  <a:schemeClr val="bg1"/>
                </a:solidFill>
              </a:rPr>
              <a:t>MIPS Release 6 </a:t>
            </a:r>
            <a:r>
              <a:rPr lang="zh-CN" altLang="en-US">
                <a:solidFill>
                  <a:schemeClr val="bg1"/>
                </a:solidFill>
              </a:rPr>
              <a:t>移植在“理论阶段”苟活</a:t>
            </a:r>
            <a:br>
              <a:rPr lang="zh-CN" altLang="en-US">
                <a:solidFill>
                  <a:schemeClr val="bg1"/>
                </a:solidFill>
              </a:rPr>
            </a:br>
            <a:r>
              <a:rPr lang="zh-CN" altLang="en-US">
                <a:solidFill>
                  <a:schemeClr val="bg1"/>
                </a:solidFill>
              </a:rPr>
              <a:t>两年后，成为了第一个被中止维护的</a:t>
            </a:r>
            <a:br>
              <a:rPr lang="zh-CN" altLang="en-US">
                <a:solidFill>
                  <a:schemeClr val="bg1"/>
                </a:solidFill>
              </a:rPr>
            </a:br>
            <a:r>
              <a:rPr lang="zh-CN" altLang="en-US">
                <a:solidFill>
                  <a:schemeClr val="bg1"/>
                </a:solidFill>
              </a:rPr>
              <a:t>安同</a:t>
            </a:r>
            <a:r>
              <a:rPr lang="en-US" altLang="zh-CN">
                <a:solidFill>
                  <a:schemeClr val="bg1"/>
                </a:solidFill>
              </a:rPr>
              <a:t> OS </a:t>
            </a:r>
            <a:r>
              <a:rPr lang="zh-CN" altLang="en-US">
                <a:solidFill>
                  <a:schemeClr val="bg1"/>
                </a:solidFill>
              </a:rPr>
              <a:t>移植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>
                <a:solidFill>
                  <a:schemeClr val="bg1"/>
                </a:solidFill>
              </a:rPr>
              <a:t>该移植由</a:t>
            </a:r>
            <a:r>
              <a:rPr lang="zh-CN" altLang="en-US">
                <a:solidFill>
                  <a:schemeClr val="bg1"/>
                </a:solidFill>
              </a:rPr>
              <a:t>芯联芯职工维护，但一直没能等到</a:t>
            </a:r>
            <a:br>
              <a:rPr lang="zh-CN" altLang="en-US">
                <a:solidFill>
                  <a:schemeClr val="bg1"/>
                </a:solidFill>
              </a:rPr>
            </a:br>
            <a:r>
              <a:rPr lang="zh-CN" altLang="en-US">
                <a:solidFill>
                  <a:schemeClr val="bg1"/>
                </a:solidFill>
              </a:rPr>
              <a:t>实体硬件的出现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安同</a:t>
            </a:r>
            <a:r>
              <a:rPr lang="en-US" altLang="zh-CN">
                <a:solidFill>
                  <a:schemeClr val="bg1"/>
                </a:solidFill>
              </a:rPr>
              <a:t> OS </a:t>
            </a:r>
            <a:r>
              <a:rPr lang="zh-CN" altLang="en-US">
                <a:solidFill>
                  <a:schemeClr val="bg1"/>
                </a:solidFill>
              </a:rPr>
              <a:t>原则上不支持“理论性移植”</a:t>
            </a:r>
            <a:endParaRPr lang="zh-CN" altLang="en-US">
              <a:solidFill>
                <a:schemeClr val="bg1"/>
              </a:solidFill>
            </a:endParaRPr>
          </a:p>
          <a:p>
            <a:pPr marL="57150" lvl="0" indent="0">
              <a:lnSpc>
                <a:spcPct val="60000"/>
              </a:lnSpc>
              <a:buNone/>
            </a:pPr>
            <a:endParaRPr lang="zh-CN" altLang="en-US" sz="200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50430" y="1845945"/>
            <a:ext cx="10357509" cy="4442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10000"/>
    </mc:Choice>
    <mc:Fallback>
      <p:transition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>
                <a:sym typeface="+mn-ea"/>
              </a:rPr>
              <a:t>第十万笔提交</a:t>
            </a:r>
            <a:r>
              <a:rPr lang="zh-CN" altLang="en-US" sz="2200">
                <a:sym typeface="+mn-ea"/>
              </a:rPr>
              <a:t>（</a:t>
            </a:r>
            <a:r>
              <a:rPr altLang="zh-CN" sz="2200">
                <a:sym typeface="+mn-ea"/>
              </a:rPr>
              <a:t>2024/8/12)</a:t>
            </a:r>
            <a:endParaRPr altLang="zh-CN" sz="220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52500" y="1714500"/>
            <a:ext cx="10172700" cy="4286885"/>
          </a:xfrm>
        </p:spPr>
        <p:txBody>
          <a:bodyPr/>
          <a:lstStyle/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拥有近十年历史的</a:t>
            </a:r>
            <a:r>
              <a:rPr lang="en-US" altLang="zh-CN">
                <a:solidFill>
                  <a:schemeClr val="bg1"/>
                </a:solidFill>
              </a:rPr>
              <a:t> aosc-os-abbs </a:t>
            </a:r>
            <a:r>
              <a:rPr lang="zh-CN" altLang="en-US">
                <a:solidFill>
                  <a:schemeClr val="bg1"/>
                </a:solidFill>
              </a:rPr>
              <a:t>仓库迎来了第</a:t>
            </a:r>
            <a:r>
              <a:rPr lang="en-US" altLang="zh-CN">
                <a:solidFill>
                  <a:schemeClr val="bg1"/>
                </a:solidFill>
              </a:rPr>
              <a:t> 100000 </a:t>
            </a:r>
            <a:r>
              <a:rPr lang="zh-CN" altLang="en-US">
                <a:solidFill>
                  <a:schemeClr val="bg1"/>
                </a:solidFill>
              </a:rPr>
              <a:t>笔提交</a:t>
            </a:r>
            <a:endParaRPr lang="zh-CN" altLang="en-US">
              <a:solidFill>
                <a:schemeClr val="bg1"/>
              </a:solidFill>
            </a:endParaRPr>
          </a:p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实现自动化后，安同</a:t>
            </a:r>
            <a:r>
              <a:rPr lang="en-US" altLang="zh-CN">
                <a:solidFill>
                  <a:schemeClr val="bg1"/>
                </a:solidFill>
              </a:rPr>
              <a:t> OS </a:t>
            </a:r>
            <a:r>
              <a:rPr lang="zh-CN" altLang="en-US">
                <a:solidFill>
                  <a:schemeClr val="bg1"/>
                </a:solidFill>
              </a:rPr>
              <a:t>的维护效率和积极性得到显著提升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91620" y="2997200"/>
            <a:ext cx="8408760" cy="360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10000"/>
    </mc:Choice>
    <mc:Fallback>
      <p:transition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>
                <a:sym typeface="+mn-ea"/>
              </a:rPr>
              <a:t>安同</a:t>
            </a:r>
            <a:r>
              <a:rPr altLang="zh-CN">
                <a:sym typeface="+mn-ea"/>
              </a:rPr>
              <a:t> OS </a:t>
            </a:r>
            <a:r>
              <a:rPr lang="zh-CN" altLang="en-US">
                <a:sym typeface="+mn-ea"/>
              </a:rPr>
              <a:t>重返</a:t>
            </a:r>
            <a:r>
              <a:rPr altLang="zh-CN">
                <a:sym typeface="+mn-ea"/>
              </a:rPr>
              <a:t> Repology</a:t>
            </a:r>
            <a:r>
              <a:rPr lang="zh-CN" altLang="en-US" sz="2200">
                <a:sym typeface="+mn-ea"/>
              </a:rPr>
              <a:t>（</a:t>
            </a:r>
            <a:r>
              <a:rPr altLang="zh-CN" sz="2200">
                <a:sym typeface="+mn-ea"/>
              </a:rPr>
              <a:t>2024/8/15)</a:t>
            </a:r>
            <a:endParaRPr altLang="zh-CN" sz="220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先前，由于安同</a:t>
            </a:r>
            <a:r>
              <a:rPr lang="en-US" altLang="zh-CN">
                <a:solidFill>
                  <a:schemeClr val="bg1"/>
                </a:solidFill>
              </a:rPr>
              <a:t> OS </a:t>
            </a:r>
            <a:r>
              <a:rPr lang="zh-CN" altLang="en-US">
                <a:solidFill>
                  <a:schemeClr val="bg1"/>
                </a:solidFill>
              </a:rPr>
              <a:t>软件包信息站年久</a:t>
            </a:r>
            <a:br>
              <a:rPr lang="zh-CN" altLang="en-US">
                <a:solidFill>
                  <a:schemeClr val="bg1"/>
                </a:solidFill>
              </a:rPr>
            </a:br>
            <a:r>
              <a:rPr lang="zh-CN" altLang="en-US">
                <a:solidFill>
                  <a:schemeClr val="bg1"/>
                </a:solidFill>
              </a:rPr>
              <a:t>失修，</a:t>
            </a:r>
            <a:r>
              <a:rPr lang="en-US" altLang="zh-CN">
                <a:solidFill>
                  <a:schemeClr val="bg1"/>
                </a:solidFill>
              </a:rPr>
              <a:t>Repology </a:t>
            </a:r>
            <a:r>
              <a:rPr lang="zh-CN" altLang="en-US">
                <a:solidFill>
                  <a:schemeClr val="bg1"/>
                </a:solidFill>
              </a:rPr>
              <a:t>决定停止监测安同</a:t>
            </a:r>
            <a:r>
              <a:rPr lang="en-US" altLang="zh-CN">
                <a:solidFill>
                  <a:schemeClr val="bg1"/>
                </a:solidFill>
              </a:rPr>
              <a:t> OS</a:t>
            </a:r>
            <a:br>
              <a:rPr lang="en-US" altLang="zh-CN">
                <a:solidFill>
                  <a:schemeClr val="bg1"/>
                </a:solidFill>
              </a:rPr>
            </a:br>
            <a:r>
              <a:rPr lang="zh-CN" altLang="en-US">
                <a:solidFill>
                  <a:schemeClr val="bg1"/>
                </a:solidFill>
              </a:rPr>
              <a:t>更新状态</a:t>
            </a:r>
            <a:endParaRPr lang="zh-CN" altLang="en-US">
              <a:solidFill>
                <a:schemeClr val="bg1"/>
              </a:solidFill>
            </a:endParaRPr>
          </a:p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经过多名维护者的努力，软件包站已恢复</a:t>
            </a:r>
            <a:br>
              <a:rPr lang="zh-CN" altLang="en-US">
                <a:solidFill>
                  <a:schemeClr val="bg1"/>
                </a:solidFill>
              </a:rPr>
            </a:br>
            <a:r>
              <a:rPr lang="zh-CN" altLang="en-US">
                <a:solidFill>
                  <a:schemeClr val="bg1"/>
                </a:solidFill>
              </a:rPr>
              <a:t>服务，并成功联络</a:t>
            </a:r>
            <a:r>
              <a:rPr lang="en-US" altLang="zh-CN">
                <a:solidFill>
                  <a:schemeClr val="bg1"/>
                </a:solidFill>
              </a:rPr>
              <a:t> Repology </a:t>
            </a:r>
            <a:r>
              <a:rPr lang="zh-CN" altLang="en-US">
                <a:solidFill>
                  <a:schemeClr val="bg1"/>
                </a:solidFill>
              </a:rPr>
              <a:t>重启监测</a:t>
            </a:r>
            <a:endParaRPr lang="zh-CN" altLang="en-US" sz="200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50430" y="1844675"/>
            <a:ext cx="9098035" cy="4442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10000"/>
    </mc:Choice>
    <mc:Fallback>
      <p:transition advTm="10000"/>
    </mc:Fallback>
  </mc:AlternateContent>
</p:sld>
</file>

<file path=ppt/tags/tag1.xml><?xml version="1.0" encoding="utf-8"?>
<p:tagLst xmlns:p="http://schemas.openxmlformats.org/presentationml/2006/main">
  <p:tag name="COMMONDATA" val="eyJoZGlkIjoiZjBlOGVmNDg3MjdiOTQ0NGE3NGQyMTU1MjUyNjc4YTIifQ=="/>
  <p:tag name="commondata" val="eyJoZGlkIjoiMzFmZmYyYzFiNzVlMWMxMDdlODNiZjZlZWU3ODYyNzMifQ==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efault">
      <a:majorFont>
        <a:latin typeface="Open Sans"/>
        <a:ea typeface="Noto Sans CJK SC"/>
        <a:cs typeface=""/>
      </a:majorFont>
      <a:minorFont>
        <a:latin typeface="Open Sans"/>
        <a:ea typeface="Noto Sans CJK SC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template-20240523</Template>
  <TotalTime>0</TotalTime>
  <Words>2534</Words>
  <Application>WPS 演示</Application>
  <PresentationFormat>宽屏</PresentationFormat>
  <Paragraphs>195</Paragraphs>
  <Slides>33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52" baseType="lpstr">
      <vt:lpstr>Arial</vt:lpstr>
      <vt:lpstr>宋体</vt:lpstr>
      <vt:lpstr>Wingdings</vt:lpstr>
      <vt:lpstr>MiSans</vt:lpstr>
      <vt:lpstr>MiSans Demibold</vt:lpstr>
      <vt:lpstr>DejaVu Sans</vt:lpstr>
      <vt:lpstr>MiSans Medium</vt:lpstr>
      <vt:lpstr>MiSans Normal</vt:lpstr>
      <vt:lpstr>Open Sans</vt:lpstr>
      <vt:lpstr>MiSans Semibold</vt:lpstr>
      <vt:lpstr>微软雅黑</vt:lpstr>
      <vt:lpstr>方正黑体_GBK</vt:lpstr>
      <vt:lpstr>宋体</vt:lpstr>
      <vt:lpstr>Arial Unicode MS</vt:lpstr>
      <vt:lpstr>等线</vt:lpstr>
      <vt:lpstr>East Syriac Adiabene</vt:lpstr>
      <vt:lpstr>方正书宋_GBK</vt:lpstr>
      <vt:lpstr>Symbol Neu</vt:lpstr>
      <vt:lpstr>Office 主题​​</vt:lpstr>
      <vt:lpstr>议程将于 10:00 开始</vt:lpstr>
      <vt:lpstr>PowerPoint 演示文稿</vt:lpstr>
      <vt:lpstr>PowerPoint 演示文稿</vt:lpstr>
      <vt:lpstr>PowerPoint 演示文稿</vt:lpstr>
      <vt:lpstr>PowerPoint 演示文稿</vt:lpstr>
      <vt:lpstr>龙架构“世界线”收束（2024/7/23)</vt:lpstr>
      <vt:lpstr>别了，MIPS R6（2024/7/29)</vt:lpstr>
      <vt:lpstr>第十万笔提交（2024/8/12)</vt:lpstr>
      <vt:lpstr>安同 OS 重返 Repology（2024/8/15)</vt:lpstr>
      <vt:lpstr>oma 走向 Debian 世界（2024/8/12)</vt:lpstr>
      <vt:lpstr>社区新门户上线（2024/9/24)</vt:lpstr>
      <vt:lpstr>安同校园行正式启动（2024/10/20)</vt:lpstr>
      <vt:lpstr>第一届《流浪相机》圆满收官（2024/10/24)</vt:lpstr>
      <vt:lpstr>安同十三载（2024/12/1)</vt:lpstr>
      <vt:lpstr>安同 OS Core 12（2024/12/3)</vt:lpstr>
      <vt:lpstr>安安很方：Minecraft 人物模型（2025/1/17)</vt:lpstr>
      <vt:lpstr>MIPS 第二春（2025/1/28)</vt:lpstr>
      <vt:lpstr>准实时镜像上线（2025/2/23)</vt:lpstr>
      <vt:lpstr>第 10000 号 PR（2025/3/8)</vt:lpstr>
      <vt:lpstr>AOSCC 2025 东道主招募（2025/4/5)</vt:lpstr>
      <vt:lpstr>《候鸟》试玩版登陆安同 OS（2025/4/18)</vt:lpstr>
      <vt:lpstr>AOSCC 2025 东道主出炉（2025/5/5)</vt:lpstr>
      <vt:lpstr>F... Fumo 投产啦（2025/5/5)</vt:lpstr>
      <vt:lpstr>开源之夏 2025 项目上线（2025/5/7)</vt:lpstr>
      <vt:lpstr>第二届《流浪相机》启动（2025/5/25)</vt:lpstr>
      <vt:lpstr>上半年默认壁纸出炉（2025/5/25)</vt:lpstr>
      <vt:lpstr>AOSCC 2025 会务系统上线（2025/6/11)</vt:lpstr>
      <vt:lpstr>让我们说中文：命令行拼音补全（2025/6/12)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嘟嘟 老</dc:creator>
  <cp:lastModifiedBy>mingcongbai</cp:lastModifiedBy>
  <cp:revision>378</cp:revision>
  <dcterms:created xsi:type="dcterms:W3CDTF">2025-07-27T07:36:40Z</dcterms:created>
  <dcterms:modified xsi:type="dcterms:W3CDTF">2025-07-27T07:36:40Z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/>
  </property>
  <property fmtid="{D5CDD505-2E9C-101B-9397-08002B2CF9AE}" pid="3" name="KSOProductBuildVer">
    <vt:lpwstr>2052-12.8.2.18605</vt:lpwstr>
  </property>
</Properties>
</file>