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3"/>
    <p:sldId id="264" r:id="rId4"/>
    <p:sldId id="265" r:id="rId5"/>
    <p:sldId id="269" r:id="rId6"/>
    <p:sldId id="277" r:id="rId7"/>
    <p:sldId id="266" r:id="rId8"/>
    <p:sldId id="271" r:id="rId9"/>
    <p:sldId id="272" r:id="rId10"/>
    <p:sldId id="268" r:id="rId11"/>
    <p:sldId id="282" r:id="rId12"/>
    <p:sldId id="270" r:id="rId13"/>
    <p:sldId id="296" r:id="rId14"/>
    <p:sldId id="274" r:id="rId15"/>
    <p:sldId id="288" r:id="rId16"/>
    <p:sldId id="289" r:id="rId17"/>
    <p:sldId id="290" r:id="rId18"/>
    <p:sldId id="283" r:id="rId19"/>
    <p:sldId id="293" r:id="rId20"/>
    <p:sldId id="273" r:id="rId21"/>
    <p:sldId id="275" r:id="rId22"/>
    <p:sldId id="276" r:id="rId23"/>
    <p:sldId id="280" r:id="rId24"/>
    <p:sldId id="281" r:id="rId25"/>
    <p:sldId id="298" r:id="rId26"/>
    <p:sldId id="284" r:id="rId27"/>
    <p:sldId id="285" r:id="rId28"/>
    <p:sldId id="286" r:id="rId29"/>
    <p:sldId id="287" r:id="rId30"/>
    <p:sldId id="299" r:id="rId31"/>
    <p:sldId id="292" r:id="rId32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35"/>
    <a:srgbClr val="C00000"/>
    <a:srgbClr val="B5B5B5"/>
    <a:srgbClr val="780000"/>
    <a:srgbClr val="2A3135"/>
    <a:srgbClr val="420A0A"/>
    <a:srgbClr val="851515"/>
    <a:srgbClr val="672727"/>
    <a:srgbClr val="461A1A"/>
    <a:srgbClr val="5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13" d="100"/>
          <a:sy n="113" d="100"/>
        </p:scale>
        <p:origin x="100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52486" y="2947127"/>
            <a:ext cx="9144336" cy="883791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575" b="0">
                <a:solidFill>
                  <a:schemeClr val="bg1"/>
                </a:solidFill>
                <a:latin typeface="MiSans Demibold" panose="00000700000000000000" charset="-122"/>
                <a:ea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52486" y="2055682"/>
            <a:ext cx="9144252" cy="5487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050">
                <a:solidFill>
                  <a:schemeClr val="bg1"/>
                </a:solidFill>
                <a:latin typeface="MiSans Normal" panose="00000500000000000000" charset="-122"/>
                <a:ea typeface="MiSans Normal" panose="00000500000000000000" charset="-122"/>
              </a:defRPr>
            </a:lvl1pPr>
            <a:lvl2pPr marL="411480" indent="0" algn="ctr">
              <a:buNone/>
              <a:defRPr sz="1800"/>
            </a:lvl2pPr>
            <a:lvl3pPr marL="823595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8035" indent="0" algn="ctr">
              <a:buNone/>
              <a:defRPr sz="1440"/>
            </a:lvl6pPr>
            <a:lvl7pPr marL="2469515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2475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52486" y="5884655"/>
            <a:ext cx="2743276" cy="365141"/>
          </a:xfrm>
        </p:spPr>
        <p:txBody>
          <a:bodyPr lIns="90000"/>
          <a:lstStyle>
            <a:lvl1pPr>
              <a:defRPr>
                <a:solidFill>
                  <a:schemeClr val="bg1"/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51342" y="5884654"/>
            <a:ext cx="2743276" cy="3651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r>
              <a:rPr lang="en-US" altLang="zh-CN" dirty="0"/>
              <a:t>AOSCC 2025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2486" y="4663773"/>
            <a:ext cx="4103426" cy="480308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2486" y="5254630"/>
            <a:ext cx="4103426" cy="480308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52486" y="2775488"/>
            <a:ext cx="91409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52486" y="1198062"/>
            <a:ext cx="6447112" cy="685981"/>
            <a:chOff x="2053087" y="1201546"/>
            <a:chExt cx="557828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3810" dirty="0">
                  <a:solidFill>
                    <a:schemeClr val="bg1"/>
                  </a:solidFill>
                  <a:latin typeface="MiSans Medium" panose="00000600000000000000" charset="-122"/>
                  <a:ea typeface="MiSans Medium" panose="00000600000000000000" charset="-122"/>
                  <a:cs typeface="Open Sans" panose="020B0606030504020204" pitchFamily="2" charset="0"/>
                </a:rPr>
                <a:t>AOSCC 2025</a:t>
              </a:r>
              <a:endParaRPr lang="en-US" altLang="zh-CN" sz="3810" dirty="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Open Sans" panose="020B0606030504020204" pitchFamily="2" charset="0"/>
              </a:endParaRPr>
            </a:p>
          </p:txBody>
        </p:sp>
        <p:sp>
          <p:nvSpPr>
            <p:cNvPr id="32" name="文本框 31"/>
            <p:cNvSpPr txBox="1"/>
            <p:nvPr userDrawn="1"/>
          </p:nvSpPr>
          <p:spPr>
            <a:xfrm>
              <a:off x="507509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endParaRPr lang="zh-CN" altLang="en-US" sz="3620" dirty="0">
                <a:solidFill>
                  <a:srgbClr val="FF3535"/>
                </a:solidFill>
                <a:latin typeface="MiSans Medium" panose="00000600000000000000" charset="-122"/>
                <a:ea typeface="MiSans Medium" panose="0000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86" y="685895"/>
            <a:ext cx="10173452" cy="75448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 marL="85725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200150" eaLnBrk="1" fontAlgn="auto" latinLnBrk="0" hangingPunct="1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486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07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87108" tIns="43554" rIns="87108" bIns="435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fld id="{3C8BA057-24B4-4F7D-8797-4FCDAD2FC515}" type="datetime1">
              <a:rPr lang="zh-CN" altLang="en-US" sz="1525" smtClean="0"/>
            </a:fld>
            <a:endParaRPr lang="zh-CN" altLang="en-US" sz="1525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53354" y="360874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  <a:t>“</a:t>
            </a:r>
            <a:endParaRPr lang="zh-CN" altLang="en-US" sz="16480" dirty="0">
              <a:solidFill>
                <a:srgbClr val="FF3535"/>
              </a:solidFill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48286" y="1149454"/>
            <a:ext cx="5105892" cy="3909378"/>
          </a:xfrm>
        </p:spPr>
        <p:txBody>
          <a:bodyPr anchor="t">
            <a:normAutofit/>
          </a:bodyPr>
          <a:lstStyle>
            <a:lvl1pPr marL="68580" indent="0">
              <a:buNone/>
              <a:defRPr sz="40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324790" y="4303485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  <a:t>”</a:t>
            </a:r>
            <a:endParaRPr lang="zh-CN" altLang="en-US" sz="16480" dirty="0">
              <a:solidFill>
                <a:srgbClr val="FF3535"/>
              </a:solidFill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86" y="685896"/>
            <a:ext cx="10172550" cy="7544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bg1"/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bg1"/>
                </a:solidFill>
                <a:latin typeface="MiSans" panose="00000500000000000000" charset="-122"/>
                <a:ea typeface="MiSans" panose="00000500000000000000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5447" y="685896"/>
            <a:ext cx="76199" cy="754485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23595" rtl="0" eaLnBrk="1" latinLnBrk="0" hangingPunct="1">
        <a:lnSpc>
          <a:spcPct val="90000"/>
        </a:lnSpc>
        <a:spcBef>
          <a:spcPct val="0"/>
        </a:spcBef>
        <a:buNone/>
        <a:defRPr sz="4190" kern="1200">
          <a:solidFill>
            <a:schemeClr val="bg1"/>
          </a:solidFill>
          <a:latin typeface="MiSans Demibold" panose="00000700000000000000" charset="-122"/>
          <a:ea typeface="MiSans Demibold" panose="00000700000000000000" charset="-122"/>
          <a:cs typeface="+mj-cs"/>
        </a:defRPr>
      </a:lvl1pPr>
    </p:titleStyle>
    <p:bodyStyle>
      <a:lvl1pPr marL="411480" indent="-342900" algn="l" defTabSz="823595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665" kern="1200">
          <a:solidFill>
            <a:schemeClr val="bg1"/>
          </a:solidFill>
          <a:latin typeface="MiSans Medium" panose="00000600000000000000" charset="-122"/>
          <a:ea typeface="MiSans Medium" panose="00000600000000000000" charset="-122"/>
          <a:cs typeface="+mn-cs"/>
        </a:defRPr>
      </a:lvl1pPr>
      <a:lvl2pPr marL="857250" indent="-34290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2285" kern="1200">
          <a:solidFill>
            <a:schemeClr val="bg1"/>
          </a:solidFill>
          <a:latin typeface="MiSans Medium" panose="00000600000000000000" charset="-122"/>
          <a:ea typeface="MiSans Medium" panose="00000600000000000000" charset="-122"/>
          <a:cs typeface="+mn-cs"/>
        </a:defRPr>
      </a:lvl2pPr>
      <a:lvl3pPr marL="1200150" indent="-27432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MiSans Medium" panose="00000600000000000000" charset="-122"/>
          <a:ea typeface="MiSans Medium" panose="00000600000000000000" charset="-122"/>
          <a:cs typeface="+mn-cs"/>
        </a:defRPr>
      </a:lvl3pPr>
      <a:lvl4pPr marL="144018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panose="00000600000000000000" charset="-122"/>
          <a:ea typeface="MiSans Medium" panose="00000600000000000000" charset="-122"/>
          <a:cs typeface="+mn-cs"/>
        </a:defRPr>
      </a:lvl4pPr>
      <a:lvl5pPr marL="185166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panose="00000600000000000000" charset="-122"/>
          <a:ea typeface="MiSans Medium" panose="00000600000000000000" charset="-122"/>
          <a:cs typeface="+mn-cs"/>
        </a:defRPr>
      </a:lvl5pPr>
      <a:lvl6pPr marL="226377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5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1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hyperlink" Target="https://github.com/TermonyHQ/Termon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torvalds/linux/commit/edc25898f0b6cceed6c90b0e79916bd04de7dd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2500" y="2947035"/>
            <a:ext cx="9143365" cy="1755775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Termony:  </a:t>
            </a:r>
            <a:br>
              <a:rPr lang="en-US" altLang="zh-CN">
                <a:sym typeface="+mn-ea"/>
              </a:rPr>
            </a:br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 HarmonyOS </a:t>
            </a:r>
            <a:r>
              <a:rPr lang="zh-CN" altLang="en-US">
                <a:sym typeface="+mn-ea"/>
              </a:rPr>
              <a:t>上重建一个</a:t>
            </a:r>
            <a:r>
              <a:rPr lang="en-US" altLang="zh-CN">
                <a:sym typeface="+mn-ea"/>
              </a:rPr>
              <a:t> Termux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/>
              <a:t>Revy</a:t>
            </a:r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20000"/>
          </a:bodyPr>
          <a:p>
            <a:r>
              <a:rPr lang="zh-CN" altLang="en-US"/>
              <a:t>信</a:t>
            </a:r>
            <a:r>
              <a:rPr lang="en-US" altLang="zh-CN"/>
              <a:t> </a:t>
            </a:r>
            <a:r>
              <a:rPr lang="zh-CN" altLang="en-US"/>
              <a:t>创</a:t>
            </a:r>
            <a:r>
              <a:rPr lang="en-US" altLang="zh-CN"/>
              <a:t> </a:t>
            </a:r>
            <a:r>
              <a:rPr lang="zh-CN" altLang="en-US"/>
              <a:t>吕</a:t>
            </a:r>
            <a:r>
              <a:rPr lang="en-US" altLang="zh-CN"/>
              <a:t> </a:t>
            </a:r>
            <a:r>
              <a:rPr lang="zh-CN" altLang="en-US"/>
              <a:t>布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亦真亦假</a:t>
            </a:r>
            <a:r>
              <a:rPr lang="zh-CN" altLang="en-US"/>
              <a:t>难辨别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HOS </a:t>
            </a:r>
            <a:r>
              <a:rPr lang="zh-CN" altLang="en-US"/>
              <a:t>的生态在逐渐</a:t>
            </a:r>
            <a:r>
              <a:rPr lang="zh-CN" altLang="en-US"/>
              <a:t>发展</a:t>
            </a:r>
            <a:endParaRPr lang="zh-CN" altLang="en-US"/>
          </a:p>
          <a:p>
            <a:pPr lvl="1"/>
            <a:r>
              <a:rPr lang="zh-CN" altLang="en-US"/>
              <a:t>图里</a:t>
            </a:r>
            <a:r>
              <a:rPr lang="en-US" altLang="zh-CN"/>
              <a:t> </a:t>
            </a:r>
            <a:r>
              <a:rPr lang="zh-CN" altLang="en-US"/>
              <a:t>小猫</a:t>
            </a:r>
            <a:r>
              <a:rPr lang="en-US" altLang="zh-CN"/>
              <a:t>/git </a:t>
            </a:r>
            <a:r>
              <a:rPr lang="zh-CN" altLang="en-US"/>
              <a:t>已经可以</a:t>
            </a:r>
            <a:r>
              <a:rPr lang="zh-CN" altLang="en-US"/>
              <a:t>使用</a:t>
            </a:r>
            <a:endParaRPr lang="zh-CN" altLang="en-US"/>
          </a:p>
          <a:p>
            <a:pPr lvl="1"/>
            <a:r>
              <a:rPr lang="zh-CN" altLang="en-US"/>
              <a:t>新的 </a:t>
            </a:r>
            <a:r>
              <a:rPr lang="en-US" altLang="zh-CN"/>
              <a:t>DevEco</a:t>
            </a:r>
            <a:r>
              <a:rPr lang="zh-CN" altLang="en-US"/>
              <a:t> </a:t>
            </a:r>
            <a:r>
              <a:rPr lang="en-US" altLang="zh-CN"/>
              <a:t>Studio</a:t>
            </a:r>
            <a:r>
              <a:rPr lang="zh-CN" altLang="en-US"/>
              <a:t> 已经提供给合作企业使用</a:t>
            </a:r>
            <a:endParaRPr lang="zh-CN" altLang="en-US"/>
          </a:p>
          <a:p>
            <a:pPr lvl="0"/>
            <a:r>
              <a:rPr lang="zh-CN" altLang="en-US"/>
              <a:t>容器可能已经在路上了</a:t>
            </a:r>
            <a:r>
              <a:rPr lang="en-US" altLang="zh-CN"/>
              <a:t> </a:t>
            </a:r>
            <a:endParaRPr lang="en-US" altLang="zh-CN"/>
          </a:p>
          <a:p>
            <a:pPr lvl="1"/>
            <a:r>
              <a:rPr lang="zh-CN" altLang="en-US"/>
              <a:t>最近</a:t>
            </a:r>
            <a:r>
              <a:rPr lang="en-US" altLang="zh-CN"/>
              <a:t> OpenHarmony 6 </a:t>
            </a:r>
            <a:r>
              <a:rPr lang="zh-CN" altLang="en-US"/>
              <a:t>在更新</a:t>
            </a:r>
            <a:r>
              <a:rPr lang="en-US" altLang="zh-CN"/>
              <a:t> seccomp</a:t>
            </a:r>
            <a:endParaRPr lang="en-US" altLang="zh-CN"/>
          </a:p>
          <a:p>
            <a:pPr lvl="2"/>
            <a:r>
              <a:rPr lang="zh-CN" altLang="en-US" sz="1800"/>
              <a:t>预计是给容器铺路</a:t>
            </a:r>
            <a:endParaRPr lang="zh-CN" altLang="en-US" sz="1800"/>
          </a:p>
          <a:p>
            <a:pPr lvl="0"/>
            <a:r>
              <a:rPr lang="zh-CN" altLang="en-US"/>
              <a:t>一切未来</a:t>
            </a:r>
            <a:r>
              <a:rPr lang="zh-CN" altLang="en-US"/>
              <a:t>可期</a:t>
            </a:r>
            <a:endParaRPr lang="zh-CN" altLang="en-US"/>
          </a:p>
          <a:p>
            <a:pPr marL="514350" lvl="1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上了新系统 怎么能不用 fastfetch</a:t>
            </a:r>
            <a:endParaRPr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556385"/>
            <a:ext cx="9264650" cy="5015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Termony </a:t>
            </a:r>
            <a:r>
              <a:rPr lang="zh-CN" altLang="en-US"/>
              <a:t>项目介绍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hlinkClick r:id="rId1"/>
              </a:rPr>
              <a:t>https://github.com/TermonyHQ/Termony</a:t>
            </a:r>
            <a:endParaRPr lang="en-US" altLang="zh-CN">
              <a:hlinkClick r:id="rId1"/>
            </a:endParaRPr>
          </a:p>
          <a:p>
            <a:r>
              <a:rPr lang="en-US" altLang="zh-CN"/>
              <a:t>Termux for HarmonyOS Computer. </a:t>
            </a:r>
            <a:endParaRPr lang="en-US" altLang="zh-CN"/>
          </a:p>
        </p:txBody>
      </p:sp>
      <p:pic>
        <p:nvPicPr>
          <p:cNvPr id="4" name="图片 3" descr="post_object_image_41697570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24" y="2993541"/>
            <a:ext cx="4891265" cy="35384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Termony </a:t>
            </a:r>
            <a:r>
              <a:rPr lang="zh-CN" altLang="en-US"/>
              <a:t>几个关心的的</a:t>
            </a:r>
            <a:r>
              <a:rPr lang="zh-CN" altLang="en-US"/>
              <a:t>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如何打包</a:t>
            </a:r>
            <a:r>
              <a:rPr lang="zh-CN" altLang="en-US"/>
              <a:t>软件</a:t>
            </a:r>
            <a:endParaRPr lang="zh-CN" altLang="en-US"/>
          </a:p>
          <a:p>
            <a:pPr lvl="1"/>
            <a:r>
              <a:rPr lang="zh-CN" altLang="en-US"/>
              <a:t>如何制作</a:t>
            </a:r>
            <a:r>
              <a:rPr lang="en-US" altLang="zh-CN"/>
              <a:t> HNP </a:t>
            </a:r>
            <a:r>
              <a:rPr lang="zh-CN" altLang="en-US"/>
              <a:t>软件包</a:t>
            </a:r>
            <a:endParaRPr lang="en-US"/>
          </a:p>
          <a:p>
            <a:r>
              <a:rPr lang="en-US"/>
              <a:t>ABI </a:t>
            </a:r>
            <a:r>
              <a:rPr lang="zh-CN" altLang="en-US"/>
              <a:t>稳定性</a:t>
            </a:r>
            <a:endParaRPr lang="zh-CN" altLang="en-US"/>
          </a:p>
          <a:p>
            <a:pPr lvl="1"/>
            <a:r>
              <a:rPr lang="en-US">
                <a:sym typeface="+mn-ea"/>
              </a:rPr>
              <a:t>aarch64-linux-ohos/musl </a:t>
            </a:r>
            <a:r>
              <a:rPr lang="zh-CN" altLang="en-US">
                <a:sym typeface="+mn-ea"/>
              </a:rPr>
              <a:t>区别到底是什么</a:t>
            </a:r>
            <a:endParaRPr lang="zh-CN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triple </a:t>
            </a:r>
            <a:r>
              <a:rPr lang="zh-CN" altLang="en-US">
                <a:sym typeface="+mn-ea"/>
              </a:rPr>
              <a:t>不同一般是不同的 </a:t>
            </a:r>
            <a:r>
              <a:rPr lang="en-US" altLang="zh-CN">
                <a:sym typeface="+mn-ea"/>
              </a:rPr>
              <a:t>ABI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鸿蒙是否有原生</a:t>
            </a:r>
            <a:r>
              <a:rPr lang="en-US" altLang="zh-CN">
                <a:sym typeface="+mn-ea"/>
              </a:rPr>
              <a:t> ABI</a:t>
            </a:r>
            <a:endParaRPr lang="zh-CN" altLang="en-US"/>
          </a:p>
          <a:p>
            <a:r>
              <a:rPr lang="zh-CN" altLang="en-US"/>
              <a:t>为什么软件没有可执行</a:t>
            </a:r>
            <a:r>
              <a:rPr lang="zh-CN" altLang="en-US"/>
              <a:t>权限</a:t>
            </a:r>
            <a:endParaRPr lang="zh-CN" altLang="en-US"/>
          </a:p>
          <a:p>
            <a:pPr lvl="1"/>
            <a:r>
              <a:rPr lang="zh-CN" altLang="en-US" sz="2000"/>
              <a:t>提供的</a:t>
            </a:r>
            <a:r>
              <a:rPr lang="en-US" altLang="zh-CN" sz="2000"/>
              <a:t> toybox </a:t>
            </a:r>
            <a:r>
              <a:rPr lang="zh-CN" altLang="en-US" sz="2000"/>
              <a:t>的</a:t>
            </a:r>
            <a:r>
              <a:rPr lang="en-US" altLang="zh-CN" sz="2000"/>
              <a:t> chmod </a:t>
            </a:r>
            <a:r>
              <a:rPr lang="zh-CN" altLang="en-US" sz="2000"/>
              <a:t>为什么不可以设置权限</a:t>
            </a:r>
            <a:endParaRPr lang="zh-CN" altLang="en-US" sz="2000"/>
          </a:p>
          <a:p>
            <a:pPr lvl="1"/>
            <a:r>
              <a:rPr lang="zh-CN" altLang="en-US" sz="2000"/>
              <a:t>是否有绕过方法</a:t>
            </a:r>
            <a:endParaRPr lang="zh-CN" altLang="en-US"/>
          </a:p>
          <a:p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HNP - CodeArts IDE </a:t>
            </a:r>
            <a:r>
              <a:rPr lang="zh-CN" altLang="en-US"/>
              <a:t>给的</a:t>
            </a:r>
            <a:r>
              <a:rPr lang="zh-CN" altLang="en-US"/>
              <a:t>启发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通过查看</a:t>
            </a:r>
            <a:r>
              <a:rPr lang="en-US" altLang="zh-CN"/>
              <a:t> </a:t>
            </a:r>
            <a:r>
              <a:rPr lang="en-US" altLang="en-US">
                <a:sym typeface="+mn-ea"/>
              </a:rPr>
              <a:t>CodeArts IDE </a:t>
            </a:r>
            <a:r>
              <a:rPr lang="zh-CN" altLang="en-US">
                <a:sym typeface="+mn-ea"/>
              </a:rPr>
              <a:t>看到了</a:t>
            </a:r>
            <a:r>
              <a:rPr lang="en-US" altLang="zh-CN">
                <a:sym typeface="+mn-ea"/>
              </a:rPr>
              <a:t>HNP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在</a:t>
            </a:r>
            <a:r>
              <a:rPr lang="en-US" altLang="en-US">
                <a:sym typeface="+mn-ea"/>
              </a:rPr>
              <a:t> CodeArts IDE </a:t>
            </a:r>
            <a:r>
              <a:rPr lang="zh-CN" altLang="en-US">
                <a:sym typeface="+mn-ea"/>
              </a:rPr>
              <a:t>里面有一个</a:t>
            </a:r>
            <a:r>
              <a:rPr lang="en-US" altLang="en-US">
                <a:sym typeface="+mn-ea"/>
              </a:rPr>
              <a:t> pc_entry.hap </a:t>
            </a:r>
            <a:r>
              <a:rPr lang="zh-CN" altLang="en-US">
                <a:sym typeface="+mn-ea"/>
              </a:rPr>
              <a:t>文件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解压之后可以看到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类似</a:t>
            </a:r>
            <a:r>
              <a:rPr lang="en-US" altLang="zh-CN">
                <a:sym typeface="+mn-ea"/>
              </a:rPr>
              <a:t> </a:t>
            </a:r>
            <a:r>
              <a:rPr lang="en-US" altLang="en-US">
                <a:sym typeface="+mn-ea"/>
              </a:rPr>
              <a:t>git.hnp </a:t>
            </a:r>
            <a:r>
              <a:rPr lang="zh-CN" altLang="en-US">
                <a:sym typeface="+mn-ea"/>
              </a:rPr>
              <a:t>里面就是</a:t>
            </a:r>
            <a:r>
              <a:rPr lang="en-US" altLang="en-US">
                <a:sym typeface="+mn-ea"/>
              </a:rPr>
              <a:t> /data/app/git.org/git_1.2 </a:t>
            </a:r>
            <a:r>
              <a:rPr lang="zh-CN" altLang="en-US">
                <a:sym typeface="+mn-ea"/>
              </a:rPr>
              <a:t>目录的内容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这个东西叫做</a:t>
            </a:r>
            <a:r>
              <a:rPr lang="en-US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应用包内</a:t>
            </a:r>
            <a:r>
              <a:rPr lang="en-US" altLang="en-US">
                <a:sym typeface="+mn-ea"/>
              </a:rPr>
              <a:t> Native </a:t>
            </a:r>
            <a:r>
              <a:rPr lang="zh-CN" altLang="en-US">
                <a:sym typeface="+mn-ea"/>
              </a:rPr>
              <a:t>包（</a:t>
            </a:r>
            <a:r>
              <a:rPr lang="en-US" altLang="en-US">
                <a:sym typeface="+mn-ea"/>
              </a:rPr>
              <a:t>.hnp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HAP </a:t>
            </a:r>
            <a:r>
              <a:rPr lang="zh-CN" altLang="en-US"/>
              <a:t>包里</a:t>
            </a:r>
            <a:r>
              <a:rPr altLang="zh-CN"/>
              <a:t> </a:t>
            </a:r>
            <a:r>
              <a:rPr lang="en-US" altLang="en-US"/>
              <a:t>module.json </a:t>
            </a:r>
            <a:r>
              <a:rPr lang="zh-CN" altLang="en-US"/>
              <a:t>描述</a:t>
            </a:r>
            <a:endParaRPr lang="zh-CN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36180" y="860425"/>
            <a:ext cx="3827145" cy="59975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342900" algn="l" defTabSz="823595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1pPr>
            <a:lvl2pPr marL="857250" indent="-342900" algn="l" defTabSz="823595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2pPr>
            <a:lvl3pPr marL="1200150" indent="-274320" algn="l" defTabSz="823595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3pPr>
            <a:lvl4pPr marL="1440180" indent="-205740" algn="l" defTabSz="823595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4pPr>
            <a:lvl5pPr marL="1851660" indent="-205740" algn="l" defTabSz="823595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MiSans Medium" panose="00000600000000000000" charset="-122"/>
                <a:ea typeface="MiSans Medium" panose="00000600000000000000" charset="-122"/>
                <a:cs typeface="+mn-cs"/>
              </a:defRPr>
            </a:lvl5pPr>
            <a:lvl6pPr marL="2263775" indent="-205740" algn="l" defTabSz="823595" rtl="0" eaLnBrk="1" latinLnBrk="0" hangingPunct="1">
              <a:lnSpc>
                <a:spcPct val="90000"/>
              </a:lnSpc>
              <a:spcBef>
                <a:spcPct val="9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5255" indent="-205740" algn="l" defTabSz="823595" rtl="0" eaLnBrk="1" latinLnBrk="0" hangingPunct="1">
              <a:lnSpc>
                <a:spcPct val="90000"/>
              </a:lnSpc>
              <a:spcBef>
                <a:spcPct val="9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3595" rtl="0" eaLnBrk="1" latinLnBrk="0" hangingPunct="1">
              <a:lnSpc>
                <a:spcPct val="90000"/>
              </a:lnSpc>
              <a:spcBef>
                <a:spcPct val="9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8215" indent="-205740" algn="l" defTabSz="823595" rtl="0" eaLnBrk="1" latinLnBrk="0" hangingPunct="1">
              <a:lnSpc>
                <a:spcPct val="90000"/>
              </a:lnSpc>
              <a:spcBef>
                <a:spcPct val="9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ym typeface="+mn-ea"/>
              </a:rPr>
              <a:t>右图展示是对应</a:t>
            </a:r>
            <a:r>
              <a:rPr lang="en-US" altLang="en-US">
                <a:sym typeface="+mn-ea"/>
              </a:rPr>
              <a:t> hnpPackages </a:t>
            </a:r>
            <a:r>
              <a:rPr lang="zh-CN" altLang="en-US">
                <a:sym typeface="+mn-ea"/>
              </a:rPr>
              <a:t>标签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可以发现</a:t>
            </a:r>
            <a:r>
              <a:rPr lang="en-US" altLang="zh-CN">
                <a:sym typeface="+mn-ea"/>
              </a:rPr>
              <a:t> HAP </a:t>
            </a:r>
            <a:r>
              <a:rPr lang="zh-CN" altLang="en-US">
                <a:sym typeface="+mn-ea"/>
              </a:rPr>
              <a:t>可以增加</a:t>
            </a:r>
            <a:r>
              <a:rPr lang="en-US" altLang="zh-CN">
                <a:sym typeface="+mn-ea"/>
              </a:rPr>
              <a:t> HNP </a:t>
            </a:r>
            <a:r>
              <a:rPr lang="zh-CN" altLang="en-US">
                <a:sym typeface="+mn-ea"/>
              </a:rPr>
              <a:t>软件包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HNP </a:t>
            </a:r>
            <a:r>
              <a:rPr lang="zh-CN" altLang="en-US"/>
              <a:t>软件包的</a:t>
            </a:r>
            <a:r>
              <a:rPr lang="zh-CN" altLang="en-US"/>
              <a:t>解析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解压</a:t>
            </a:r>
            <a:r>
              <a:rPr lang="en-US" altLang="en-US"/>
              <a:t> git.hnp</a:t>
            </a:r>
            <a:endParaRPr lang="zh-CN" altLang="en-US"/>
          </a:p>
          <a:p>
            <a:r>
              <a:rPr lang="zh-CN" altLang="en-US"/>
              <a:t>里面的文件会被复制到</a:t>
            </a:r>
            <a:r>
              <a:rPr lang="en-US" altLang="en-US"/>
              <a:t> /data/app/git.org/git_1.2</a:t>
            </a:r>
            <a:endParaRPr lang="en-US" altLang="en-US"/>
          </a:p>
          <a:p>
            <a:r>
              <a:rPr lang="en-US" altLang="en-US"/>
              <a:t>hnp.json </a:t>
            </a:r>
            <a:r>
              <a:rPr lang="zh-CN" altLang="en-US"/>
              <a:t>描述了文件的软连接</a:t>
            </a:r>
            <a:endParaRPr lang="zh-CN" altLang="en-US"/>
          </a:p>
          <a:p>
            <a:endParaRPr lang="zh-CN" altLang="en-US"/>
          </a:p>
          <a:p>
            <a:r>
              <a:rPr lang="en-US" altLang="en-US"/>
              <a:t>hnpcli</a:t>
            </a:r>
            <a:r>
              <a:rPr lang="zh-CN" altLang="en-US"/>
              <a:t>，可以用来生成</a:t>
            </a:r>
            <a:r>
              <a:rPr lang="en-US" altLang="en-US"/>
              <a:t> .hnp </a:t>
            </a:r>
            <a:r>
              <a:rPr lang="zh-CN" altLang="en-US"/>
              <a:t>文件</a:t>
            </a:r>
            <a:endParaRPr lang="zh-CN" altLang="en-US"/>
          </a:p>
          <a:p>
            <a:r>
              <a:rPr lang="zh-CN" altLang="en-US"/>
              <a:t>这样就给了软件打包足够的理论</a:t>
            </a:r>
            <a:r>
              <a:rPr lang="zh-CN" altLang="en-US"/>
              <a:t>基础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4515" y="2852420"/>
            <a:ext cx="3665855" cy="3647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jiege </a:t>
            </a:r>
            <a:r>
              <a:rPr lang="zh-CN" altLang="en-US"/>
              <a:t>的终端</a:t>
            </a:r>
            <a:r>
              <a:rPr lang="zh-CN" altLang="en-US"/>
              <a:t>模拟器梦碎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8575675" cy="4989830"/>
          </a:xfrm>
        </p:spPr>
        <p:txBody>
          <a:bodyPr/>
          <a:p>
            <a:r>
              <a:rPr lang="en-US"/>
              <a:t>HNP </a:t>
            </a:r>
            <a:r>
              <a:rPr lang="zh-CN" altLang="en-US"/>
              <a:t>有个</a:t>
            </a:r>
            <a:r>
              <a:rPr lang="en-US" altLang="zh-CN"/>
              <a:t> type </a:t>
            </a:r>
            <a:r>
              <a:rPr lang="zh-CN" altLang="en-US"/>
              <a:t>字段一直是</a:t>
            </a:r>
            <a:r>
              <a:rPr lang="en-US" altLang="zh-CN"/>
              <a:t> private</a:t>
            </a:r>
            <a:endParaRPr lang="en-US" altLang="zh-CN"/>
          </a:p>
          <a:p>
            <a:r>
              <a:rPr lang="zh-CN" altLang="en-US"/>
              <a:t>测试了</a:t>
            </a:r>
            <a:r>
              <a:rPr lang="en-US" altLang="zh-CN"/>
              <a:t> private </a:t>
            </a:r>
            <a:r>
              <a:rPr lang="zh-CN" altLang="en-US"/>
              <a:t>改</a:t>
            </a:r>
            <a:r>
              <a:rPr lang="en-US" altLang="zh-CN"/>
              <a:t> public </a:t>
            </a:r>
            <a:r>
              <a:rPr lang="zh-CN" altLang="en-US"/>
              <a:t>发现</a:t>
            </a:r>
            <a:r>
              <a:rPr lang="en-US" altLang="zh-CN"/>
              <a:t> HiShell </a:t>
            </a:r>
            <a:r>
              <a:rPr lang="zh-CN" altLang="en-US"/>
              <a:t>竟然能</a:t>
            </a:r>
            <a:r>
              <a:rPr lang="zh-CN" altLang="en-US"/>
              <a:t>调用</a:t>
            </a:r>
            <a:endParaRPr lang="zh-CN" altLang="en-US"/>
          </a:p>
          <a:p>
            <a:pPr lvl="1"/>
            <a:r>
              <a:rPr lang="zh-CN" altLang="en-US"/>
              <a:t>这样就没必要重写终端模拟器了</a:t>
            </a:r>
            <a:endParaRPr lang="zh-CN" altLang="en-US"/>
          </a:p>
          <a:p>
            <a:pPr lvl="1"/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Termony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沦落成给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HiShell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提供命令的软件包</a:t>
            </a: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endParaRPr lang="zh-CN" altLang="en-US">
              <a:solidFill>
                <a:schemeClr val="bg1"/>
              </a:solidFill>
              <a:uFillTx/>
              <a:latin typeface="MiSans Medium" panose="000006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一些</a:t>
            </a:r>
            <a:r>
              <a:rPr lang="zh-CN" altLang="en-US">
                <a:cs typeface="Arial" panose="020B0604020202020204" pitchFamily="34" charset="0"/>
              </a:rPr>
              <a:t>遗憾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不能像</a:t>
            </a:r>
            <a:r>
              <a:rPr lang="en-US" altLang="zh-CN"/>
              <a:t> Termux / Homebrew </a:t>
            </a:r>
            <a:r>
              <a:rPr lang="zh-CN" altLang="en-US"/>
              <a:t>一样可以下载软件包执行</a:t>
            </a:r>
            <a:endParaRPr lang="zh-CN" altLang="en-US"/>
          </a:p>
          <a:p>
            <a:r>
              <a:rPr lang="zh-CN" altLang="en-US"/>
              <a:t>必须经过</a:t>
            </a:r>
            <a:r>
              <a:rPr lang="en-US" altLang="zh-CN"/>
              <a:t> hnpcli </a:t>
            </a:r>
            <a:r>
              <a:rPr lang="zh-CN" altLang="en-US"/>
              <a:t>打包成</a:t>
            </a:r>
            <a:r>
              <a:rPr lang="en-US" altLang="zh-CN"/>
              <a:t> hnp </a:t>
            </a:r>
            <a:r>
              <a:rPr lang="zh-CN" altLang="en-US"/>
              <a:t>软件包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这里其实有一个</a:t>
            </a:r>
            <a:r>
              <a:rPr lang="en-US" altLang="zh-CN"/>
              <a:t> hnp </a:t>
            </a:r>
            <a:r>
              <a:rPr lang="zh-CN" altLang="en-US"/>
              <a:t>遗留问题</a:t>
            </a:r>
            <a:endParaRPr lang="zh-CN" altLang="en-US"/>
          </a:p>
          <a:p>
            <a:pPr lvl="1"/>
            <a:r>
              <a:rPr lang="zh-CN" altLang="en-US"/>
              <a:t>更新</a:t>
            </a:r>
            <a:r>
              <a:rPr lang="en-US" altLang="zh-CN"/>
              <a:t> Temrony </a:t>
            </a:r>
            <a:r>
              <a:rPr lang="zh-CN" altLang="en-US"/>
              <a:t>相同版本</a:t>
            </a:r>
            <a:r>
              <a:rPr lang="en-US" altLang="zh-CN"/>
              <a:t> public hnp </a:t>
            </a:r>
            <a:r>
              <a:rPr lang="zh-CN" altLang="en-US"/>
              <a:t>的包可能不会被更新</a:t>
            </a:r>
            <a:endParaRPr lang="zh-CN" altLang="en-US"/>
          </a:p>
          <a:p>
            <a:pPr lvl="1"/>
            <a:r>
              <a:rPr lang="zh-CN" altLang="en-US"/>
              <a:t>需要卸载</a:t>
            </a:r>
            <a:r>
              <a:rPr lang="en-US" altLang="zh-CN"/>
              <a:t>/</a:t>
            </a:r>
            <a:r>
              <a:rPr lang="zh-CN" altLang="en-US"/>
              <a:t>完全卸载才能处理</a:t>
            </a:r>
            <a:r>
              <a:rPr lang="en-US" altLang="zh-CN"/>
              <a:t> </a:t>
            </a:r>
            <a:r>
              <a:rPr lang="zh-CN" altLang="en-US"/>
              <a:t>行为不太稳定</a:t>
            </a:r>
            <a:endParaRPr lang="zh-CN" altLang="en-US"/>
          </a:p>
          <a:p>
            <a:r>
              <a:rPr lang="zh-CN" altLang="en-US"/>
              <a:t>另一个问题是</a:t>
            </a:r>
            <a:r>
              <a:rPr lang="en-US" altLang="zh-CN"/>
              <a:t> HiShell </a:t>
            </a:r>
            <a:r>
              <a:rPr lang="zh-CN" altLang="en-US"/>
              <a:t>和</a:t>
            </a:r>
            <a:r>
              <a:rPr lang="en-US" altLang="zh-CN"/>
              <a:t> Termony </a:t>
            </a:r>
            <a:r>
              <a:rPr lang="zh-CN" altLang="en-US"/>
              <a:t>权限不太一样</a:t>
            </a:r>
            <a:endParaRPr lang="zh-CN" altLang="en-US"/>
          </a:p>
          <a:p>
            <a:pPr lvl="1"/>
            <a:r>
              <a:rPr lang="zh-CN" altLang="en-US"/>
              <a:t>导致的问题是第一次测试</a:t>
            </a:r>
            <a:r>
              <a:rPr lang="en-US" altLang="zh-CN"/>
              <a:t> elf-loader HiShell </a:t>
            </a:r>
            <a:r>
              <a:rPr lang="zh-CN" altLang="en-US"/>
              <a:t>不能运行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aarch64-linux-ohos/</a:t>
            </a:r>
            <a:r>
              <a:rPr>
                <a:sym typeface="+mn-ea"/>
              </a:rPr>
              <a:t>musl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短暂的项目测试中没有发现太多</a:t>
            </a:r>
            <a:r>
              <a:rPr lang="en-US" altLang="zh-CN"/>
              <a:t>break</a:t>
            </a:r>
            <a:r>
              <a:rPr lang="zh-CN" altLang="en-US"/>
              <a:t>的</a:t>
            </a:r>
            <a:r>
              <a:rPr lang="zh-CN" altLang="en-US"/>
              <a:t>地方</a:t>
            </a:r>
            <a:endParaRPr lang="zh-CN" altLang="en-US"/>
          </a:p>
          <a:p>
            <a:r>
              <a:rPr lang="en-US" altLang="zh-CN"/>
              <a:t>ohos </a:t>
            </a:r>
            <a:r>
              <a:rPr lang="zh-CN" altLang="en-US"/>
              <a:t>的</a:t>
            </a:r>
            <a:r>
              <a:rPr lang="en-US" altLang="zh-CN"/>
              <a:t> musl </a:t>
            </a:r>
            <a:r>
              <a:rPr lang="zh-CN" altLang="en-US"/>
              <a:t>的</a:t>
            </a:r>
            <a:r>
              <a:rPr lang="en-US" altLang="zh-CN"/>
              <a:t> api </a:t>
            </a:r>
            <a:r>
              <a:rPr lang="zh-CN" altLang="en-US"/>
              <a:t>相比于正常的</a:t>
            </a:r>
            <a:r>
              <a:rPr lang="en-US" altLang="zh-CN"/>
              <a:t>musl</a:t>
            </a:r>
            <a:r>
              <a:rPr lang="zh-CN" altLang="en-US"/>
              <a:t>有一定</a:t>
            </a:r>
            <a:r>
              <a:rPr lang="zh-CN" altLang="en-US"/>
              <a:t>缺失</a:t>
            </a:r>
            <a:endParaRPr lang="zh-CN" altLang="en-US"/>
          </a:p>
          <a:p>
            <a:pPr lvl="1"/>
            <a:r>
              <a:rPr lang="zh-CN" altLang="en-US" sz="2000"/>
              <a:t>一些调用</a:t>
            </a:r>
            <a:r>
              <a:rPr lang="en-US" altLang="zh-CN" sz="2000"/>
              <a:t>/</a:t>
            </a:r>
            <a:r>
              <a:rPr lang="zh-CN" altLang="en-US" sz="2000"/>
              <a:t>结构体</a:t>
            </a:r>
            <a:r>
              <a:rPr lang="en-US" altLang="zh-CN" sz="2000"/>
              <a:t> </a:t>
            </a:r>
            <a:r>
              <a:rPr lang="zh-CN" altLang="en-US" sz="2000"/>
              <a:t>和</a:t>
            </a:r>
            <a:r>
              <a:rPr lang="en-US" altLang="zh-CN" sz="2000"/>
              <a:t> musl </a:t>
            </a:r>
            <a:r>
              <a:rPr lang="zh-CN" altLang="en-US" sz="2000"/>
              <a:t>不一致</a:t>
            </a:r>
            <a:r>
              <a:rPr lang="en-US" altLang="zh-CN" sz="2000"/>
              <a:t>/</a:t>
            </a:r>
            <a:r>
              <a:rPr lang="zh-CN" altLang="en-US" sz="2000"/>
              <a:t>被移除</a:t>
            </a:r>
            <a:endParaRPr lang="zh-CN" altLang="en-US" sz="2000"/>
          </a:p>
          <a:p>
            <a:pPr lvl="1"/>
            <a:r>
              <a:rPr lang="zh-CN" altLang="en-US"/>
              <a:t>编译的时候需要</a:t>
            </a:r>
            <a:r>
              <a:rPr lang="en-US" altLang="zh-CN"/>
              <a:t> hack </a:t>
            </a:r>
            <a:r>
              <a:rPr lang="zh-CN" altLang="en-US"/>
              <a:t>掉</a:t>
            </a:r>
            <a:endParaRPr lang="zh-CN" altLang="en-US"/>
          </a:p>
          <a:p>
            <a:r>
              <a:rPr lang="en-US" altLang="zh-CN"/>
              <a:t>ohos </a:t>
            </a:r>
            <a:r>
              <a:rPr lang="zh-CN" altLang="en-US"/>
              <a:t>提供的</a:t>
            </a:r>
            <a:r>
              <a:rPr lang="en-US" altLang="zh-CN"/>
              <a:t> ld </a:t>
            </a:r>
            <a:r>
              <a:rPr lang="zh-CN" altLang="en-US"/>
              <a:t>天生没有可执行</a:t>
            </a:r>
            <a:r>
              <a:rPr lang="zh-CN" altLang="en-US"/>
              <a:t>权限</a:t>
            </a:r>
            <a:endParaRPr lang="zh-CN" altLang="en-US"/>
          </a:p>
          <a:p>
            <a:pPr lvl="1"/>
            <a:r>
              <a:rPr lang="zh-CN" altLang="en-US"/>
              <a:t>猜测是怕当启动器绕过可执行</a:t>
            </a:r>
            <a:r>
              <a:rPr lang="zh-CN" altLang="en-US"/>
              <a:t>权限</a:t>
            </a:r>
            <a:endParaRPr lang="zh-CN" altLang="en-US"/>
          </a:p>
          <a:p>
            <a:pPr lvl="0"/>
            <a:r>
              <a:rPr lang="en-US" altLang="zh-CN"/>
              <a:t>aarch64-linux-musl </a:t>
            </a:r>
            <a:r>
              <a:rPr lang="zh-CN" altLang="en-US"/>
              <a:t>用来构建还可以避免一些</a:t>
            </a:r>
            <a:r>
              <a:rPr lang="zh-CN" altLang="en-US"/>
              <a:t>问题</a:t>
            </a:r>
            <a:endParaRPr lang="zh-CN" altLang="en-US"/>
          </a:p>
          <a:p>
            <a:pPr lvl="1"/>
            <a:r>
              <a:rPr lang="zh-CN" altLang="en-US"/>
              <a:t>避免一些</a:t>
            </a:r>
            <a:r>
              <a:rPr lang="en-US" altLang="zh-CN"/>
              <a:t> config.guess </a:t>
            </a:r>
            <a:r>
              <a:rPr lang="zh-CN" altLang="en-US"/>
              <a:t>不认识</a:t>
            </a:r>
            <a:r>
              <a:rPr lang="en-US" altLang="zh-CN"/>
              <a:t> ohos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我是</a:t>
            </a:r>
            <a:r>
              <a:rPr lang="zh-CN" altLang="en-US"/>
              <a:t>谁？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en-US" altLang="zh-CN"/>
              <a:t>Revy (</a:t>
            </a:r>
            <a:r>
              <a:rPr lang="en-US" altLang="en-US"/>
              <a:t>https://github.com/revysr)</a:t>
            </a:r>
            <a:endParaRPr lang="en-US" altLang="en-US"/>
          </a:p>
          <a:p>
            <a:pPr lvl="1"/>
            <a:r>
              <a:rPr lang="en-US" altLang="zh-CN"/>
              <a:t>AOSC </a:t>
            </a:r>
            <a:r>
              <a:rPr lang="zh-CN" altLang="en-US"/>
              <a:t>贡献者</a:t>
            </a:r>
            <a:endParaRPr lang="zh-CN" altLang="en-US"/>
          </a:p>
          <a:p>
            <a:pPr lvl="1"/>
            <a:r>
              <a:rPr lang="en-US" altLang="zh-CN"/>
              <a:t>deepin </a:t>
            </a:r>
            <a:r>
              <a:rPr lang="zh-CN" altLang="en-US"/>
              <a:t>发行版技术委员会成员</a:t>
            </a:r>
            <a:endParaRPr lang="zh-CN" altLang="en-US"/>
          </a:p>
          <a:p>
            <a:pPr lvl="1"/>
            <a:r>
              <a:rPr lang="en-US" altLang="zh-CN"/>
              <a:t>RISC-V / LoongArch </a:t>
            </a:r>
            <a:r>
              <a:rPr lang="zh-CN" altLang="en-US"/>
              <a:t>开发者</a:t>
            </a:r>
            <a:endParaRPr lang="zh-CN" altLang="en-US"/>
          </a:p>
          <a:p>
            <a:pPr lvl="1"/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信创机器好伙伴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.jpg </a:t>
            </a:r>
            <a:endParaRPr lang="en-US" altLang="zh-CN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架构吕布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已经换了好多架构了</a:t>
            </a: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鸿蒙开发者考试失败的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假鸿蒙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开发者</a:t>
            </a: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你甚至能从胸卡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/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纪念衫上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看到我</a:t>
            </a: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marL="514350" lvl="1" indent="0">
              <a:buNone/>
            </a:pP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为什么软件没有可执行权限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两个组件相关组件影响</a:t>
            </a:r>
            <a:endParaRPr lang="en-US"/>
          </a:p>
          <a:p>
            <a:pPr lvl="1"/>
            <a:r>
              <a:rPr lang="en-US">
                <a:solidFill>
                  <a:schemeClr val="bg1"/>
                </a:solidFill>
              </a:rPr>
              <a:t>SEHarmony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/>
              <a:t>xpm_module</a:t>
            </a:r>
            <a:endParaRPr lang="en-US"/>
          </a:p>
          <a:p>
            <a:pPr lvl="0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SEHarmony</a:t>
            </a:r>
            <a:r>
              <a:rPr lang="en-US"/>
              <a:t> - </a:t>
            </a:r>
            <a:r>
              <a:rPr lang="en-US" altLang="zh-CN"/>
              <a:t>/etc/selinux/config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519555"/>
            <a:ext cx="9989185" cy="4481830"/>
          </a:xfrm>
        </p:spPr>
        <p:txBody>
          <a:bodyPr/>
          <a:p>
            <a:r>
              <a:rPr lang="en-US" altLang="zh-CN"/>
              <a:t>SEHarmony</a:t>
            </a:r>
            <a:r>
              <a:rPr lang="en-US" altLang="en-US"/>
              <a:t> </a:t>
            </a:r>
            <a:r>
              <a:rPr lang="zh-CN" altLang="en-US"/>
              <a:t>是一个兼容</a:t>
            </a:r>
            <a:r>
              <a:rPr lang="en-US" altLang="zh-CN"/>
              <a:t> selinux </a:t>
            </a:r>
            <a:r>
              <a:rPr lang="zh-CN" altLang="en-US"/>
              <a:t>的组件</a:t>
            </a:r>
            <a:endParaRPr lang="zh-CN" altLang="en-US"/>
          </a:p>
          <a:p>
            <a:pPr lvl="1"/>
            <a:r>
              <a:rPr lang="zh-CN" altLang="en-US" sz="2000"/>
              <a:t>用来在</a:t>
            </a:r>
            <a:r>
              <a:rPr lang="en-US" altLang="zh-CN" sz="2000"/>
              <a:t> ohos </a:t>
            </a:r>
            <a:r>
              <a:rPr lang="zh-CN" altLang="en-US" sz="2000"/>
              <a:t>实现</a:t>
            </a:r>
            <a:r>
              <a:rPr lang="en-US" altLang="zh-CN" sz="2000"/>
              <a:t> </a:t>
            </a:r>
            <a:r>
              <a:rPr lang="en-US" altLang="zh-CN">
                <a:solidFill>
                  <a:schemeClr val="bg1"/>
                </a:solidFill>
              </a:rPr>
              <a:t>SELinux</a:t>
            </a:r>
            <a:r>
              <a:rPr lang="en-US" altLang="zh-CN" sz="2000"/>
              <a:t>/SEAndroid </a:t>
            </a:r>
            <a:r>
              <a:rPr lang="zh-CN" altLang="en-US" sz="2000"/>
              <a:t>规则管控</a:t>
            </a:r>
            <a:endParaRPr lang="en-US" altLang="en-US"/>
          </a:p>
          <a:p>
            <a:r>
              <a:rPr lang="en-US" altLang="en-US"/>
              <a:t>https://gitee.com/openharmony/security_selinux_adapter</a:t>
            </a:r>
            <a:endParaRPr lang="en-US" altLang="en-US"/>
          </a:p>
          <a:p>
            <a:pPr lvl="1"/>
            <a:r>
              <a:rPr lang="en-US" altLang="zh-CN"/>
              <a:t>SEHarmony</a:t>
            </a:r>
            <a:r>
              <a:rPr lang="en-US" altLang="en-US"/>
              <a:t> </a:t>
            </a:r>
            <a:r>
              <a:rPr lang="zh-CN" altLang="en-US"/>
              <a:t>规则集</a:t>
            </a:r>
            <a:endParaRPr lang="zh-CN" altLang="en-US"/>
          </a:p>
          <a:p>
            <a:pPr lvl="1"/>
            <a:r>
              <a:rPr lang="zh-CN" altLang="en-US"/>
              <a:t>封堵了</a:t>
            </a:r>
            <a:r>
              <a:rPr lang="en-US" altLang="zh-CN"/>
              <a:t> $HOME </a:t>
            </a:r>
            <a:r>
              <a:rPr lang="zh-CN" altLang="en-US"/>
              <a:t>可执行</a:t>
            </a:r>
            <a:r>
              <a:rPr lang="zh-CN" altLang="en-US"/>
              <a:t>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9235" y="3284855"/>
            <a:ext cx="5816600" cy="3488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番外</a:t>
            </a:r>
            <a:r>
              <a:rPr altLang="zh-CN">
                <a:sym typeface="+mn-ea"/>
              </a:rPr>
              <a:t>：</a:t>
            </a:r>
            <a:r>
              <a:rPr lang="zh-CN" altLang="en-US">
                <a:sym typeface="+mn-ea"/>
              </a:rPr>
              <a:t>为什么之前鸿蒙电脑重装失败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1. </a:t>
            </a:r>
            <a:r>
              <a:rPr lang="zh-CN" altLang="en-US"/>
              <a:t>插入新盘的时候</a:t>
            </a:r>
            <a:r>
              <a:rPr lang="en-US" altLang="zh-CN"/>
              <a:t> </a:t>
            </a:r>
            <a:r>
              <a:rPr lang="zh-CN" altLang="en-US"/>
              <a:t>猜测是把本地</a:t>
            </a:r>
            <a:r>
              <a:rPr lang="en-US" altLang="zh-CN"/>
              <a:t>key/</a:t>
            </a:r>
            <a:r>
              <a:rPr lang="zh-CN" altLang="en-US"/>
              <a:t>证书的抹</a:t>
            </a:r>
            <a:r>
              <a:rPr lang="zh-CN" altLang="en-US"/>
              <a:t>了</a:t>
            </a:r>
            <a:endParaRPr lang="zh-CN" altLang="en-US"/>
          </a:p>
          <a:p>
            <a:pPr lvl="1"/>
            <a:r>
              <a:rPr lang="zh-CN" altLang="en-US" sz="2000"/>
              <a:t>这样的逻辑会直接导致旧盘无法在启动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进入新盘重装的时候</a:t>
            </a:r>
            <a:r>
              <a:rPr lang="en-US" altLang="zh-CN"/>
              <a:t> </a:t>
            </a:r>
            <a:r>
              <a:rPr lang="zh-CN" altLang="en-US"/>
              <a:t>重装进程</a:t>
            </a:r>
            <a:r>
              <a:rPr lang="zh-CN" altLang="en-US"/>
              <a:t>有问题</a:t>
            </a:r>
            <a:endParaRPr lang="zh-CN" altLang="en-US"/>
          </a:p>
          <a:p>
            <a:pPr lvl="1"/>
            <a:r>
              <a:rPr lang="zh-CN" altLang="en-US"/>
              <a:t>被</a:t>
            </a:r>
            <a:r>
              <a:rPr lang="en-US" altLang="zh-CN"/>
              <a:t> seharmony </a:t>
            </a:r>
            <a:r>
              <a:rPr lang="zh-CN" altLang="en-US"/>
              <a:t>的规则拦截了</a:t>
            </a:r>
            <a:r>
              <a:rPr lang="en-US" altLang="zh-CN"/>
              <a:t> </a:t>
            </a:r>
            <a:endParaRPr lang="en-US" altLang="zh-CN"/>
          </a:p>
          <a:p>
            <a:pPr lvl="2"/>
            <a:r>
              <a:rPr lang="zh-CN" altLang="en-US"/>
              <a:t>自己把自己关在门外</a:t>
            </a:r>
            <a:r>
              <a:rPr lang="zh-CN" altLang="en-US"/>
              <a:t>了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然后就有鸿蒙重装失败的乐子</a:t>
            </a:r>
            <a:r>
              <a:rPr lang="zh-CN" altLang="en-US"/>
              <a:t>发生了</a:t>
            </a:r>
            <a:endParaRPr lang="zh-CN" alt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5820" y="1557020"/>
            <a:ext cx="32575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xpm_module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15" y="6165215"/>
            <a:ext cx="11229340" cy="578485"/>
          </a:xfrm>
        </p:spPr>
        <p:txBody>
          <a:bodyPr/>
          <a:p>
            <a:pPr marL="68580" indent="0">
              <a:buNone/>
            </a:pPr>
            <a:r>
              <a:rPr lang="en-US" altLang="en-US" sz="1400"/>
              <a:t>https://gitee.com/openharmony/kernel_linux_common_modules/tree/8083d4c0533585c84b06408007fd3d702cdc584c/xpm</a:t>
            </a:r>
            <a:endParaRPr lang="en-US" altLang="en-US" sz="1400"/>
          </a:p>
          <a:p>
            <a:pPr marL="68580" indent="0">
              <a:buNone/>
            </a:pPr>
            <a:endParaRPr lang="en-US" altLang="en-US" sz="1400"/>
          </a:p>
        </p:txBody>
      </p:sp>
      <p:pic>
        <p:nvPicPr>
          <p:cNvPr id="4" name="Picture 3" descr="telegram-cloud-photo-size-5-6251471645931849871-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595120"/>
            <a:ext cx="7997825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ost_object_image_5798919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032" y="738591"/>
            <a:ext cx="10041268" cy="59749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首次尝试绕过</a:t>
            </a:r>
            <a:r>
              <a:rPr altLang="zh-CN"/>
              <a:t>: elf-</a:t>
            </a:r>
            <a:r>
              <a:rPr altLang="zh-CN"/>
              <a:t>loader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9781540" cy="4286885"/>
          </a:xfrm>
        </p:spPr>
        <p:txBody>
          <a:bodyPr/>
          <a:p>
            <a:r>
              <a:rPr lang="en-US" altLang="en-US"/>
              <a:t>https://github.com/MikhailProg/elf</a:t>
            </a:r>
            <a:endParaRPr lang="en-US" altLang="en-US"/>
          </a:p>
          <a:p>
            <a:r>
              <a:rPr lang="zh-CN" altLang="en-US"/>
              <a:t>使用匿名内存来运行执行</a:t>
            </a:r>
            <a:r>
              <a:rPr lang="en-US" altLang="zh-CN"/>
              <a:t> </a:t>
            </a:r>
            <a:r>
              <a:rPr lang="zh-CN" altLang="en-US"/>
              <a:t>类似</a:t>
            </a:r>
            <a:r>
              <a:rPr lang="en-US" altLang="zh-CN"/>
              <a:t>JIT</a:t>
            </a:r>
            <a:r>
              <a:rPr lang="zh-CN" altLang="en-US"/>
              <a:t>的方式</a:t>
            </a:r>
            <a:r>
              <a:rPr lang="en-US" altLang="zh-CN"/>
              <a:t> </a:t>
            </a:r>
            <a:r>
              <a:rPr lang="zh-CN" altLang="en-US"/>
              <a:t>当时可以使用</a:t>
            </a:r>
            <a:endParaRPr lang="zh-CN" altLang="en-US"/>
          </a:p>
          <a:p>
            <a:r>
              <a:rPr lang="zh-CN" altLang="en-US"/>
              <a:t>某次华为后台更新之后</a:t>
            </a:r>
            <a:r>
              <a:rPr lang="en-US" altLang="zh-CN"/>
              <a:t> </a:t>
            </a:r>
            <a:r>
              <a:rPr lang="zh-CN" altLang="en-US"/>
              <a:t>新申请的证书已经无法使用了</a:t>
            </a:r>
            <a:r>
              <a:rPr lang="en-US" altLang="zh-CN"/>
              <a:t> </a:t>
            </a:r>
            <a:r>
              <a:rPr lang="zh-CN" altLang="en-US"/>
              <a:t>遗憾</a:t>
            </a:r>
            <a:r>
              <a:rPr lang="zh-CN" altLang="en-US"/>
              <a:t>离场</a:t>
            </a:r>
            <a:endParaRPr lang="zh-CN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95960" y="3573145"/>
            <a:ext cx="9404985" cy="31648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第二次尝试绕过</a:t>
            </a:r>
            <a:r>
              <a:rPr altLang="zh-CN"/>
              <a:t>：qemu-vroot / </a:t>
            </a:r>
            <a:r>
              <a:rPr altLang="en-US">
                <a:sym typeface="+mn-ea"/>
              </a:rPr>
              <a:t>Harmonix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使用</a:t>
            </a:r>
            <a:r>
              <a:rPr lang="en-US" altLang="zh-CN"/>
              <a:t> qemu tcg </a:t>
            </a:r>
            <a:r>
              <a:rPr lang="zh-CN" altLang="en-US"/>
              <a:t>模拟</a:t>
            </a:r>
            <a:r>
              <a:rPr lang="zh-CN" altLang="en-US"/>
              <a:t>运行</a:t>
            </a:r>
            <a:endParaRPr lang="zh-CN" altLang="en-US"/>
          </a:p>
          <a:p>
            <a:pPr lvl="1"/>
            <a:r>
              <a:rPr lang="zh-CN" altLang="en-US" sz="2000"/>
              <a:t>做了许多</a:t>
            </a:r>
            <a:r>
              <a:rPr lang="en-US" altLang="zh-CN" sz="2000"/>
              <a:t> hack</a:t>
            </a:r>
            <a:endParaRPr lang="en-US" altLang="zh-CN" sz="2000"/>
          </a:p>
          <a:p>
            <a:pPr lvl="1"/>
            <a:r>
              <a:rPr lang="en-US" altLang="en-US"/>
              <a:t>https://github.com/hackeris </a:t>
            </a:r>
            <a:r>
              <a:rPr lang="zh-CN" altLang="en-US"/>
              <a:t>这位同学的工作</a:t>
            </a:r>
            <a:endParaRPr lang="en-US" altLang="en-US"/>
          </a:p>
          <a:p>
            <a:r>
              <a:rPr lang="zh-CN" altLang="en-US"/>
              <a:t>甚至可以启动</a:t>
            </a:r>
            <a:r>
              <a:rPr lang="en-US" altLang="zh-CN"/>
              <a:t> </a:t>
            </a:r>
            <a:r>
              <a:rPr lang="en-US" altLang="en-US"/>
              <a:t>Alpine Linux</a:t>
            </a:r>
            <a:endParaRPr lang="en-US" altLang="en-US"/>
          </a:p>
          <a:p>
            <a:pPr lvl="1"/>
            <a:r>
              <a:rPr lang="en-US" altLang="en-US"/>
              <a:t>https://www.zhihu.com/question/1893004416279347303/answer/1930041180277674573</a:t>
            </a:r>
            <a:endParaRPr lang="en-US" altLang="en-US" sz="2000"/>
          </a:p>
          <a:p>
            <a:pPr lvl="1"/>
            <a:r>
              <a:rPr lang="en-US" altLang="en-US"/>
              <a:t>https://github.com/hackeris/Harmonix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7089" y="692750"/>
            <a:ext cx="6463030" cy="430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85" y="692785"/>
            <a:ext cx="4597400" cy="3372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4004945"/>
            <a:ext cx="4096385" cy="28721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未竟之</a:t>
            </a:r>
            <a:r>
              <a:rPr lang="zh-CN" altLang="en-US"/>
              <a:t>业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TermonyHQ/Termony - issues/50</a:t>
            </a:r>
            <a:endParaRPr lang="en-US" altLang="en-US"/>
          </a:p>
          <a:p>
            <a:pPr lvl="1"/>
            <a:r>
              <a:rPr lang="zh-CN" altLang="en-US"/>
              <a:t>突然发现有一篇文章讲述了 </a:t>
            </a:r>
            <a:r>
              <a:rPr lang="en-US" altLang="zh-CN"/>
              <a:t>flutter </a:t>
            </a:r>
            <a:r>
              <a:rPr lang="zh-CN" altLang="en-US"/>
              <a:t>怎么进行 </a:t>
            </a:r>
            <a:r>
              <a:rPr lang="en-US" altLang="zh-CN"/>
              <a:t>hotload</a:t>
            </a:r>
            <a:endParaRPr lang="en-US" altLang="zh-CN"/>
          </a:p>
          <a:p>
            <a:pPr lvl="1"/>
            <a:r>
              <a:rPr lang="zh-CN" altLang="en-US"/>
              <a:t>然后发现了</a:t>
            </a:r>
            <a:r>
              <a:rPr lang="en-US" altLang="zh-CN"/>
              <a:t> prctl </a:t>
            </a:r>
            <a:r>
              <a:rPr lang="zh-CN" altLang="en-US"/>
              <a:t>函数的</a:t>
            </a:r>
            <a:r>
              <a:rPr lang="en-US" altLang="zh-CN"/>
              <a:t> undocumented </a:t>
            </a:r>
            <a:r>
              <a:rPr lang="zh-CN" altLang="en-US"/>
              <a:t>参数</a:t>
            </a:r>
            <a:endParaRPr lang="zh-CN" altLang="en-US"/>
          </a:p>
          <a:p>
            <a:pPr lvl="0"/>
            <a:r>
              <a:rPr lang="en-US" altLang="en-US"/>
              <a:t>PRCTL_SET_JITFORT </a:t>
            </a:r>
            <a:r>
              <a:rPr lang="zh-CN" altLang="en-US"/>
              <a:t>很有趣</a:t>
            </a:r>
            <a:endParaRPr lang="zh-CN" altLang="en-US"/>
          </a:p>
          <a:p>
            <a:pPr lvl="1"/>
            <a:r>
              <a:rPr lang="en-US" altLang="en-US"/>
              <a:t>define PRCTL_SET_JITFORT 0x6a6974</a:t>
            </a:r>
            <a:endParaRPr lang="en-US" altLang="en-US"/>
          </a:p>
          <a:p>
            <a:pPr lvl="1"/>
            <a:r>
              <a:rPr lang="en-US" altLang="en-US">
                <a:sym typeface="+mn-ea"/>
              </a:rPr>
              <a:t>0x6a6974</a:t>
            </a:r>
            <a:r>
              <a:rPr lang="en-US" altLang="en-US"/>
              <a:t> - JIT </a:t>
            </a:r>
            <a:r>
              <a:rPr lang="zh-CN" altLang="en-US"/>
              <a:t>三个字母的</a:t>
            </a:r>
            <a:r>
              <a:rPr lang="en-US" altLang="zh-CN"/>
              <a:t> ASCII </a:t>
            </a:r>
            <a:r>
              <a:rPr lang="zh-CN" altLang="en-US"/>
              <a:t>码</a:t>
            </a:r>
            <a:endParaRPr lang="zh-CN" altLang="en-US"/>
          </a:p>
          <a:p>
            <a:pPr lvl="0"/>
            <a:r>
              <a:rPr lang="zh-CN" altLang="en-US"/>
              <a:t>似乎可以和</a:t>
            </a:r>
            <a:r>
              <a:rPr lang="en-US" altLang="zh-CN"/>
              <a:t> elf-loader </a:t>
            </a:r>
            <a:r>
              <a:rPr lang="zh-CN" altLang="en-US"/>
              <a:t>结合使用</a:t>
            </a:r>
            <a:endParaRPr lang="zh-CN" altLang="en-US"/>
          </a:p>
          <a:p>
            <a:pPr lvl="1"/>
            <a:r>
              <a:rPr lang="zh-CN" altLang="en-US"/>
              <a:t>这个参数似乎有限制</a:t>
            </a:r>
            <a:r>
              <a:rPr lang="en-US" altLang="zh-CN"/>
              <a:t> </a:t>
            </a:r>
            <a:r>
              <a:rPr lang="zh-CN" altLang="en-US"/>
              <a:t>只能在开发者证书下使用</a:t>
            </a:r>
            <a:endParaRPr lang="zh-CN" altLang="en-US"/>
          </a:p>
          <a:p>
            <a:pPr lvl="1"/>
            <a:r>
              <a:rPr lang="zh-CN" altLang="en-US"/>
              <a:t>上架应用使用会崩溃</a:t>
            </a:r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9405" y="1052830"/>
            <a:ext cx="4020820" cy="55575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番外：</a:t>
            </a:r>
            <a:r>
              <a:rPr lang="zh-CN" altLang="en-US">
                <a:cs typeface="Arial" panose="020B0604020202020204" pitchFamily="34" charset="0"/>
              </a:rPr>
              <a:t>虚拟机无法启动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hlinkClick r:id="rId1"/>
              </a:rPr>
              <a:t>https://github.com/torvalds/linux/commit/edc25898f0b6cceed6c90b0e79916bd04de7dd19</a:t>
            </a:r>
            <a:endParaRPr lang="en-US" altLang="zh-CN">
              <a:hlinkClick r:id="rId1"/>
            </a:endParaRPr>
          </a:p>
          <a:p>
            <a:r>
              <a:rPr lang="en-US" altLang="zh-CN"/>
              <a:t>&gt;</a:t>
            </a:r>
            <a:r>
              <a:rPr lang="zh-CN" altLang="en-US"/>
              <a:t>= </a:t>
            </a:r>
            <a:r>
              <a:rPr lang="en-US" altLang="zh-CN"/>
              <a:t>6.5</a:t>
            </a:r>
            <a:r>
              <a:rPr lang="zh-CN" altLang="en-US"/>
              <a:t>内核都受影响 </a:t>
            </a:r>
            <a:endParaRPr lang="zh-CN" altLang="en-US"/>
          </a:p>
          <a:p>
            <a:r>
              <a:rPr lang="en-US" altLang="zh-CN"/>
              <a:t>stratovirt </a:t>
            </a:r>
            <a:r>
              <a:rPr lang="zh-CN" altLang="en-US"/>
              <a:t>没有模拟 </a:t>
            </a:r>
            <a:r>
              <a:rPr lang="en-US" altLang="zh-CN"/>
              <a:t>ID_AA64MMFR3 </a:t>
            </a:r>
            <a:r>
              <a:rPr lang="zh-CN" altLang="en-US"/>
              <a:t>所以启动失败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我在干什么</a:t>
            </a:r>
            <a:r>
              <a:rPr lang="en-US" altLang="zh-CN"/>
              <a:t> </a:t>
            </a:r>
            <a:r>
              <a:rPr lang="zh-CN" altLang="en-US"/>
              <a:t>我在当吕布啊！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en-US" altLang="zh-CN"/>
              <a:t>AOSCC 2022 </a:t>
            </a:r>
            <a:r>
              <a:rPr lang="zh-CN" altLang="en-US"/>
              <a:t>在</a:t>
            </a:r>
            <a:r>
              <a:rPr lang="en-US" altLang="zh-CN"/>
              <a:t> CIP </a:t>
            </a:r>
            <a:r>
              <a:rPr lang="zh-CN" altLang="en-US"/>
              <a:t>与</a:t>
            </a:r>
            <a:r>
              <a:rPr lang="en-US" altLang="zh-CN"/>
              <a:t> Robin Lu </a:t>
            </a:r>
            <a:r>
              <a:rPr lang="zh-CN" altLang="en-US"/>
              <a:t>线下调</a:t>
            </a:r>
            <a:r>
              <a:rPr lang="en-US" altLang="zh-CN"/>
              <a:t> D2000 - arm </a:t>
            </a:r>
            <a:endParaRPr lang="en-US" altLang="zh-CN"/>
          </a:p>
          <a:p>
            <a:pPr lvl="1"/>
            <a:r>
              <a:rPr lang="en-US" altLang="zh-CN"/>
              <a:t>AOSCC 2023 </a:t>
            </a:r>
            <a:r>
              <a:rPr lang="zh-CN" altLang="en-US"/>
              <a:t>龙芯与你：你问我答</a:t>
            </a:r>
            <a:r>
              <a:rPr lang="en-US" altLang="zh-CN"/>
              <a:t> - loongarch </a:t>
            </a:r>
            <a:endParaRPr lang="en-US" altLang="zh-CN"/>
          </a:p>
          <a:p>
            <a:pPr lvl="1"/>
            <a:r>
              <a:rPr lang="en-US" altLang="zh-CN"/>
              <a:t>AOSCC 2024 RISC-V </a:t>
            </a:r>
            <a:r>
              <a:rPr lang="zh-CN" altLang="en-US"/>
              <a:t>板卡适配</a:t>
            </a:r>
            <a:r>
              <a:rPr lang="en-US" altLang="zh-CN"/>
              <a:t> - riscv</a:t>
            </a:r>
            <a:endParaRPr lang="en-US" altLang="zh-CN"/>
          </a:p>
          <a:p>
            <a:pPr lvl="1"/>
            <a:r>
              <a:rPr lang="en-US" altLang="zh-CN"/>
              <a:t>AOSCC 2025 </a:t>
            </a:r>
            <a:r>
              <a:rPr lang="zh-CN" altLang="en-US"/>
              <a:t>现在我在讲</a:t>
            </a:r>
            <a:r>
              <a:rPr lang="en-US" altLang="zh-CN"/>
              <a:t> Termony - </a:t>
            </a:r>
            <a:r>
              <a:rPr lang="en-US" altLang="zh-CN"/>
              <a:t>arm</a:t>
            </a:r>
            <a:endParaRPr lang="en-US" altLang="zh-CN"/>
          </a:p>
          <a:p>
            <a:pPr lvl="2"/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兜兜转转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又回到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arm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了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永远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遇不见</a:t>
            </a:r>
            <a:r>
              <a:rPr lang="en-US" altLang="zh-CN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 x86 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的</a:t>
            </a:r>
            <a:r>
              <a:rPr lang="zh-CN" altLang="en-US" strike="sngStrike">
                <a:solidFill>
                  <a:schemeClr val="bg1"/>
                </a:solidFill>
                <a:uFillTx/>
                <a:latin typeface="MiSans Medium" panose="00000600000000000000" charset="-122"/>
              </a:rPr>
              <a:t>未来</a:t>
            </a: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marL="514350" lvl="1" indent="0">
              <a:buNone/>
            </a:pPr>
            <a:endParaRPr lang="zh-CN" altLang="en-US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165" y="2708910"/>
            <a:ext cx="8154670" cy="1866265"/>
          </a:xfrm>
        </p:spPr>
        <p:txBody>
          <a:bodyPr/>
          <a:p>
            <a:pPr marL="68580" indent="0">
              <a:buNone/>
            </a:pPr>
            <a:r>
              <a:rPr lang="zh-CN" altLang="en-US" sz="4800"/>
              <a:t>感谢聆听</a:t>
            </a:r>
            <a:endParaRPr lang="zh-CN" altLang="en-US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对不起，努力也没能当上鸿蒙</a:t>
            </a:r>
            <a:r>
              <a:rPr lang="zh-CN" altLang="en-US"/>
              <a:t>开发者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557020"/>
            <a:ext cx="8967470" cy="5144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讨论</a:t>
            </a:r>
            <a:r>
              <a:rPr altLang="zh-CN"/>
              <a:t> HOS </a:t>
            </a:r>
            <a:r>
              <a:rPr lang="zh-CN" altLang="en-US"/>
              <a:t>一些注意事项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534459"/>
            <a:ext cx="9230995" cy="4994275"/>
          </a:xfrm>
        </p:spPr>
        <p:txBody>
          <a:bodyPr/>
          <a:p>
            <a:r>
              <a:rPr lang="en-US"/>
              <a:t>HOS </a:t>
            </a:r>
            <a:r>
              <a:rPr lang="zh-CN" altLang="en-US"/>
              <a:t>是指</a:t>
            </a:r>
            <a:r>
              <a:rPr lang="en-US" altLang="zh-CN"/>
              <a:t> HarmonyOS 5 2in1 </a:t>
            </a:r>
            <a:r>
              <a:rPr lang="zh-CN" altLang="en-US"/>
              <a:t>设备搭载的</a:t>
            </a:r>
            <a:r>
              <a:rPr lang="zh-CN" altLang="en-US"/>
              <a:t>系统</a:t>
            </a:r>
            <a:endParaRPr lang="zh-CN" altLang="en-US"/>
          </a:p>
          <a:p>
            <a:pPr lvl="1"/>
            <a:r>
              <a:rPr lang="zh-CN" altLang="en-US" sz="2000"/>
              <a:t>不讨论平板设备</a:t>
            </a:r>
            <a:r>
              <a:rPr lang="en-US" altLang="zh-CN" sz="2000"/>
              <a:t> </a:t>
            </a:r>
            <a:r>
              <a:rPr lang="zh-CN" altLang="en-US" sz="2000"/>
              <a:t>因为平板设备比</a:t>
            </a:r>
            <a:r>
              <a:rPr lang="en-US" altLang="zh-CN" sz="2000"/>
              <a:t> 2in1 </a:t>
            </a:r>
            <a:r>
              <a:rPr lang="zh-CN" altLang="en-US" sz="2000"/>
              <a:t>限制更多</a:t>
            </a:r>
            <a:endParaRPr lang="zh-CN" altLang="en-US" sz="2000"/>
          </a:p>
          <a:p>
            <a:pPr lvl="1"/>
            <a:r>
              <a:rPr lang="zh-CN" altLang="en-US"/>
              <a:t>手机</a:t>
            </a:r>
            <a:r>
              <a:rPr lang="en-US" altLang="zh-CN"/>
              <a:t>/</a:t>
            </a:r>
            <a:r>
              <a:rPr lang="zh-CN" altLang="en-US"/>
              <a:t>平板是可以 </a:t>
            </a:r>
            <a:r>
              <a:rPr lang="en-US" altLang="zh-CN"/>
              <a:t>JIT </a:t>
            </a:r>
            <a:r>
              <a:rPr lang="zh-CN" altLang="en-US"/>
              <a:t>的</a:t>
            </a:r>
            <a:r>
              <a:rPr lang="en-US" altLang="zh-CN" sz="2000"/>
              <a:t> </a:t>
            </a:r>
            <a:r>
              <a:rPr lang="zh-CN" altLang="en-US" sz="2000"/>
              <a:t>但是限制 </a:t>
            </a:r>
            <a:r>
              <a:rPr lang="en-US" altLang="zh-CN" sz="2000"/>
              <a:t>fork </a:t>
            </a:r>
            <a:r>
              <a:rPr lang="zh-CN" altLang="en-US" sz="2000"/>
              <a:t>能力 - 老的 </a:t>
            </a:r>
            <a:r>
              <a:rPr lang="en-US" altLang="zh-CN" sz="2000"/>
              <a:t>JIT </a:t>
            </a:r>
            <a:r>
              <a:rPr lang="zh-CN" altLang="en-US" sz="2000"/>
              <a:t>能力已经被移除</a:t>
            </a:r>
            <a:endParaRPr lang="zh-CN" altLang="en-US" sz="2000"/>
          </a:p>
          <a:p>
            <a:pPr lvl="1"/>
            <a:r>
              <a:rPr lang="zh-CN" altLang="en-US"/>
              <a:t>当前版本为</a:t>
            </a:r>
            <a:r>
              <a:rPr lang="en-US" altLang="zh-CN"/>
              <a:t> HOS 5.0 </a:t>
            </a:r>
            <a:r>
              <a:rPr lang="zh-CN" altLang="en-US"/>
              <a:t>更新很快</a:t>
            </a:r>
            <a:r>
              <a:rPr lang="en-US" altLang="zh-CN"/>
              <a:t> </a:t>
            </a:r>
            <a:r>
              <a:rPr lang="zh-CN" altLang="en-US"/>
              <a:t>很多功能对会推送更新增加</a:t>
            </a:r>
            <a:r>
              <a:rPr lang="en-US" altLang="zh-CN"/>
              <a:t>/</a:t>
            </a:r>
            <a:r>
              <a:rPr lang="zh-CN" altLang="en-US"/>
              <a:t>删减</a:t>
            </a:r>
            <a:endParaRPr lang="zh-CN" altLang="en-US"/>
          </a:p>
          <a:p>
            <a:r>
              <a:rPr lang="en-US" altLang="zh-CN"/>
              <a:t>ohos </a:t>
            </a:r>
            <a:r>
              <a:rPr lang="zh-CN" altLang="en-US"/>
              <a:t>代表</a:t>
            </a:r>
            <a:r>
              <a:rPr lang="en-US" altLang="zh-CN"/>
              <a:t> HamronyOS 5 </a:t>
            </a:r>
            <a:r>
              <a:rPr lang="zh-CN" altLang="en-US"/>
              <a:t>里搭载的</a:t>
            </a:r>
            <a:r>
              <a:rPr lang="en-US" altLang="zh-CN"/>
              <a:t> OpenHarmony </a:t>
            </a:r>
            <a:r>
              <a:rPr lang="zh-CN" altLang="en-US"/>
              <a:t>组件</a:t>
            </a:r>
            <a:endParaRPr lang="en-US" altLang="zh-CN"/>
          </a:p>
          <a:p>
            <a:pPr lvl="1"/>
            <a:r>
              <a:rPr lang="zh-CN" altLang="en-US" sz="2000"/>
              <a:t>纯</a:t>
            </a:r>
            <a:r>
              <a:rPr lang="en-US" altLang="zh-CN" sz="2000"/>
              <a:t> OpenHarmony </a:t>
            </a:r>
            <a:r>
              <a:rPr lang="zh-CN" altLang="en-US" sz="2000"/>
              <a:t>设备不在讨论范围内</a:t>
            </a:r>
            <a:endParaRPr lang="zh-CN" altLang="en-US" sz="2000"/>
          </a:p>
          <a:p>
            <a:pPr lvl="0"/>
            <a:r>
              <a:rPr lang="en-US" altLang="zh-CN" sz="2400"/>
              <a:t>HMKernel </a:t>
            </a:r>
            <a:r>
              <a:rPr lang="zh-CN" altLang="en-US" sz="2400"/>
              <a:t>是指</a:t>
            </a:r>
            <a:r>
              <a:rPr lang="en-US" altLang="zh-CN" sz="2400"/>
              <a:t> HOS </a:t>
            </a:r>
            <a:r>
              <a:rPr lang="zh-CN" altLang="en-US" sz="2400"/>
              <a:t>搭载的</a:t>
            </a:r>
            <a:r>
              <a:rPr lang="en-US" altLang="zh-CN" sz="2400"/>
              <a:t> HongMeng Kernel 1.9.5</a:t>
            </a:r>
            <a:endParaRPr lang="en-US" altLang="zh-CN" sz="2400"/>
          </a:p>
          <a:p>
            <a:pPr lvl="0"/>
            <a:r>
              <a:rPr lang="zh-CN" altLang="en-US" sz="2400"/>
              <a:t>需要开启开发者模式</a:t>
            </a:r>
            <a:endParaRPr lang="zh-CN" altLang="en-US" sz="2400"/>
          </a:p>
          <a:p>
            <a:pPr lvl="1"/>
            <a:r>
              <a:rPr lang="en-US" altLang="zh-CN"/>
              <a:t>SEH</a:t>
            </a:r>
            <a:r>
              <a:rPr lang="en-US" altLang="zh-CN" sz="2000"/>
              <a:t>armony </a:t>
            </a:r>
            <a:r>
              <a:rPr lang="zh-CN" altLang="en-US" sz="2000"/>
              <a:t>对于</a:t>
            </a:r>
            <a:r>
              <a:rPr lang="en-US" altLang="zh-CN" sz="2000"/>
              <a:t> developer role </a:t>
            </a:r>
            <a:r>
              <a:rPr lang="zh-CN" altLang="en-US" sz="2000"/>
              <a:t>有额外放行规则</a:t>
            </a:r>
            <a:endParaRPr lang="zh-CN" altLang="en-US" sz="2000"/>
          </a:p>
          <a:p>
            <a:pPr lvl="0"/>
            <a:endParaRPr lang="zh-CN" altLang="en-US" sz="2400"/>
          </a:p>
          <a:p>
            <a:pPr marL="514350" lvl="1" indent="0">
              <a:buNone/>
            </a:pPr>
            <a:endParaRPr lang="en-US" altLang="zh-CN" sz="2000"/>
          </a:p>
          <a:p>
            <a:pPr lvl="0"/>
            <a:endParaRPr lang="en-US" altLang="zh-CN" sz="2400"/>
          </a:p>
          <a:p>
            <a:pPr lvl="0"/>
            <a:endParaRPr lang="en-US" altLang="zh-CN" sz="2400"/>
          </a:p>
          <a:p>
            <a:pPr lvl="0"/>
            <a:endParaRPr lang="zh-CN" altLang="en-US" sz="2400"/>
          </a:p>
          <a:p>
            <a:pPr marL="514350" lvl="1" indent="0">
              <a:buNone/>
            </a:pP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关于本次演讲的声明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lvl="1" indent="0">
              <a:buNone/>
            </a:pPr>
            <a:r>
              <a:rPr lang="zh-CN" altLang="en-US">
                <a:solidFill>
                  <a:schemeClr val="bg1"/>
                </a:solidFill>
                <a:uFillTx/>
                <a:latin typeface="MiSans Medium" panose="00000600000000000000" charset="-122"/>
              </a:rPr>
              <a:t>在深入探讨 </a:t>
            </a:r>
            <a:r>
              <a:rPr lang="en-US" altLang="zh-CN">
                <a:solidFill>
                  <a:schemeClr val="bg1"/>
                </a:solidFill>
                <a:uFillTx/>
                <a:latin typeface="MiSans Medium" panose="00000600000000000000" charset="-122"/>
              </a:rPr>
              <a:t>HarmonyOS </a:t>
            </a:r>
            <a:r>
              <a:rPr lang="zh-CN" altLang="en-US">
                <a:solidFill>
                  <a:schemeClr val="bg1"/>
                </a:solidFill>
                <a:uFillTx/>
                <a:latin typeface="MiSans Medium" panose="00000600000000000000" charset="-122"/>
              </a:rPr>
              <a:t>以及 </a:t>
            </a:r>
            <a:r>
              <a:rPr lang="en-US" altLang="zh-CN">
                <a:solidFill>
                  <a:schemeClr val="bg1"/>
                </a:solidFill>
                <a:uFillTx/>
                <a:latin typeface="MiSans Medium" panose="00000600000000000000" charset="-122"/>
              </a:rPr>
              <a:t>Termony </a:t>
            </a:r>
            <a:r>
              <a:rPr lang="zh-CN" altLang="en-US">
                <a:solidFill>
                  <a:schemeClr val="bg1"/>
                </a:solidFill>
                <a:uFillTx/>
                <a:latin typeface="MiSans Medium" panose="00000600000000000000" charset="-122"/>
              </a:rPr>
              <a:t>之前，我想明确一点：我并非华为的员工，也不是其合作伙伴。我今天的演讲是作为一名独立的观察者和技术爱好者，分享我对 </a:t>
            </a:r>
            <a:r>
              <a:rPr lang="en-US" altLang="zh-CN">
                <a:solidFill>
                  <a:schemeClr val="bg1"/>
                </a:solidFill>
                <a:uFillTx/>
                <a:latin typeface="MiSans Medium" panose="00000600000000000000" charset="-122"/>
              </a:rPr>
              <a:t>HarmonyOS </a:t>
            </a:r>
            <a:r>
              <a:rPr lang="zh-CN" altLang="en-US">
                <a:solidFill>
                  <a:schemeClr val="bg1"/>
                </a:solidFill>
                <a:uFillTx/>
                <a:latin typeface="MiSans Medium" panose="00000600000000000000" charset="-122"/>
              </a:rPr>
              <a:t>以及对 </a:t>
            </a:r>
            <a:r>
              <a:rPr lang="en-US" altLang="zh-CN">
                <a:solidFill>
                  <a:schemeClr val="bg1"/>
                </a:solidFill>
                <a:uFillTx/>
                <a:latin typeface="MiSans Medium" panose="00000600000000000000" charset="-122"/>
              </a:rPr>
              <a:t>Termony </a:t>
            </a:r>
            <a:r>
              <a:rPr lang="zh-CN" altLang="en-US">
                <a:solidFill>
                  <a:schemeClr val="bg1"/>
                </a:solidFill>
                <a:uFillTx/>
                <a:latin typeface="MiSans Medium" panose="00000600000000000000" charset="-122"/>
              </a:rPr>
              <a:t>的见解和思考，这些观点不代表华为官方立场。</a:t>
            </a:r>
            <a:endParaRPr lang="zh-CN" altLang="en-US">
              <a:solidFill>
                <a:schemeClr val="bg1"/>
              </a:solidFill>
              <a:uFillTx/>
              <a:latin typeface="MiSans Medium" panose="000006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/>
              <a:t>故事起因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Matebook Pro with HarmonyOS 5 发售了</a:t>
            </a:r>
            <a:endParaRPr lang="en-US" altLang="zh-CN"/>
          </a:p>
          <a:p>
            <a:pPr lvl="1"/>
            <a:r>
              <a:rPr lang="en-US" altLang="zh-CN"/>
              <a:t>之前就对HMkernel非常</a:t>
            </a:r>
            <a:r>
              <a:rPr lang="zh-CN" altLang="en-US"/>
              <a:t>感兴趣</a:t>
            </a:r>
            <a:r>
              <a:rPr lang="en-US" altLang="zh-CN"/>
              <a:t> </a:t>
            </a:r>
            <a:r>
              <a:rPr lang="zh-CN" altLang="en-US"/>
              <a:t>所以想买一个尝鲜</a:t>
            </a:r>
            <a:endParaRPr lang="zh-CN" altLang="en-US"/>
          </a:p>
          <a:p>
            <a:pPr lvl="1"/>
            <a:r>
              <a:rPr lang="zh-CN" altLang="en-US"/>
              <a:t>再就是想看看鸿蒙用户态发展成什么</a:t>
            </a:r>
            <a:r>
              <a:rPr lang="zh-CN" altLang="en-US"/>
              <a:t>样子</a:t>
            </a:r>
            <a:endParaRPr lang="zh-CN" altLang="en-US"/>
          </a:p>
          <a:p>
            <a:pPr lvl="1"/>
            <a:r>
              <a:rPr lang="zh-CN" altLang="en-US"/>
              <a:t>新玩具发售了能忍住不买吗！</a:t>
            </a:r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trike="sngStrike">
                <a:solidFill>
                  <a:schemeClr val="bg1"/>
                </a:solidFill>
                <a:uFillTx/>
                <a:latin typeface="MiSans Demibold" panose="00000700000000000000" charset="-122"/>
              </a:rPr>
              <a:t>购买鸿蒙电脑注意事项</a:t>
            </a:r>
            <a:endParaRPr lang="zh-CN" altLang="en-US" strike="sngStrike">
              <a:solidFill>
                <a:schemeClr val="bg1"/>
              </a:solidFill>
              <a:uFillTx/>
              <a:latin typeface="MiSans Demibold" panose="000007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购买时候销售员工会赠送给</a:t>
            </a:r>
            <a:r>
              <a:rPr lang="zh-CN" altLang="en-US"/>
              <a:t>饮品</a:t>
            </a:r>
            <a:endParaRPr lang="zh-CN" altLang="en-US"/>
          </a:p>
          <a:p>
            <a:pPr lvl="1"/>
            <a:r>
              <a:rPr lang="zh-CN" altLang="en-US"/>
              <a:t>华为旗舰店</a:t>
            </a:r>
            <a:r>
              <a:rPr lang="en-US" altLang="en-US"/>
              <a:t>•</a:t>
            </a:r>
            <a:r>
              <a:rPr lang="zh-CN" altLang="en-US"/>
              <a:t>上海南京东路店</a:t>
            </a:r>
            <a:r>
              <a:rPr lang="en-US" altLang="zh-CN"/>
              <a:t> </a:t>
            </a:r>
            <a:r>
              <a:rPr lang="zh-CN" altLang="en-US"/>
              <a:t>这家咖啡做的难喝的</a:t>
            </a:r>
            <a:r>
              <a:rPr lang="zh-CN" altLang="en-US"/>
              <a:t>要命</a:t>
            </a:r>
            <a:endParaRPr lang="zh-CN" altLang="en-US"/>
          </a:p>
          <a:p>
            <a:pPr lvl="2"/>
            <a:r>
              <a:rPr lang="zh-CN" altLang="en-US" sz="1800"/>
              <a:t>你怎么在上海做咖啡做到这么难喝</a:t>
            </a:r>
            <a:r>
              <a:rPr lang="en-US" altLang="zh-CN" sz="1800"/>
              <a:t>！！！</a:t>
            </a:r>
            <a:endParaRPr lang="zh-CN" altLang="en-US"/>
          </a:p>
          <a:p>
            <a:pPr lvl="1"/>
            <a:r>
              <a:rPr lang="zh-CN" altLang="en-US"/>
              <a:t>千万兑换咖啡喝</a:t>
            </a:r>
            <a:r>
              <a:rPr lang="en-US" altLang="zh-CN"/>
              <a:t>，</a:t>
            </a:r>
            <a:r>
              <a:rPr lang="zh-CN" altLang="en-US"/>
              <a:t>难喝的要死甚至肚子会起反应</a:t>
            </a:r>
            <a:r>
              <a:rPr lang="en-US" altLang="zh-CN"/>
              <a:t>（</a:t>
            </a:r>
            <a:endParaRPr lang="en-US" altLang="zh-CN"/>
          </a:p>
          <a:p>
            <a:endParaRPr lang="zh-CN" altLang="en-US"/>
          </a:p>
          <a:p>
            <a:pPr lvl="0"/>
            <a:r>
              <a:rPr lang="zh-CN" altLang="en-US" sz="2400" strike="sngStrike">
                <a:solidFill>
                  <a:schemeClr val="bg1"/>
                </a:solidFill>
                <a:uFillTx/>
                <a:latin typeface="MiSans Medium" panose="00000600000000000000" charset="-122"/>
                <a:sym typeface="+mn-ea"/>
              </a:rPr>
              <a:t>感觉身边买鸿蒙电脑的人基本都是之前鸿蒙黑子</a:t>
            </a:r>
            <a:endParaRPr lang="zh-CN" altLang="en-US" sz="2400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r>
              <a:rPr lang="zh-CN" altLang="en-US" sz="2400" strike="sngStrike">
                <a:solidFill>
                  <a:schemeClr val="bg1"/>
                </a:solidFill>
                <a:uFillTx/>
                <a:latin typeface="MiSans Medium" panose="00000600000000000000" charset="-122"/>
                <a:sym typeface="+mn-ea"/>
              </a:rPr>
              <a:t>黑子购买率</a:t>
            </a:r>
            <a:r>
              <a:rPr lang="en-US" altLang="zh-CN" sz="2400" strike="sngStrike">
                <a:solidFill>
                  <a:schemeClr val="bg1"/>
                </a:solidFill>
                <a:uFillTx/>
                <a:latin typeface="MiSans Medium" panose="00000600000000000000" charset="-122"/>
                <a:sym typeface="+mn-ea"/>
              </a:rPr>
              <a:t> 100%</a:t>
            </a:r>
            <a:endParaRPr lang="zh-CN" altLang="en-US" sz="2400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pPr lvl="1"/>
            <a:r>
              <a:rPr lang="zh-CN" altLang="en-US" sz="2400" strike="sngStrike">
                <a:solidFill>
                  <a:schemeClr val="bg1"/>
                </a:solidFill>
                <a:uFillTx/>
                <a:latin typeface="MiSans Medium" panose="00000600000000000000" charset="-122"/>
                <a:sym typeface="+mn-ea"/>
              </a:rPr>
              <a:t>反而吹鸿蒙的人买的比较少</a:t>
            </a:r>
            <a:endParaRPr lang="zh-CN" altLang="en-US" sz="2400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  <a:p>
            <a:endParaRPr lang="zh-CN" altLang="en-US" sz="2400" strike="sngStrike">
              <a:solidFill>
                <a:schemeClr val="bg1"/>
              </a:solidFill>
              <a:uFillTx/>
              <a:latin typeface="MiSans Medium" panose="000006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经典梗图</a:t>
            </a:r>
            <a:r>
              <a:rPr altLang="zh-CN"/>
              <a:t> - </a:t>
            </a:r>
            <a:r>
              <a:rPr lang="zh-CN" altLang="en-US"/>
              <a:t>这图说的是真的</a:t>
            </a:r>
            <a:r>
              <a:rPr lang="zh-CN" altLang="en-US"/>
              <a:t>吗？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5325" y="1642110"/>
            <a:ext cx="9124950" cy="5029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BlOGVmNDg3MjdiOTQ0NGE3NGQyMTU1MjUyNjc4YT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Application>WPS Office WWO_wpscloud_20250724035916-2663639f4a</Application>
  <PresentationFormat>自定义</PresentationFormat>
  <Paragraphs>228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MiSans</vt:lpstr>
      <vt:lpstr>MiSans Demibold</vt:lpstr>
      <vt:lpstr>MiSans Medium</vt:lpstr>
      <vt:lpstr>MiSans Normal</vt:lpstr>
      <vt:lpstr>Open Sans</vt:lpstr>
      <vt:lpstr>Noto Sans Mono</vt:lpstr>
      <vt:lpstr>汉仪书宋二KW</vt:lpstr>
      <vt:lpstr>Kingsoft Confetti</vt:lpstr>
      <vt:lpstr>Office 主题​​</vt:lpstr>
      <vt:lpstr>Termony:   在 HarmonyOS 上重建一个 Termux</vt:lpstr>
      <vt:lpstr>我是谁？</vt:lpstr>
      <vt:lpstr>我在干什么 我在当吕布啊！</vt:lpstr>
      <vt:lpstr>对不起，努力也没能当上鸿蒙开发者</vt:lpstr>
      <vt:lpstr>讨论 HOS 一些注意事项</vt:lpstr>
      <vt:lpstr>关于本次演讲的声明</vt:lpstr>
      <vt:lpstr>故事起因</vt:lpstr>
      <vt:lpstr>购买鸿蒙电脑注意事项</vt:lpstr>
      <vt:lpstr>经典梗图 - 这图说的是真的吗？</vt:lpstr>
      <vt:lpstr>亦真亦假难辨别</vt:lpstr>
      <vt:lpstr>上了新系统 怎么能不用 fastfetch</vt:lpstr>
      <vt:lpstr>Termony 项目介绍</vt:lpstr>
      <vt:lpstr>Termony 几个关心的的点</vt:lpstr>
      <vt:lpstr>HNP - CodeArts IDE 给的启发</vt:lpstr>
      <vt:lpstr>HAP 包里 module.json 描述</vt:lpstr>
      <vt:lpstr>HNP 软件包的解析</vt:lpstr>
      <vt:lpstr>jiege 的终端模拟器梦碎</vt:lpstr>
      <vt:lpstr>一些遗憾</vt:lpstr>
      <vt:lpstr>aarch64-linux-ohos/musl</vt:lpstr>
      <vt:lpstr>为什么软件没有可执行权限</vt:lpstr>
      <vt:lpstr>SEHarmony - /etc/selinux/config</vt:lpstr>
      <vt:lpstr>番外：为什么之前鸿蒙电脑重装失败</vt:lpstr>
      <vt:lpstr>xpm_module</vt:lpstr>
      <vt:lpstr>PowerPoint 演示文稿</vt:lpstr>
      <vt:lpstr>首次尝试绕过: elf-loader</vt:lpstr>
      <vt:lpstr>第二次尝试绕过：qemu-vroot / Harmonix</vt:lpstr>
      <vt:lpstr>PowerPoint 演示文稿</vt:lpstr>
      <vt:lpstr>未竟之业</vt:lpstr>
      <vt:lpstr>番外：虚拟机无法启动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Termony:   在 HarmonyOS 上重建一个 Termux</dc:title>
  <dc:creator>嘟嘟 老</dc:creator>
  <cp:lastModifiedBy>﹏夜语。</cp:lastModifiedBy>
  <dcterms:created xsi:type="dcterms:W3CDTF">2025-07-25T14:47:03Z</dcterms:created>
  <dcterms:modified xsi:type="dcterms:W3CDTF">2025-07-25T14:47:03Z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2052-12.9.0.22027</vt:lpwstr>
  </property>
</Properties>
</file>