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34"/>
  </p:handoutMasterIdLst>
  <p:sldIdLst>
    <p:sldId id="256" r:id="rId3"/>
    <p:sldId id="357" r:id="rId4"/>
    <p:sldId id="261" r:id="rId5"/>
    <p:sldId id="389" r:id="rId6"/>
    <p:sldId id="298" r:id="rId7"/>
    <p:sldId id="295" r:id="rId8"/>
    <p:sldId id="299" r:id="rId9"/>
    <p:sldId id="300" r:id="rId10"/>
    <p:sldId id="301" r:id="rId11"/>
    <p:sldId id="302" r:id="rId13"/>
    <p:sldId id="284" r:id="rId14"/>
    <p:sldId id="335" r:id="rId15"/>
    <p:sldId id="336" r:id="rId16"/>
    <p:sldId id="296" r:id="rId17"/>
    <p:sldId id="275" r:id="rId18"/>
    <p:sldId id="304" r:id="rId19"/>
    <p:sldId id="263" r:id="rId20"/>
    <p:sldId id="268" r:id="rId21"/>
    <p:sldId id="322" r:id="rId22"/>
    <p:sldId id="305" r:id="rId23"/>
    <p:sldId id="337" r:id="rId24"/>
    <p:sldId id="338" r:id="rId25"/>
    <p:sldId id="266" r:id="rId26"/>
    <p:sldId id="356" r:id="rId27"/>
    <p:sldId id="339" r:id="rId28"/>
    <p:sldId id="355" r:id="rId29"/>
    <p:sldId id="358" r:id="rId30"/>
    <p:sldId id="297" r:id="rId31"/>
    <p:sldId id="264" r:id="rId32"/>
    <p:sldId id="306" r:id="rId33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35"/>
    <a:srgbClr val="C00000"/>
    <a:srgbClr val="B5B5B5"/>
    <a:srgbClr val="780000"/>
    <a:srgbClr val="2A3135"/>
    <a:srgbClr val="420A0A"/>
    <a:srgbClr val="851515"/>
    <a:srgbClr val="672727"/>
    <a:srgbClr val="461A1A"/>
    <a:srgbClr val="5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06" d="100"/>
          <a:sy n="106" d="100"/>
        </p:scale>
        <p:origin x="51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1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义务性地进行一个与</a:t>
            </a:r>
            <a:r>
              <a:rPr lang="en-US" altLang="zh-CN">
                <a:sym typeface="+mn-ea"/>
              </a:rPr>
              <a:t> RISC-V </a:t>
            </a:r>
            <a:r>
              <a:rPr lang="zh-CN" altLang="en-US">
                <a:sym typeface="+mn-ea"/>
              </a:rPr>
              <a:t>在双周会方面的对比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越是大厂，雇主的人格化程度越低，越体现出资本性质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如果您选择参与龙架构的该类活动，即便发生了</a:t>
            </a:r>
            <a:r>
              <a:rPr lang="en-US" altLang="zh-CN">
                <a:sym typeface="+mn-ea"/>
              </a:rPr>
              <a:t>……</a:t>
            </a:r>
            <a:endParaRPr lang="en-US" altLang="zh-CN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正如你决定推的地下偶像，一直在大家的爱与关注下成长，迈向更广阔的舞台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工单作者、回复者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同时也请各位同学：保持健康，身体是革命的本钱！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52486" y="2947127"/>
            <a:ext cx="9144336" cy="883791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575" b="0">
                <a:solidFill>
                  <a:schemeClr val="bg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52486" y="2055682"/>
            <a:ext cx="9144252" cy="5487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050">
                <a:solidFill>
                  <a:schemeClr val="bg1"/>
                </a:solidFill>
                <a:latin typeface="MiSans Normal" charset="-122"/>
                <a:ea typeface="MiSans Normal" charset="-122"/>
              </a:defRPr>
            </a:lvl1pPr>
            <a:lvl2pPr marL="411480" indent="0" algn="ctr">
              <a:buNone/>
              <a:defRPr sz="1800"/>
            </a:lvl2pPr>
            <a:lvl3pPr marL="823595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8035" indent="0" algn="ctr">
              <a:buNone/>
              <a:defRPr sz="1440"/>
            </a:lvl6pPr>
            <a:lvl7pPr marL="2469515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2475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52486" y="5884655"/>
            <a:ext cx="2743276" cy="365141"/>
          </a:xfrm>
        </p:spPr>
        <p:txBody>
          <a:bodyPr lIns="90000"/>
          <a:lstStyle>
            <a:lvl1pPr>
              <a:defRPr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51342" y="5884654"/>
            <a:ext cx="2743276" cy="3651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2025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2486" y="4663773"/>
            <a:ext cx="4103426" cy="480308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4290" indent="0" algn="l">
              <a:buClr>
                <a:srgbClr val="198BD7"/>
              </a:buClr>
              <a:buFont typeface="Arial" panose="020B0604020202020204" pitchFamily="34" charset="0"/>
              <a:buNone/>
              <a:defRPr sz="2285">
                <a:solidFill>
                  <a:schemeClr val="bg1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2486" y="5254630"/>
            <a:ext cx="4103426" cy="480308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4290" indent="0" algn="l">
              <a:buClr>
                <a:srgbClr val="198BD7"/>
              </a:buClr>
              <a:buFont typeface="Arial" panose="020B0604020202020204" pitchFamily="34" charset="0"/>
              <a:buNone/>
              <a:defRPr sz="2285">
                <a:solidFill>
                  <a:schemeClr val="bg1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52486" y="2775488"/>
            <a:ext cx="91409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52486" y="1198062"/>
            <a:ext cx="6447112" cy="685981"/>
            <a:chOff x="2053087" y="1201546"/>
            <a:chExt cx="557828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3810" dirty="0">
                  <a:solidFill>
                    <a:schemeClr val="bg1"/>
                  </a:solidFill>
                  <a:latin typeface="MiSans Medium" charset="-122"/>
                  <a:ea typeface="MiSans Medium" charset="-122"/>
                  <a:cs typeface="Open Sans" panose="020B0606030504020204" pitchFamily="2" charset="0"/>
                </a:rPr>
                <a:t>AOSCC 2025</a:t>
              </a:r>
              <a:endParaRPr lang="en-US" altLang="zh-CN" sz="3810" dirty="0">
                <a:solidFill>
                  <a:schemeClr val="bg1"/>
                </a:solidFill>
                <a:latin typeface="MiSans Medium" charset="-122"/>
                <a:ea typeface="MiSans Medium" charset="-122"/>
                <a:cs typeface="Open Sans" panose="020B0606030504020204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932286" y="1251322"/>
              <a:ext cx="0" cy="576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07509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620" dirty="0">
                  <a:solidFill>
                    <a:srgbClr val="FF3535"/>
                  </a:solidFill>
                  <a:latin typeface="MiSans Medium" charset="-122"/>
                  <a:ea typeface="MiSans Medium" charset="-122"/>
                </a:rPr>
                <a:t>欢迎</a:t>
              </a:r>
              <a:endParaRPr lang="zh-CN" altLang="en-US" sz="3620" dirty="0">
                <a:solidFill>
                  <a:srgbClr val="FF3535"/>
                </a:solidFill>
                <a:latin typeface="MiSans Medium" charset="-122"/>
                <a:ea typeface="MiSans Medium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86" y="685895"/>
            <a:ext cx="10173452" cy="75448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 marL="85725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200150" eaLnBrk="1" fontAlgn="auto" latinLnBrk="0" hangingPunct="1"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486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07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87108" tIns="43554" rIns="87108" bIns="435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z="1525" smtClean="0"/>
            </a:fld>
            <a:endParaRPr lang="zh-CN" altLang="en-US" sz="1525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53354" y="360874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6480" dirty="0">
              <a:solidFill>
                <a:srgbClr val="FF3535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48286" y="1149454"/>
            <a:ext cx="5105892" cy="3909378"/>
          </a:xfrm>
        </p:spPr>
        <p:txBody>
          <a:bodyPr anchor="t">
            <a:normAutofit/>
          </a:bodyPr>
          <a:lstStyle>
            <a:lvl1pPr marL="68580" indent="0">
              <a:buNone/>
              <a:defRPr sz="40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324790" y="4303485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6480" dirty="0">
              <a:solidFill>
                <a:srgbClr val="FF3535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486" y="685896"/>
            <a:ext cx="10172550" cy="7544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5447" y="685896"/>
            <a:ext cx="76199" cy="754485"/>
          </a:xfrm>
          <a:prstGeom prst="rect">
            <a:avLst/>
          </a:prstGeom>
          <a:solidFill>
            <a:srgbClr val="FF35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23595" rtl="0" eaLnBrk="1" latinLnBrk="0" hangingPunct="1">
        <a:lnSpc>
          <a:spcPct val="90000"/>
        </a:lnSpc>
        <a:spcBef>
          <a:spcPct val="0"/>
        </a:spcBef>
        <a:buNone/>
        <a:defRPr sz="4190" kern="1200">
          <a:solidFill>
            <a:schemeClr val="bg1"/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11480" indent="-342900" algn="l" defTabSz="823595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66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1pPr>
      <a:lvl2pPr marL="857250" indent="-34290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228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2pPr>
      <a:lvl3pPr marL="1200150" indent="-27432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90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3pPr>
      <a:lvl4pPr marL="144018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71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4pPr>
      <a:lvl5pPr marL="185166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B0604020202020204" pitchFamily="34" charset="0"/>
        <a:buChar char="•"/>
        <a:defRPr sz="171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5pPr>
      <a:lvl6pPr marL="226377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5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21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59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47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github.com/loongson-community/discussions/issues/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hyperlink" Target="https://github.com/xen0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tatic.sse.com.cn/disclosure/listedinfo/announcement/c/new/2025-04-29/688047_20250429_83JD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5202 </a:t>
            </a:r>
            <a:r>
              <a:rPr lang="zh-CN" altLang="en-US">
                <a:sym typeface="+mn-ea"/>
              </a:rPr>
              <a:t>年了，</a:t>
            </a:r>
            <a:r>
              <a:rPr lang="zh-CN" altLang="en-US" sz="4500" spc="-9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咱多龙了？</a:t>
            </a:r>
            <a:endParaRPr lang="zh-CN" altLang="en-US" sz="4500" spc="-900">
              <a:solidFill>
                <a:schemeClr val="bg1"/>
              </a:solidFill>
              <a:uFillTx/>
              <a:latin typeface="Smiley Sans Oblique" charset="-122"/>
              <a:ea typeface="Smiley Sans Oblique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/>
              <a:t>It’s 5202, HOWFARHAVEWELOONG’D?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xen0n</a:t>
            </a:r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>
                <a:solidFill>
                  <a:schemeClr val="tx2"/>
                </a:solidFill>
                <a:latin typeface="MiSans Light" charset="-122"/>
                <a:ea typeface="MiSans Light" charset="-122"/>
              </a:rPr>
              <a:t>开源个体户身份</a:t>
            </a:r>
            <a:endParaRPr lang="zh-CN" altLang="en-US">
              <a:solidFill>
                <a:schemeClr val="tx2"/>
              </a:solidFill>
              <a:latin typeface="MiSans Light" charset="-122"/>
              <a:ea typeface="MiSans Light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管中窥豹：为何我认为龙架构比</a:t>
            </a:r>
            <a:r>
              <a:rPr altLang="zh-CN"/>
              <a:t> RV </a:t>
            </a:r>
            <a:r>
              <a:rPr lang="zh-CN" altLang="en-US"/>
              <a:t>更草根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龙架构双周会与</a:t>
            </a:r>
            <a:r>
              <a:rPr lang="en-US" altLang="zh-CN"/>
              <a:t> RISC-V </a:t>
            </a:r>
            <a:r>
              <a:rPr lang="zh-CN" altLang="en-US"/>
              <a:t>双周会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en-US" altLang="zh-CN"/>
              <a:t>RISC-V </a:t>
            </a:r>
            <a:r>
              <a:rPr lang="zh-CN" altLang="en-US"/>
              <a:t>双周会都在工作时间举办，上会的人往往用工作身份</a:t>
            </a:r>
            <a:endParaRPr lang="zh-CN" altLang="en-US"/>
          </a:p>
          <a:p>
            <a:pPr lvl="1"/>
            <a:r>
              <a:rPr lang="zh-CN" altLang="en-US"/>
              <a:t>龙架构双周会都在休息日举办，上会都用网名</a:t>
            </a:r>
            <a:endParaRPr lang="zh-CN" altLang="en-US"/>
          </a:p>
          <a:p>
            <a:pPr lvl="2"/>
            <a:r>
              <a:rPr lang="zh-CN" altLang="en-US"/>
              <a:t>特别地：龙芯员工不被允许使用工作身份！</a:t>
            </a:r>
            <a:endParaRPr lang="zh-CN" altLang="en-US"/>
          </a:p>
          <a:p>
            <a:pPr lvl="0"/>
            <a:r>
              <a:rPr lang="zh-CN" altLang="en-US"/>
              <a:t>龙架构社区运营与</a:t>
            </a:r>
            <a:r>
              <a:rPr lang="en-US" altLang="zh-CN"/>
              <a:t> RISC-V </a:t>
            </a:r>
            <a:r>
              <a:rPr lang="zh-CN" altLang="en-US"/>
              <a:t>社区运营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en-US" altLang="zh-CN"/>
              <a:t>RISC-V </a:t>
            </a:r>
            <a:r>
              <a:rPr lang="zh-CN" altLang="en-US"/>
              <a:t>背靠</a:t>
            </a:r>
            <a:r>
              <a:rPr lang="en-US" altLang="zh-CN"/>
              <a:t> RVI </a:t>
            </a:r>
            <a:r>
              <a:rPr lang="zh-CN" altLang="en-US"/>
              <a:t>与成员单位，有媒体矩阵，有宣传大使，有国际定期活动，有培训</a:t>
            </a:r>
            <a:r>
              <a:rPr lang="en-US" altLang="zh-CN"/>
              <a:t>/</a:t>
            </a:r>
            <a:r>
              <a:rPr lang="zh-CN" altLang="en-US"/>
              <a:t>认证体制，有社区运营</a:t>
            </a:r>
            <a:endParaRPr lang="zh-CN" altLang="en-US"/>
          </a:p>
          <a:p>
            <a:pPr lvl="1"/>
            <a:r>
              <a:rPr lang="zh-CN" altLang="en-US"/>
              <a:t>龙架构背靠</a:t>
            </a:r>
            <a:endParaRPr lang="en-US" altLang="zh-C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5156835"/>
            <a:ext cx="1301115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“自力更省，</a:t>
            </a:r>
            <a:r>
              <a:rPr lang="zh-CN" altLang="en-US">
                <a:sym typeface="+mn-ea"/>
              </a:rPr>
              <a:t>自力更强，自力更好</a:t>
            </a:r>
            <a:r>
              <a:rPr lang="zh-CN" altLang="en-US">
                <a:sym typeface="+mn-ea"/>
              </a:rPr>
              <a:t>”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这是龙芯给</a:t>
            </a:r>
            <a:r>
              <a:rPr lang="en-US" altLang="zh-CN"/>
              <a:t> 6 </a:t>
            </a:r>
            <a:r>
              <a:rPr lang="zh-CN" altLang="en-US"/>
              <a:t>月底发布会新想的标语</a:t>
            </a:r>
            <a:endParaRPr lang="zh-CN" altLang="en-US"/>
          </a:p>
          <a:p>
            <a:pPr lvl="0"/>
            <a:r>
              <a:rPr lang="zh-CN" altLang="en-US"/>
              <a:t>我可太认同了，可不是嘛，说出了咱的心声</a:t>
            </a:r>
            <a:r>
              <a:rPr lang="en-US" altLang="zh-CN"/>
              <a:t>——</a:t>
            </a:r>
            <a:endParaRPr lang="en-US" altLang="zh-CN"/>
          </a:p>
          <a:p>
            <a:pPr lvl="1"/>
            <a:r>
              <a:rPr lang="zh-CN" altLang="en-US"/>
              <a:t>在之前的几年间，由于种种犄角旮旯生态的龙芯缺位，社区同志站了出来，于是乎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/>
              <a:t>社区的工作往往消耗更少人天，正确性、性能、工程质量更佳、</a:t>
            </a:r>
            <a:br>
              <a:rPr lang="zh-CN" altLang="en-US"/>
            </a:br>
            <a:r>
              <a:rPr lang="zh-CN" altLang="en-US"/>
              <a:t>沟通更顺畅</a:t>
            </a:r>
            <a:r>
              <a:rPr lang="en-US" altLang="zh-CN"/>
              <a:t>……</a:t>
            </a:r>
            <a:r>
              <a:rPr lang="zh-CN" altLang="en-US"/>
              <a:t>（当然，凡事都有例外）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独立开发者：警惕隐性剥削！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现在很多社区都在搞</a:t>
            </a:r>
            <a:r>
              <a:rPr lang="en-US" altLang="zh-CN"/>
              <a:t> GSoC/OSPP </a:t>
            </a:r>
            <a:r>
              <a:rPr lang="zh-CN" altLang="en-US"/>
              <a:t>性质活动、打赏机制等</a:t>
            </a:r>
            <a:endParaRPr lang="zh-CN" altLang="en-US"/>
          </a:p>
          <a:p>
            <a:pPr lvl="1"/>
            <a:r>
              <a:rPr lang="zh-CN" altLang="en-US">
                <a:latin typeface="MiSans Heavy" charset="-122"/>
                <a:ea typeface="MiSans Heavy" charset="-122"/>
              </a:rPr>
              <a:t>像是</a:t>
            </a:r>
            <a:r>
              <a:rPr lang="zh-CN" altLang="en-US"/>
              <a:t>你燃烧了激情、证明你获得并使用了知识，你</a:t>
            </a:r>
            <a:r>
              <a:rPr lang="zh-CN" altLang="en-US">
                <a:latin typeface="MiSans Heavy" charset="-122"/>
                <a:ea typeface="MiSans Heavy" charset="-122"/>
              </a:rPr>
              <a:t>就</a:t>
            </a:r>
            <a:r>
              <a:rPr lang="zh-CN" altLang="en-US"/>
              <a:t>能收获物质报酬、社区声望、工作</a:t>
            </a:r>
            <a:r>
              <a:rPr lang="en-US" altLang="zh-CN"/>
              <a:t> offer </a:t>
            </a:r>
            <a:r>
              <a:rPr lang="zh-CN" altLang="en-US"/>
              <a:t>等等</a:t>
            </a:r>
            <a:r>
              <a:rPr lang="zh-CN" altLang="en-US">
                <a:latin typeface="MiSans Heavy" charset="-122"/>
                <a:ea typeface="MiSans Heavy" charset="-122"/>
              </a:rPr>
              <a:t>一样</a:t>
            </a:r>
            <a:endParaRPr lang="zh-CN" altLang="en-US"/>
          </a:p>
          <a:p>
            <a:pPr lvl="1"/>
            <a:r>
              <a:rPr lang="zh-CN" altLang="en-US"/>
              <a:t>它们是恩赐吗？我看未必！也可能是通往被剥削之路的邀请函</a:t>
            </a:r>
            <a:endParaRPr lang="zh-CN" altLang="en-US"/>
          </a:p>
          <a:p>
            <a:pPr lvl="0"/>
            <a:r>
              <a:rPr lang="zh-CN" altLang="en-US"/>
              <a:t>以</a:t>
            </a:r>
            <a:r>
              <a:rPr lang="en-US" altLang="zh-CN"/>
              <a:t> RISC-V </a:t>
            </a:r>
            <a:r>
              <a:rPr lang="zh-CN" altLang="en-US"/>
              <a:t>为例：这是一个隐患</a:t>
            </a:r>
            <a:endParaRPr lang="zh-CN" altLang="en-US"/>
          </a:p>
          <a:p>
            <a:pPr lvl="1"/>
            <a:r>
              <a:rPr lang="zh-CN" altLang="en-US"/>
              <a:t>该生态的许多工作都具有生态内的普惠性质，因此即便您受雇于小厂，您也在间接为大厂打工，并且未被支付充分的对价</a:t>
            </a:r>
            <a:endParaRPr lang="zh-CN" altLang="en-US"/>
          </a:p>
          <a:p>
            <a:pPr lvl="0"/>
            <a:r>
              <a:rPr lang="zh-CN" altLang="en-US"/>
              <a:t>对龙架构而言，由于体量原因，目前该隐患比</a:t>
            </a:r>
            <a:r>
              <a:rPr lang="en-US" altLang="zh-CN"/>
              <a:t> RV </a:t>
            </a:r>
            <a:r>
              <a:rPr lang="zh-CN" altLang="en-US"/>
              <a:t>小</a:t>
            </a:r>
            <a:endParaRPr lang="zh-CN" altLang="en-US"/>
          </a:p>
          <a:p>
            <a:pPr lvl="1"/>
            <a:r>
              <a:rPr lang="zh-CN" altLang="en-US"/>
              <a:t>即便仍然发生了，您的损失也（大概）相对更小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20000"/>
          </a:bodyPr>
          <a:p>
            <a:r>
              <a:rPr lang="zh-CN" altLang="en-US"/>
              <a:t>也许有些反直觉</a:t>
            </a:r>
            <a:r>
              <a:rPr lang="en-US" altLang="zh-CN"/>
              <a:t>——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虽然有着中心化治理架构</a:t>
            </a:r>
            <a:br>
              <a:rPr lang="zh-CN" altLang="en-US"/>
            </a:br>
            <a:r>
              <a:rPr lang="zh-CN" altLang="en-US"/>
              <a:t>龙架构可能更倾向于与草根社区一同生长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——</a:t>
            </a:r>
            <a:r>
              <a:rPr lang="zh-CN" altLang="en-US"/>
              <a:t>正论时间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龙架构的比较优势何在？</a:t>
            </a:r>
            <a:endParaRPr lang="zh-CN" altLang="en-US"/>
          </a:p>
          <a:p>
            <a:r>
              <a:rPr lang="zh-CN" altLang="en-US"/>
              <a:t>何为龙架构生态目前的主要矛盾？</a:t>
            </a:r>
            <a:endParaRPr lang="zh-CN" altLang="en-US"/>
          </a:p>
          <a:p>
            <a:r>
              <a:rPr lang="zh-CN" altLang="en-US"/>
              <a:t>如何在低资源投入</a:t>
            </a:r>
            <a:r>
              <a:rPr lang="en-US" altLang="zh-CN"/>
              <a:t>/</a:t>
            </a:r>
            <a:r>
              <a:rPr lang="zh-CN" altLang="en-US"/>
              <a:t>杠杆的条件下发展社区？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先请大家思考一个问题</a:t>
            </a:r>
            <a:r>
              <a:rPr altLang="zh-CN"/>
              <a:t>——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2024 </a:t>
            </a:r>
            <a:r>
              <a:rPr lang="zh-CN" altLang="en-US"/>
              <a:t>年度“十大网络用语”之一：“</a:t>
            </a:r>
            <a:r>
              <a:rPr lang="en-US" altLang="zh-CN"/>
              <a:t>city </a:t>
            </a:r>
            <a:r>
              <a:rPr lang="zh-CN" altLang="en-US"/>
              <a:t>不</a:t>
            </a:r>
            <a:r>
              <a:rPr lang="en-US" altLang="zh-CN"/>
              <a:t> city</a:t>
            </a:r>
            <a:r>
              <a:rPr lang="zh-CN" altLang="en-US"/>
              <a:t>”</a:t>
            </a:r>
            <a:endParaRPr lang="zh-CN" altLang="en-US"/>
          </a:p>
          <a:p>
            <a:pPr lvl="1"/>
            <a:r>
              <a:rPr lang="zh-CN" altLang="en-US"/>
              <a:t>由</a:t>
            </a:r>
            <a:r>
              <a:rPr lang="en-US" altLang="zh-CN"/>
              <a:t> #ChinaTravel </a:t>
            </a:r>
            <a:r>
              <a:rPr lang="zh-CN" altLang="en-US"/>
              <a:t>热潮下来华的非汉语母语者，使用汉语创造</a:t>
            </a:r>
            <a:endParaRPr lang="zh-CN" altLang="en-US"/>
          </a:p>
          <a:p>
            <a:pPr lvl="1"/>
            <a:r>
              <a:rPr lang="zh-CN" altLang="en-US"/>
              <a:t>但无论您是汉语母语者与否，此表达的“</a:t>
            </a:r>
            <a:r>
              <a:rPr lang="en-US" altLang="zh-CN"/>
              <a:t>city</a:t>
            </a:r>
            <a:r>
              <a:rPr lang="zh-CN" altLang="en-US"/>
              <a:t>”之处都能成功传达到</a:t>
            </a:r>
            <a:endParaRPr lang="zh-CN" altLang="en-US"/>
          </a:p>
          <a:p>
            <a:pPr lvl="0"/>
            <a:r>
              <a:rPr lang="zh-CN" altLang="en-US"/>
              <a:t>这个构造属于汉语文化吗？属于中国文化吗？</a:t>
            </a:r>
            <a:endParaRPr lang="zh-CN" altLang="en-US"/>
          </a:p>
          <a:p>
            <a:pPr lvl="0"/>
            <a:r>
              <a:rPr lang="zh-CN" altLang="en-US"/>
              <a:t>左宗棠鸡、</a:t>
            </a:r>
            <a:r>
              <a:rPr lang="en-US" altLang="zh-CN"/>
              <a:t>fortune cookies </a:t>
            </a:r>
            <a:r>
              <a:rPr lang="zh-CN" altLang="en-US"/>
              <a:t>属于中国饮食文化吗？</a:t>
            </a:r>
            <a:endParaRPr lang="zh-CN" altLang="en-US"/>
          </a:p>
          <a:p>
            <a:pPr lvl="0"/>
            <a:r>
              <a:rPr lang="zh-CN" altLang="en-US"/>
              <a:t>这和龙芯、龙架构有什么关系？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r>
              <a:rPr lang="zh-CN" altLang="en-US">
                <a:sym typeface="+mn-ea"/>
              </a:rPr>
              <a:t>龙芯的老胡曾经曰过：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中国人可以用英语写文章，但永远不可能用英语发展中国文化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743700" y="1149350"/>
            <a:ext cx="4717415" cy="958850"/>
          </a:xfrm>
          <a:prstGeom prst="wedgeRoundRectCallout">
            <a:avLst>
              <a:gd name="adj1" fmla="val -46459"/>
              <a:gd name="adj2" fmla="val 99536"/>
              <a:gd name="adj3" fmla="val 16667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那么学习、使用“汉语”的“外国人”</a:t>
            </a:r>
            <a:br>
              <a:rPr lang="zh-CN" altLang="en-US" sz="2400">
                <a:latin typeface="MiSans Medium" charset="-122"/>
                <a:ea typeface="MiSans Medium" charset="-122"/>
                <a:cs typeface="MiSans Medium" charset="-122"/>
                <a:sym typeface="+mn-ea"/>
              </a:rPr>
            </a:br>
            <a:r>
              <a:rPr lang="zh-CN" altLang="en-US" sz="240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有资格发展“中国文化</a:t>
            </a:r>
            <a:r>
              <a:rPr lang="en-US" altLang="zh-CN" sz="240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”</a:t>
            </a:r>
            <a:r>
              <a:rPr lang="zh-CN" altLang="en-US" sz="2400">
                <a:latin typeface="MiSans Medium" charset="-122"/>
                <a:ea typeface="MiSans Medium" charset="-122"/>
                <a:cs typeface="MiSans Medium" charset="-122"/>
                <a:sym typeface="+mn-ea"/>
              </a:rPr>
              <a:t>吗？</a:t>
            </a:r>
            <a:endParaRPr lang="en-US" sz="2400">
              <a:latin typeface="MiSans Medium" charset="-122"/>
              <a:ea typeface="MiSans Medium" charset="-122"/>
              <a:cs typeface="MiSans Medium" charset="-12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83655" y="3789045"/>
            <a:ext cx="5379720" cy="1948180"/>
          </a:xfrm>
          <a:prstGeom prst="wedgeRoundRectCallout">
            <a:avLst>
              <a:gd name="adj1" fmla="val -46883"/>
              <a:gd name="adj2" fmla="val -76662"/>
              <a:gd name="adj3" fmla="val 16667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lvl="1" indent="0" fontAlgn="auto"/>
            <a:r>
              <a:rPr lang="zh-CN" altLang="en-US" sz="3200">
                <a:latin typeface="MiSans Heavy" charset="-122"/>
                <a:ea typeface="MiSans Heavy" charset="-122"/>
                <a:sym typeface="+mn-ea"/>
              </a:rPr>
              <a:t>非龙芯第一方的龙架构用户，有资格发展龙架构主流生态吗？</a:t>
            </a:r>
            <a:endParaRPr lang="zh-CN" altLang="en-US" sz="3200">
              <a:latin typeface="MiSans Heavy" charset="-122"/>
              <a:ea typeface="MiSans Heavy" charset="-122"/>
              <a:cs typeface="MiSans Medium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LoongArch </a:t>
            </a:r>
            <a:r>
              <a:rPr lang="zh-CN" altLang="en-US"/>
              <a:t>的比较优势在哪儿？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决策循环（</a:t>
            </a:r>
            <a:r>
              <a:rPr lang="en-US">
                <a:sym typeface="+mn-ea"/>
              </a:rPr>
              <a:t>PDCA / OODA</a:t>
            </a:r>
            <a:r>
              <a:rPr lang="zh-CN" altLang="en-US">
                <a:sym typeface="+mn-ea"/>
              </a:rPr>
              <a:t>）更快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天下武功唯快不破！</a:t>
            </a:r>
            <a:endParaRPr lang="zh-CN" altLang="en-US" sz="2000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如果这个优势都没，还搞什么中心化治理？</a:t>
            </a:r>
            <a:endParaRPr lang="zh-CN" altLang="en-US"/>
          </a:p>
          <a:p>
            <a:r>
              <a:rPr lang="zh-CN" altLang="en-US"/>
              <a:t>（纸面）承诺了</a:t>
            </a:r>
            <a:r>
              <a:rPr lang="zh-CN" altLang="en-US">
                <a:latin typeface="MiSans Heavy" charset="-122"/>
                <a:ea typeface="MiSans Heavy" charset="-122"/>
              </a:rPr>
              <a:t>有序</a:t>
            </a:r>
            <a:r>
              <a:rPr lang="zh-CN" altLang="en-US"/>
              <a:t>开放（</a:t>
            </a:r>
            <a:r>
              <a:rPr lang="en-US" altLang="zh-CN"/>
              <a:t>2023.11.28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 sz="2000"/>
              <a:t>相比</a:t>
            </a:r>
            <a:r>
              <a:rPr lang="en-US" altLang="zh-CN" sz="2000"/>
              <a:t> BSD</a:t>
            </a:r>
            <a:r>
              <a:rPr lang="zh-CN" altLang="en-US" sz="2000"/>
              <a:t>，更类似</a:t>
            </a:r>
            <a:r>
              <a:rPr lang="en-US" altLang="zh-CN" sz="2000"/>
              <a:t> GPL</a:t>
            </a:r>
            <a:r>
              <a:rPr lang="zh-CN" altLang="en-US" sz="2000"/>
              <a:t>：确保沟通发生、用户享有足够权利</a:t>
            </a:r>
            <a:endParaRPr lang="zh-CN" altLang="en-US"/>
          </a:p>
          <a:p>
            <a:r>
              <a:rPr lang="zh-CN" altLang="en-US"/>
              <a:t>社区劳动成果不会被大企业窃取</a:t>
            </a:r>
            <a:endParaRPr lang="zh-CN" altLang="en-US"/>
          </a:p>
          <a:p>
            <a:pPr lvl="1"/>
            <a:r>
              <a:rPr lang="zh-CN" altLang="en-US"/>
              <a:t>龙芯中科不是巨人，即便“窃”了，心有戚戚焉的程度可能还好（？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去年以来，更多同学们扛起了大旗</a:t>
            </a:r>
            <a:endParaRPr altLang="zh-C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以下排名不分先后，按照相应同学</a:t>
            </a:r>
            <a:r>
              <a:rPr lang="en-US" altLang="zh-CN"/>
              <a:t> ID </a:t>
            </a:r>
            <a:r>
              <a:rPr lang="zh-CN" altLang="en-US"/>
              <a:t>升序排列</a:t>
            </a:r>
            <a:endParaRPr lang="zh-CN" altLang="en-US"/>
          </a:p>
          <a:p>
            <a:r>
              <a:rPr lang="zh-CN" altLang="en-US"/>
              <a:t>龙架构的高性能网络栈探索：</a:t>
            </a:r>
            <a:r>
              <a:rPr lang="en-US" altLang="zh-CN"/>
              <a:t>@BPFire</a:t>
            </a:r>
            <a:endParaRPr lang="en-US" altLang="zh-CN"/>
          </a:p>
          <a:p>
            <a:r>
              <a:rPr lang="en-US" altLang="zh-CN">
                <a:sym typeface="+mn-ea"/>
              </a:rPr>
              <a:t>.NET SDK </a:t>
            </a:r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 no-LSX </a:t>
            </a:r>
            <a:r>
              <a:rPr lang="zh-CN" altLang="en-US">
                <a:sym typeface="+mn-ea"/>
              </a:rPr>
              <a:t>平台的验证工作：</a:t>
            </a:r>
            <a:r>
              <a:rPr lang="en-US" altLang="zh-CN">
                <a:sym typeface="+mn-ea"/>
              </a:rPr>
              <a:t>@driver1998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安同</a:t>
            </a:r>
            <a:r>
              <a:rPr lang="en-US" altLang="zh-CN">
                <a:sym typeface="+mn-ea"/>
              </a:rPr>
              <a:t> OS 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 no-LSX </a:t>
            </a:r>
            <a:r>
              <a:rPr lang="zh-CN" altLang="en-US">
                <a:sym typeface="+mn-ea"/>
              </a:rPr>
              <a:t>移植工作：</a:t>
            </a:r>
            <a:r>
              <a:rPr lang="en-US" altLang="zh-CN">
                <a:sym typeface="+mn-ea"/>
              </a:rPr>
              <a:t>@Ilikara</a:t>
            </a:r>
            <a:endParaRPr lang="en-US" altLang="zh-CN"/>
          </a:p>
          <a:p>
            <a:r>
              <a:rPr lang="zh-CN" altLang="en-US"/>
              <a:t>各种</a:t>
            </a:r>
            <a:r>
              <a:rPr lang="en-US" altLang="zh-CN"/>
              <a:t> SIMD </a:t>
            </a:r>
            <a:r>
              <a:rPr lang="zh-CN" altLang="en-US"/>
              <a:t>优化</a:t>
            </a:r>
            <a:r>
              <a:rPr lang="en-US" altLang="zh-CN"/>
              <a:t> &amp; JIT </a:t>
            </a:r>
            <a:r>
              <a:rPr lang="zh-CN" altLang="en-US"/>
              <a:t>移植：</a:t>
            </a:r>
            <a:r>
              <a:rPr lang="en-US" altLang="zh-CN"/>
              <a:t>@ksco, @lrzlin, ...</a:t>
            </a:r>
            <a:endParaRPr lang="en-US" altLang="zh-CN"/>
          </a:p>
          <a:p>
            <a:r>
              <a:rPr lang="zh-CN" altLang="en-US">
                <a:sym typeface="+mn-ea"/>
              </a:rPr>
              <a:t>新世界</a:t>
            </a:r>
            <a:r>
              <a:rPr lang="en-US" altLang="zh-CN">
                <a:sym typeface="+mn-ea"/>
              </a:rPr>
              <a:t> </a:t>
            </a:r>
            <a:r>
              <a:rPr lang="en-US">
                <a:sym typeface="+mn-ea"/>
              </a:rPr>
              <a:t>PyPI </a:t>
            </a:r>
            <a:r>
              <a:rPr lang="zh-CN" altLang="en-US">
                <a:sym typeface="+mn-ea"/>
              </a:rPr>
              <a:t>生态建设：</a:t>
            </a:r>
            <a:r>
              <a:rPr lang="en-US" altLang="zh-CN">
                <a:sym typeface="+mn-ea"/>
              </a:rPr>
              <a:t>@wojiushixiaobai</a:t>
            </a:r>
            <a:endParaRPr lang="en-US" altLang="zh-CN">
              <a:sym typeface="+mn-ea"/>
            </a:endParaRPr>
          </a:p>
          <a:p>
            <a:r>
              <a:rPr lang="zh-CN" altLang="en-US"/>
              <a:t>以及我</a:t>
            </a:r>
            <a:r>
              <a:rPr lang="en-US" altLang="zh-CN"/>
              <a:t> 5 </a:t>
            </a:r>
            <a:r>
              <a:rPr lang="zh-CN" altLang="en-US"/>
              <a:t>分钟内没有想到的其他贡献者们</a:t>
            </a:r>
            <a:endParaRPr lang="zh-CN" altLang="en-US"/>
          </a:p>
          <a:p>
            <a:r>
              <a:rPr lang="zh-CN" altLang="en-US"/>
              <a:t>然而，也有一些角落，群众想贡献而不得</a:t>
            </a: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20000"/>
          </a:bodyPr>
          <a:p>
            <a:r>
              <a:rPr lang="en-US" sz="9600">
                <a:latin typeface="MiSans Heavy" charset="-122"/>
                <a:ea typeface="MiSans Heavy" charset="-122"/>
              </a:rPr>
              <a:t>GSGPU</a:t>
            </a:r>
            <a:endParaRPr lang="en-US" sz="9600">
              <a:latin typeface="MiSans Heavy" charset="-122"/>
              <a:ea typeface="MiSans Heavy" charset="-122"/>
            </a:endParaRPr>
          </a:p>
          <a:p>
            <a:r>
              <a:rPr lang="zh-CN" altLang="en-US"/>
              <a:t>第一方支持长久缺位</a:t>
            </a:r>
            <a:br>
              <a:rPr lang="zh-CN" altLang="en-US"/>
            </a:br>
            <a:r>
              <a:rPr lang="zh-CN" altLang="en-US"/>
              <a:t>群众</a:t>
            </a:r>
            <a:r>
              <a:rPr lang="zh-CN" altLang="en-US"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自力更生</a:t>
            </a:r>
            <a:br>
              <a:rPr lang="zh-CN" altLang="en-US"/>
            </a:br>
            <a:r>
              <a:rPr lang="zh-CN" altLang="en-US"/>
              <a:t>可取而代之矣？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背景知识：词条「龙」</a:t>
            </a:r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【名】一种中国神话生物</a:t>
            </a:r>
            <a:endParaRPr lang="zh-CN" altLang="en-US"/>
          </a:p>
          <a:p>
            <a:r>
              <a:rPr lang="zh-CN" altLang="en-US"/>
              <a:t>【缩略】龙芯中科、龙架构</a:t>
            </a:r>
            <a:r>
              <a:rPr lang="zh-CN" altLang="en-US" strike="sngStrike">
                <a:solidFill>
                  <a:schemeClr val="bg1"/>
                </a:solidFill>
                <a:uFillTx/>
              </a:rPr>
              <a:t>、奶龙</a:t>
            </a:r>
            <a:r>
              <a:rPr lang="zh-CN" altLang="en-US"/>
              <a:t>的简称</a:t>
            </a:r>
            <a:r>
              <a:rPr lang="en-US" altLang="zh-CN"/>
              <a:t>/</a:t>
            </a:r>
            <a:r>
              <a:rPr lang="zh-CN" altLang="en-US"/>
              <a:t>戏称</a:t>
            </a:r>
            <a:endParaRPr lang="zh-CN" altLang="en-US"/>
          </a:p>
          <a:p>
            <a:r>
              <a:rPr lang="zh-CN" altLang="en-US"/>
              <a:t>【形】熟悉龙架构的；可在龙架构上工作良好的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他最近是不是有点～了；这个包从</a:t>
            </a:r>
            <a:r>
              <a:rPr lang="en-US" altLang="zh-CN">
                <a:sym typeface="+mn-ea"/>
              </a:rPr>
              <a:t> 2024 </a:t>
            </a:r>
            <a:r>
              <a:rPr lang="zh-CN" altLang="en-US">
                <a:sym typeface="+mn-ea"/>
              </a:rPr>
              <a:t>年就～了</a:t>
            </a:r>
            <a:endParaRPr lang="zh-CN" altLang="en-US"/>
          </a:p>
          <a:p>
            <a:r>
              <a:rPr lang="zh-CN" altLang="en-US"/>
              <a:t>【动】进行龙架构相关的工作</a:t>
            </a:r>
            <a:endParaRPr lang="zh-CN" altLang="en-US"/>
          </a:p>
          <a:p>
            <a:pPr lvl="1"/>
            <a:r>
              <a:rPr lang="zh-CN" altLang="en-US"/>
              <a:t>你们在角落里偷偷摸摸地～什么呢？</a:t>
            </a:r>
            <a:r>
              <a:rPr lang="en-US" altLang="zh-CN" strike="sngStrike">
                <a:solidFill>
                  <a:schemeClr val="bg1"/>
                </a:solidFill>
                <a:uFillTx/>
              </a:rPr>
              <a:t>rwkk</a:t>
            </a:r>
            <a:r>
              <a:rPr lang="zh-CN" altLang="en-US">
                <a:solidFill>
                  <a:schemeClr val="bg1"/>
                </a:solidFill>
                <a:uFillTx/>
              </a:rPr>
              <a:t>；这台机器现在正在～</a:t>
            </a:r>
            <a:endParaRPr lang="zh-CN" altLang="en-US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听其言，观其行，保持谨慎乐观</a:t>
            </a:r>
            <a:r>
              <a:rPr altLang="zh-CN"/>
              <a:t>——</a:t>
            </a:r>
            <a:endParaRPr altLang="zh-C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作为中心化治理架构的中心节点，作为第一方的龙芯公司，天然背负更多的自证义务</a:t>
            </a:r>
            <a:endParaRPr lang="zh-CN" altLang="en-US"/>
          </a:p>
          <a:p>
            <a:r>
              <a:rPr lang="zh-CN" altLang="en-US"/>
              <a:t>私下的沟通大多态度积极、效果良好，但仍然希望能落实到有明确法律效力的地方</a:t>
            </a:r>
            <a:endParaRPr lang="zh-CN" altLang="en-US"/>
          </a:p>
          <a:p>
            <a:r>
              <a:rPr lang="zh-CN" altLang="en-US"/>
              <a:t>善意地提醒龙芯公司：</a:t>
            </a:r>
            <a:r>
              <a:rPr lang="zh-CN" altLang="en-US">
                <a:latin typeface="MiSans Heavy" charset="-122"/>
                <a:ea typeface="MiSans Heavy" charset="-122"/>
                <a:cs typeface="MiSans Heavy" charset="-122"/>
                <a:sym typeface="+mn-ea"/>
              </a:rPr>
              <a:t>不要辜负独立贡献者们的期许</a:t>
            </a:r>
            <a:endParaRPr lang="zh-CN" altLang="en-US">
              <a:latin typeface="MiSans Heavy" charset="-122"/>
              <a:ea typeface="MiSans Heavy" charset="-122"/>
              <a:cs typeface="MiSans Heavy" charset="-122"/>
              <a:sym typeface="+mn-ea"/>
            </a:endParaRPr>
          </a:p>
          <a:p>
            <a:pPr lvl="1"/>
            <a:r>
              <a:rPr lang="zh-CN" altLang="en-US"/>
              <a:t>听说龙芯内部有在准备拆分实体，隔离保密业务，希望能达成预期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回顾：本人去年总结的龙架构生态主要矛盾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极大增长的</a:t>
            </a:r>
            <a:r>
              <a:rPr lang="zh-CN" altLang="en-US">
                <a:latin typeface="MiSans Heavy" charset="-122"/>
                <a:ea typeface="MiSans Heavy" charset="-122"/>
                <a:sym typeface="+mn-ea"/>
              </a:rPr>
              <a:t>用户需求</a:t>
            </a:r>
            <a:r>
              <a:rPr lang="zh-CN" altLang="en-US">
                <a:sym typeface="+mn-ea"/>
              </a:rPr>
              <a:t>，与相对较小的</a:t>
            </a:r>
            <a:r>
              <a:rPr lang="zh-CN" altLang="en-US">
                <a:latin typeface="MiSans Heavy" charset="-122"/>
                <a:ea typeface="MiSans Heavy" charset="-122"/>
                <a:sym typeface="+mn-ea"/>
              </a:rPr>
              <a:t>贡献量</a:t>
            </a:r>
            <a:r>
              <a:rPr lang="zh-CN" altLang="en-US">
                <a:sym typeface="+mn-ea"/>
              </a:rPr>
              <a:t>的矛盾</a:t>
            </a:r>
            <a:endParaRPr lang="zh-CN" altLang="en-US">
              <a:sym typeface="+mn-ea"/>
            </a:endParaRPr>
          </a:p>
          <a:p>
            <a:r>
              <a:rPr lang="zh-CN" altLang="en-US"/>
              <a:t>显然，一年以来，不仅未能改善，甚至加剧了</a:t>
            </a:r>
            <a:r>
              <a:rPr lang="en-US" altLang="zh-CN"/>
              <a:t>……</a:t>
            </a:r>
            <a:endParaRPr lang="en-US" altLang="zh-CN"/>
          </a:p>
          <a:p>
            <a:r>
              <a:rPr lang="zh-CN" altLang="en-US"/>
              <a:t>该矛盾展现出新的方面：</a:t>
            </a:r>
            <a:r>
              <a:rPr lang="zh-CN" altLang="en-US">
                <a:latin typeface="MiSans Heavy" charset="-122"/>
                <a:ea typeface="MiSans Heavy" charset="-122"/>
              </a:rPr>
              <a:t>沟通信息量爆炸</a:t>
            </a:r>
            <a:endParaRPr lang="zh-CN" altLang="en-US">
              <a:latin typeface="MiSans Heavy" charset="-122"/>
              <a:ea typeface="MiSans Heavy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沟通信息量爆炸，是怎么一回事？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z="2880">
                <a:sym typeface="+mn-ea"/>
              </a:rPr>
              <a:t>活跃用户数量增长</a:t>
            </a:r>
            <a:r>
              <a:rPr lang="en-US" altLang="zh-CN" sz="2880">
                <a:sym typeface="+mn-ea"/>
              </a:rPr>
              <a:t> → </a:t>
            </a:r>
            <a:r>
              <a:rPr lang="zh-CN" altLang="en-US" sz="2880">
                <a:sym typeface="+mn-ea"/>
              </a:rPr>
              <a:t>需求量呈线性增长</a:t>
            </a:r>
            <a:endParaRPr lang="zh-CN" altLang="en-US" sz="2880"/>
          </a:p>
          <a:p>
            <a:pPr lvl="1"/>
            <a:r>
              <a:rPr lang="zh-CN" altLang="en-US" sz="2665">
                <a:sym typeface="+mn-ea"/>
              </a:rPr>
              <a:t>用户往往出于不同需求，自发组成小团体，小团体级别的消息呈现广播性质，</a:t>
            </a:r>
            <a:r>
              <a:rPr lang="en-US" altLang="zh-CN" sz="2665">
                <a:sym typeface="+mn-ea"/>
              </a:rPr>
              <a:t>O(n)</a:t>
            </a:r>
            <a:endParaRPr lang="zh-CN" altLang="en-US" sz="2665"/>
          </a:p>
          <a:p>
            <a:pPr lvl="0"/>
            <a:r>
              <a:rPr lang="zh-CN" altLang="en-US" sz="2880">
                <a:sym typeface="+mn-ea"/>
              </a:rPr>
              <a:t>活跃开发者数量增长</a:t>
            </a:r>
            <a:r>
              <a:rPr lang="en-US" altLang="zh-CN" sz="2880">
                <a:sym typeface="+mn-ea"/>
              </a:rPr>
              <a:t> → </a:t>
            </a:r>
            <a:r>
              <a:rPr lang="zh-CN" altLang="en-US" sz="2880">
                <a:sym typeface="+mn-ea"/>
              </a:rPr>
              <a:t>沟通量呈平方增长！</a:t>
            </a:r>
            <a:endParaRPr lang="zh-CN" altLang="en-US" sz="2880"/>
          </a:p>
          <a:p>
            <a:pPr lvl="1"/>
            <a:r>
              <a:rPr lang="zh-CN" altLang="en-US" sz="2665">
                <a:sym typeface="+mn-ea"/>
              </a:rPr>
              <a:t>往往涉及跨技术领域</a:t>
            </a:r>
            <a:r>
              <a:rPr lang="en-US" altLang="zh-CN" sz="2665">
                <a:sym typeface="+mn-ea"/>
              </a:rPr>
              <a:t> and/or </a:t>
            </a:r>
            <a:r>
              <a:rPr lang="zh-CN" altLang="en-US" sz="2665">
                <a:sym typeface="+mn-ea"/>
              </a:rPr>
              <a:t>组织边界沟通</a:t>
            </a:r>
            <a:endParaRPr lang="zh-CN" altLang="en-US" sz="2665"/>
          </a:p>
          <a:p>
            <a:pPr lvl="1"/>
            <a:r>
              <a:rPr lang="zh-CN" altLang="en-US" sz="2665">
                <a:sym typeface="+mn-ea"/>
              </a:rPr>
              <a:t>小团体内：接近完全图，</a:t>
            </a:r>
            <a:r>
              <a:rPr lang="en-US" altLang="zh-CN" sz="2665">
                <a:sym typeface="+mn-ea"/>
              </a:rPr>
              <a:t>O(n</a:t>
            </a:r>
            <a:r>
              <a:rPr lang="en-US" altLang="zh-CN" sz="2665" baseline="30000">
                <a:sym typeface="+mn-ea"/>
              </a:rPr>
              <a:t>2</a:t>
            </a:r>
            <a:r>
              <a:rPr lang="en-US" altLang="zh-CN" sz="2665">
                <a:sym typeface="+mn-ea"/>
              </a:rPr>
              <a:t>)</a:t>
            </a:r>
            <a:endParaRPr lang="en-US" altLang="zh-CN" sz="2665">
              <a:sym typeface="+mn-ea"/>
            </a:endParaRPr>
          </a:p>
          <a:p>
            <a:pPr lvl="1"/>
            <a:r>
              <a:rPr lang="zh-CN" altLang="en-US" sz="2665">
                <a:sym typeface="+mn-ea"/>
              </a:rPr>
              <a:t>小团体间：信息传递依靠</a:t>
            </a:r>
            <a:r>
              <a:rPr lang="zh-CN" altLang="en-US" sz="2665">
                <a:latin typeface="MiSans Heavy" charset="-122"/>
                <a:ea typeface="MiSans Heavy" charset="-122"/>
                <a:sym typeface="+mn-ea"/>
              </a:rPr>
              <a:t>关键少数</a:t>
            </a:r>
            <a:endParaRPr lang="zh-CN" altLang="en-US" sz="2665">
              <a:latin typeface="MiSans Heavy" charset="-122"/>
              <a:ea typeface="MiSans Heavy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关键少数很累！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周报《</a:t>
            </a:r>
            <a: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  <a:t>每周一龙</a:t>
            </a:r>
            <a:r>
              <a:rPr lang="zh-CN" altLang="en-US"/>
              <a:t>》：</a:t>
            </a:r>
            <a:r>
              <a:rPr lang="en-US" altLang="zh-CN"/>
              <a:t>2024 </a:t>
            </a:r>
            <a:r>
              <a:rPr lang="zh-CN" altLang="en-US"/>
              <a:t>年中即丢失同步</a:t>
            </a:r>
            <a:endParaRPr lang="zh-CN" altLang="en-US"/>
          </a:p>
          <a:p>
            <a:pPr lvl="1"/>
            <a:r>
              <a:rPr lang="zh-CN" altLang="en-US" sz="2000"/>
              <a:t>致催更的同学们：你看</a:t>
            </a:r>
            <a:r>
              <a:rPr lang="en-US" altLang="zh-CN" sz="2000"/>
              <a:t> 2025 </a:t>
            </a:r>
            <a:r>
              <a:rPr lang="zh-CN" altLang="en-US" sz="2000"/>
              <a:t>春节更的合订本是第几卷～？</a:t>
            </a:r>
            <a:endParaRPr lang="zh-CN" altLang="en-US"/>
          </a:p>
          <a:p>
            <a:r>
              <a:rPr lang="zh-CN" altLang="en-US"/>
              <a:t>双周报《安记冰室》：</a:t>
            </a:r>
            <a:r>
              <a:rPr lang="en-US" altLang="zh-CN"/>
              <a:t>2025 </a:t>
            </a:r>
            <a:r>
              <a:rPr lang="zh-CN" altLang="en-US"/>
              <a:t>年</a:t>
            </a:r>
            <a:r>
              <a:rPr lang="en-US" altLang="zh-CN"/>
              <a:t> 3 </a:t>
            </a:r>
            <a:r>
              <a:rPr lang="zh-CN" altLang="en-US"/>
              <a:t>月也丢失同步</a:t>
            </a:r>
            <a:endParaRPr lang="zh-CN" altLang="en-US"/>
          </a:p>
          <a:p>
            <a:pPr lvl="1"/>
            <a:r>
              <a:rPr lang="zh-CN" altLang="en-US" sz="2000"/>
              <a:t>具体细节在第一天的特首讲话应该已经提及了，不赘述</a:t>
            </a:r>
            <a:endParaRPr lang="zh-CN" altLang="en-US"/>
          </a:p>
          <a:p>
            <a:r>
              <a:rPr lang="zh-CN" altLang="en-US"/>
              <a:t>作为对比</a:t>
            </a:r>
            <a:r>
              <a:rPr lang="en-US" altLang="zh-CN"/>
              <a:t>——</a:t>
            </a:r>
            <a:r>
              <a:rPr lang="zh-CN" altLang="en-US"/>
              <a:t>龙架构双周会</a:t>
            </a:r>
            <a:endParaRPr lang="zh-CN" altLang="en-US"/>
          </a:p>
          <a:p>
            <a:pPr lvl="1"/>
            <a:r>
              <a:rPr lang="zh-CN" altLang="en-US"/>
              <a:t>由于内容系从各位维护者众筹得来，不存在关键少数问题</a:t>
            </a:r>
            <a:endParaRPr lang="zh-CN" altLang="en-US"/>
          </a:p>
          <a:p>
            <a:pPr lvl="1"/>
            <a:r>
              <a:rPr lang="zh-CN" altLang="en-US"/>
              <a:t>目前发展势头良好，预期可以实现自持</a:t>
            </a:r>
            <a:endParaRPr lang="zh-CN" altLang="en-US"/>
          </a:p>
          <a:p>
            <a:pPr lvl="2"/>
            <a:r>
              <a:rPr lang="zh-CN" altLang="en-US"/>
              <a:t>供参考：隔壁</a:t>
            </a:r>
            <a:r>
              <a:rPr lang="en-US" altLang="zh-CN"/>
              <a:t> RISC-V </a:t>
            </a:r>
            <a:r>
              <a:rPr lang="zh-CN" altLang="en-US"/>
              <a:t>双周会已逾百期</a:t>
            </a:r>
            <a:endParaRPr lang="zh-CN" altLang="en-US"/>
          </a:p>
          <a:p>
            <a:pPr lvl="3"/>
            <a:r>
              <a:rPr lang="zh-CN" altLang="en-US"/>
              <a:t>虽然它有利益相关性质</a:t>
            </a:r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315" y="2277110"/>
            <a:ext cx="1301115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>
                <a:sym typeface="+mn-ea"/>
              </a:rPr>
              <a:t>我们需要持续探索：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如何在低投入条件下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高质量地发展社区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抛砖引玉：如何转型我们的内容生产？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进行一些</a:t>
            </a:r>
            <a:r>
              <a:rPr lang="en-US" altLang="zh-CN"/>
              <a:t> LLM </a:t>
            </a:r>
            <a:r>
              <a:rPr lang="zh-CN" altLang="en-US"/>
              <a:t>的硬核（</a:t>
            </a:r>
            <a:r>
              <a:rPr lang="en-US" altLang="zh-CN"/>
              <a:t>prompt</a:t>
            </a:r>
            <a:r>
              <a:rPr lang="zh-CN" altLang="en-US"/>
              <a:t>）应用（</a:t>
            </a:r>
            <a:r>
              <a:rPr lang="en-US" altLang="zh-CN"/>
              <a:t>engineering</a:t>
            </a:r>
            <a:r>
              <a:rPr lang="zh-CN" altLang="en-US"/>
              <a:t>）？</a:t>
            </a:r>
            <a:endParaRPr lang="zh-CN" altLang="en-US"/>
          </a:p>
          <a:p>
            <a:pPr lvl="1"/>
            <a:r>
              <a:rPr lang="zh-CN" altLang="en-US"/>
              <a:t>哪来的文字稿？</a:t>
            </a:r>
            <a:endParaRPr lang="zh-CN" altLang="en-US"/>
          </a:p>
          <a:p>
            <a:pPr lvl="0"/>
            <a:r>
              <a:rPr lang="zh-CN" altLang="en-US"/>
              <a:t>事实：相比于幻灯片，双周会的口播内容也很重要</a:t>
            </a:r>
            <a:endParaRPr lang="zh-CN" altLang="en-US"/>
          </a:p>
          <a:p>
            <a:pPr lvl="1"/>
            <a:r>
              <a:rPr lang="zh-CN" altLang="en-US"/>
              <a:t>经常提供不便展示的背景信息，或科普、评论性质内容</a:t>
            </a:r>
            <a:endParaRPr lang="zh-CN" altLang="en-US"/>
          </a:p>
          <a:p>
            <a:pPr lvl="1"/>
            <a:r>
              <a:rPr lang="zh-CN" altLang="en-US"/>
              <a:t>这正是《</a:t>
            </a:r>
            <a: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  <a:t>每周一龙</a:t>
            </a:r>
            <a:r>
              <a:rPr lang="zh-CN" altLang="en-US"/>
              <a:t>》、《安记冰室》广受群众好评的亮点</a:t>
            </a:r>
            <a:endParaRPr lang="zh-CN" altLang="en-US"/>
          </a:p>
          <a:p>
            <a:pPr lvl="1"/>
            <a:r>
              <a:rPr lang="zh-CN" altLang="en-US"/>
              <a:t>字幕工作：听写、打轴十分消耗人力，我们能否也用</a:t>
            </a:r>
            <a:r>
              <a:rPr lang="en-US" altLang="zh-CN"/>
              <a:t> AI </a:t>
            </a:r>
            <a:r>
              <a:rPr lang="zh-CN" altLang="en-US"/>
              <a:t>完成？</a:t>
            </a:r>
            <a:endParaRPr lang="zh-CN" altLang="en-US"/>
          </a:p>
          <a:p>
            <a:pPr lvl="0"/>
            <a:r>
              <a:rPr lang="en-US" altLang="zh-CN"/>
              <a:t>AI </a:t>
            </a:r>
            <a:r>
              <a:rPr lang="zh-CN" altLang="en-US"/>
              <a:t>伦理</a:t>
            </a:r>
            <a:endParaRPr lang="zh-CN" altLang="en-US"/>
          </a:p>
          <a:p>
            <a:pPr lvl="1"/>
            <a:r>
              <a:rPr lang="zh-CN" altLang="en-US"/>
              <a:t>尽管存在许多争端，我认为：为了我们的使命燃烧</a:t>
            </a:r>
            <a:r>
              <a:rPr lang="en-US" altLang="zh-CN"/>
              <a:t> GPU </a:t>
            </a:r>
            <a:r>
              <a:rPr lang="zh-CN" altLang="en-US"/>
              <a:t>算力，</a:t>
            </a:r>
            <a:br>
              <a:rPr lang="zh-CN" altLang="en-US"/>
            </a:br>
            <a:r>
              <a:rPr lang="zh-CN" altLang="en-US"/>
              <a:t>大概是合理的</a:t>
            </a:r>
            <a:r>
              <a:rPr lang="en-US" altLang="zh-CN"/>
              <a:t>——</a:t>
            </a:r>
            <a:r>
              <a:rPr lang="zh-CN" altLang="en-US"/>
              <a:t>至少可能比多数私有用途更合理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抛砖引玉：如何扩大我们的朋友圈？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RISC-V </a:t>
            </a:r>
            <a:r>
              <a:rPr lang="zh-CN" altLang="en-US"/>
              <a:t>有</a:t>
            </a:r>
            <a:r>
              <a:rPr lang="en-US" altLang="zh-CN"/>
              <a:t> RISE </a:t>
            </a:r>
            <a:r>
              <a:rPr lang="zh-CN" altLang="en-US"/>
              <a:t>项目，有甲辰计划，有</a:t>
            </a:r>
            <a:r>
              <a:rPr lang="en-US" altLang="zh-CN"/>
              <a:t> RuyiSDK </a:t>
            </a:r>
            <a:r>
              <a:rPr lang="zh-CN" altLang="en-US"/>
              <a:t>社区</a:t>
            </a:r>
            <a:endParaRPr lang="zh-CN" altLang="en-US"/>
          </a:p>
          <a:p>
            <a:pPr lvl="1"/>
            <a:r>
              <a:rPr lang="en-US" altLang="zh-CN"/>
              <a:t>“RV </a:t>
            </a:r>
            <a:r>
              <a:rPr lang="zh-CN" altLang="en-US"/>
              <a:t>赢学</a:t>
            </a:r>
            <a:r>
              <a:rPr lang="en-US" altLang="zh-CN"/>
              <a:t>”</a:t>
            </a:r>
            <a:r>
              <a:rPr lang="zh-CN" altLang="en-US"/>
              <a:t>：只要它们的名字被提到，</a:t>
            </a:r>
            <a:r>
              <a:rPr lang="en-US" altLang="zh-CN"/>
              <a:t>RISC-V </a:t>
            </a:r>
            <a:r>
              <a:rPr lang="zh-CN" altLang="en-US"/>
              <a:t>就赢了</a:t>
            </a:r>
            <a:endParaRPr lang="zh-CN" altLang="en-US"/>
          </a:p>
          <a:p>
            <a:pPr lvl="1"/>
            <a:r>
              <a:rPr lang="zh-CN" altLang="en-US"/>
              <a:t>超低参与成本：只需在自家官方渠道发贴，你就是自己人了</a:t>
            </a:r>
            <a:endParaRPr lang="zh-CN" altLang="en-US"/>
          </a:p>
          <a:p>
            <a:pPr lvl="1"/>
            <a:r>
              <a:rPr lang="zh-CN" altLang="en-US"/>
              <a:t>为啥龙不这么做？是有什么顾忌吗？</a:t>
            </a:r>
            <a:endParaRPr lang="zh-CN" altLang="en-US"/>
          </a:p>
          <a:p>
            <a:pPr lvl="0"/>
            <a:r>
              <a:rPr lang="zh-CN" altLang="en-US"/>
              <a:t>泛化“</a:t>
            </a:r>
            <a: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  <a:t>龙友会</a:t>
            </a:r>
            <a:r>
              <a:rPr lang="zh-CN" altLang="en-US"/>
              <a:t>”概念？</a:t>
            </a:r>
            <a:endParaRPr lang="zh-CN" altLang="en-US"/>
          </a:p>
          <a:p>
            <a:pPr lvl="1"/>
            <a:r>
              <a:rPr lang="zh-CN" altLang="en-US"/>
              <a:t>作为一项社会学实验，我们倒有兴趣看看：公开声称自己是</a:t>
            </a:r>
            <a: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  <a:t>龙友</a:t>
            </a:r>
            <a:b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</a:br>
            <a:r>
              <a:rPr lang="zh-CN" altLang="en-US"/>
              <a:t>会有哪些“后果”？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甚至不一定做龙架构相关工作！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抛砖引玉：其他值得探讨的领域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GitHub</a:t>
            </a:r>
            <a:r>
              <a:rPr lang="zh-CN" altLang="en-US"/>
              <a:t>、微信、</a:t>
            </a:r>
            <a:r>
              <a:rPr lang="en-US" altLang="zh-CN"/>
              <a:t>Telegram </a:t>
            </a:r>
            <a:r>
              <a:rPr lang="zh-CN" altLang="en-US"/>
              <a:t>之外的沟通渠道？</a:t>
            </a:r>
            <a:endParaRPr lang="zh-CN" altLang="en-US"/>
          </a:p>
          <a:p>
            <a:pPr lvl="1"/>
            <a:r>
              <a:rPr lang="zh-CN" altLang="en-US"/>
              <a:t>最好支持结构化文本的</a:t>
            </a:r>
            <a:endParaRPr lang="zh-CN" altLang="en-US"/>
          </a:p>
          <a:p>
            <a:pPr lvl="1"/>
            <a:r>
              <a:rPr lang="zh-CN" altLang="en-US"/>
              <a:t>做好信息推送、整合很关键</a:t>
            </a:r>
            <a:endParaRPr lang="zh-CN" altLang="en-US"/>
          </a:p>
          <a:p>
            <a:pPr lvl="0"/>
            <a:r>
              <a:rPr lang="zh-CN" altLang="en-US"/>
              <a:t>还能组织什么有趣的出圈活动？</a:t>
            </a:r>
            <a:endParaRPr lang="zh-CN" altLang="en-US"/>
          </a:p>
          <a:p>
            <a:pPr lvl="1"/>
            <a:r>
              <a:rPr lang="zh-CN" altLang="en-US"/>
              <a:t>能不能众筹一把，跟</a:t>
            </a:r>
            <a:r>
              <a:rPr lang="en-US" altLang="zh-CN"/>
              <a:t> XX </a:t>
            </a:r>
            <a:r>
              <a:rPr lang="zh-CN" altLang="en-US"/>
              <a:t>市地铁、</a:t>
            </a:r>
            <a:r>
              <a:rPr lang="en-US" altLang="zh-CN"/>
              <a:t>XX </a:t>
            </a:r>
            <a:r>
              <a:rPr lang="zh-CN" altLang="en-US"/>
              <a:t>高速收费站</a:t>
            </a:r>
            <a:r>
              <a:rPr lang="zh-CN" altLang="en-US" strike="sngStrike">
                <a:solidFill>
                  <a:schemeClr val="bg1"/>
                </a:solidFill>
                <a:uFillTx/>
              </a:rPr>
              <a:t>、鹿头咖啡</a:t>
            </a:r>
            <a:r>
              <a:rPr lang="zh-CN" altLang="en-US"/>
              <a:t>来个梦幻联动？</a:t>
            </a:r>
            <a:endParaRPr lang="zh-CN" altLang="en-US"/>
          </a:p>
          <a:p>
            <a:pPr lvl="0"/>
            <a:r>
              <a:rPr lang="zh-CN" altLang="en-US"/>
              <a:t>如何</a:t>
            </a:r>
            <a:r>
              <a:rPr lang="en-US" altLang="zh-CN"/>
              <a:t> bootstrap / </a:t>
            </a:r>
            <a:r>
              <a:rPr lang="zh-CN" altLang="en-US"/>
              <a:t>冷启动我们的国际朋友圈？</a:t>
            </a:r>
            <a:endParaRPr lang="zh-CN" altLang="en-US"/>
          </a:p>
          <a:p>
            <a:pPr lvl="0"/>
            <a:r>
              <a:rPr lang="zh-CN" altLang="en-US"/>
              <a:t>就这些都够做两三年了，不写更多了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sz="5400">
                <a:latin typeface="MiSans Heavy" charset="-122"/>
                <a:ea typeface="MiSans Heavy" charset="-122"/>
                <a:cs typeface="MiSans Heavy" charset="-122"/>
              </a:rPr>
              <a:t>5202 </a:t>
            </a:r>
            <a:r>
              <a:rPr lang="zh-CN" altLang="en-US" sz="5400">
                <a:latin typeface="MiSans Heavy" charset="-122"/>
                <a:ea typeface="MiSans Heavy" charset="-122"/>
                <a:cs typeface="MiSans Heavy" charset="-122"/>
              </a:rPr>
              <a:t>年的现在</a:t>
            </a:r>
            <a:br>
              <a:rPr lang="zh-CN" altLang="en-US" sz="5400">
                <a:latin typeface="MiSans Heavy" charset="-122"/>
                <a:ea typeface="MiSans Heavy" charset="-122"/>
                <a:cs typeface="MiSans Heavy" charset="-122"/>
              </a:rPr>
            </a:br>
            <a:r>
              <a:rPr lang="zh-CN" altLang="en-US" sz="5400">
                <a:latin typeface="MiSans Heavy" charset="-122"/>
                <a:ea typeface="MiSans Heavy" charset="-122"/>
                <a:cs typeface="MiSans Heavy" charset="-122"/>
              </a:rPr>
              <a:t>咱比</a:t>
            </a:r>
            <a:r>
              <a:rPr lang="en-US" altLang="zh-CN" sz="5400">
                <a:latin typeface="MiSans Heavy" charset="-122"/>
                <a:ea typeface="MiSans Heavy" charset="-122"/>
                <a:cs typeface="MiSans Heavy" charset="-122"/>
              </a:rPr>
              <a:t> 4202 </a:t>
            </a:r>
            <a:r>
              <a:rPr lang="zh-CN" altLang="en-US" sz="5400">
                <a:latin typeface="MiSans Heavy" charset="-122"/>
                <a:ea typeface="MiSans Heavy" charset="-122"/>
                <a:cs typeface="MiSans Heavy" charset="-122"/>
              </a:rPr>
              <a:t>年</a:t>
            </a:r>
            <a:br>
              <a:rPr lang="zh-CN" altLang="en-US" sz="5400">
                <a:latin typeface="MiSans Heavy" charset="-122"/>
                <a:ea typeface="MiSans Heavy" charset="-122"/>
                <a:cs typeface="MiSans Heavy" charset="-122"/>
              </a:rPr>
            </a:br>
            <a:r>
              <a:rPr lang="zh-CN" altLang="en-US" sz="8000" b="1" spc="-10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  <a:cs typeface="MiSans Heavy" charset="-122"/>
              </a:rPr>
              <a:t>更龙了吗？</a:t>
            </a:r>
            <a:endParaRPr lang="en-US" altLang="zh-CN" sz="8000" b="1" spc="-1000">
              <a:solidFill>
                <a:schemeClr val="bg1"/>
              </a:solidFill>
              <a:uFillTx/>
              <a:latin typeface="Smiley Sans Oblique" charset="-122"/>
              <a:ea typeface="Smiley Sans Oblique" charset="-122"/>
              <a:cs typeface="MiSans Heavy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87805" y="4653280"/>
            <a:ext cx="3952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rgbClr val="FF3535"/>
                </a:solidFill>
                <a:latin typeface="MiSans Heavy" charset="-122"/>
                <a:ea typeface="MiSans Heavy" charset="-122"/>
              </a:rPr>
              <a:t>那当然！</a:t>
            </a:r>
            <a:endParaRPr lang="zh-CN" altLang="en-US" sz="7200">
              <a:solidFill>
                <a:srgbClr val="FF3535"/>
              </a:solidFill>
              <a:latin typeface="MiSans Heavy" charset="-122"/>
              <a:ea typeface="MiSans Heavy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我们仍在</a:t>
            </a:r>
            <a: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  <a:t>龙</a:t>
            </a:r>
            <a:r>
              <a:rPr lang="zh-CN" altLang="en-US"/>
              <a:t>着，</a:t>
            </a:r>
            <a:br>
              <a:rPr lang="zh-CN" altLang="en-US"/>
            </a:br>
            <a:r>
              <a:rPr lang="zh-CN" altLang="en-US" spc="-500">
                <a:solidFill>
                  <a:schemeClr val="bg1"/>
                </a:solidFill>
                <a:uFillTx/>
                <a:latin typeface="Smiley Sans Oblique" charset="-122"/>
                <a:ea typeface="Smiley Sans Oblique" charset="-122"/>
              </a:rPr>
              <a:t>龙友</a:t>
            </a:r>
            <a:r>
              <a:rPr lang="zh-CN" altLang="en-US"/>
              <a:t>圈仍在日益增长。</a:t>
            </a:r>
            <a:br>
              <a:rPr lang="zh-CN" altLang="en-US"/>
            </a:br>
            <a:r>
              <a:rPr lang="zh-CN" altLang="en-US"/>
              <a:t>但外部形势波诡云谲，</a:t>
            </a:r>
            <a:br>
              <a:rPr lang="zh-CN" altLang="en-US"/>
            </a:br>
            <a:r>
              <a:rPr lang="zh-CN" altLang="en-US"/>
              <a:t>也需要我们迅速适应</a:t>
            </a:r>
            <a:br>
              <a:rPr lang="zh-CN" altLang="en-US"/>
            </a:br>
            <a:r>
              <a:rPr lang="zh-CN" altLang="en-US">
                <a:latin typeface="MiSans Heavy" charset="-122"/>
                <a:ea typeface="MiSans Heavy" charset="-122"/>
              </a:rPr>
              <a:t>作出改变！</a:t>
            </a:r>
            <a:endParaRPr lang="zh-CN" altLang="en-US">
              <a:latin typeface="MiSans Heavy" charset="-122"/>
              <a:ea typeface="MiSans Heavy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议程概览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我谁</a:t>
            </a:r>
            <a:endParaRPr lang="zh-CN" altLang="en-US"/>
          </a:p>
          <a:p>
            <a:r>
              <a:rPr lang="zh-CN" altLang="en-US"/>
              <a:t>暴论时间</a:t>
            </a:r>
            <a:endParaRPr lang="zh-CN" altLang="en-US"/>
          </a:p>
          <a:p>
            <a:r>
              <a:rPr lang="zh-CN" altLang="en-US"/>
              <a:t>正论时间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vert="eaVert">
            <a:noAutofit/>
          </a:bodyPr>
          <a:p>
            <a:r>
              <a:rPr lang="zh-CN" altLang="en-US" sz="14400">
                <a:latin typeface="Chong Xi Small Seal" panose="02010609000101010101" charset="-120"/>
                <a:ea typeface="Chong Xi Small Seal" panose="02010609000101010101" charset="-120"/>
              </a:rPr>
              <a:t>与君共勉</a:t>
            </a:r>
            <a:endParaRPr lang="zh-CN" altLang="en-US" sz="14400">
              <a:latin typeface="Chong Xi Small Seal" panose="02010609000101010101" charset="-120"/>
              <a:ea typeface="Chong Xi Small Seal" panose="02010609000101010101" charset="-12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47850" y="5059045"/>
            <a:ext cx="3718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chemeClr val="bg1"/>
                </a:solidFill>
                <a:latin typeface="EB Garamond 08" panose="02020502060206020404" charset="0"/>
                <a:cs typeface="EB Garamond 08" panose="02020502060206020404" charset="0"/>
              </a:rPr>
              <a:t>Here’s to 6202!</a:t>
            </a:r>
            <a:endParaRPr lang="en-US" sz="4800">
              <a:solidFill>
                <a:schemeClr val="bg1"/>
              </a:solidFill>
              <a:latin typeface="EB Garamond 08" panose="02020502060206020404" charset="0"/>
              <a:cs typeface="EB Garamond 08" panose="020205020602060204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5730" y="6231255"/>
            <a:ext cx="1031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MiSans Light" charset="-122"/>
                <a:ea typeface="MiSans Light" charset="-122"/>
              </a:rPr>
              <a:t>本材料用到的字体有：</a:t>
            </a:r>
            <a:r>
              <a:rPr lang="en-US" altLang="zh-CN">
                <a:solidFill>
                  <a:schemeClr val="bg1"/>
                </a:solidFill>
                <a:latin typeface="MiSans Light" charset="-122"/>
                <a:ea typeface="MiSans Light" charset="-122"/>
              </a:rPr>
              <a:t>EB Garamond</a:t>
            </a:r>
            <a:r>
              <a:rPr lang="zh-CN" altLang="en-US">
                <a:solidFill>
                  <a:schemeClr val="bg1"/>
                </a:solidFill>
                <a:latin typeface="MiSans Light" charset="-122"/>
                <a:ea typeface="MiSans Light" charset="-122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MiSans Light" charset="-122"/>
                <a:ea typeface="MiSans Light" charset="-122"/>
              </a:rPr>
              <a:t>Mi Sans</a:t>
            </a:r>
            <a:r>
              <a:rPr lang="zh-CN" altLang="en-US">
                <a:solidFill>
                  <a:schemeClr val="bg1"/>
                </a:solidFill>
                <a:latin typeface="MiSans Light" charset="-122"/>
                <a:ea typeface="MiSans Light" charset="-122"/>
              </a:rPr>
              <a:t>、得意黑、崇羲篆体。感谢字体工作者们开源！</a:t>
            </a:r>
            <a:endParaRPr lang="en-US" altLang="zh-CN">
              <a:solidFill>
                <a:schemeClr val="bg1"/>
              </a:solidFill>
              <a:latin typeface="MiSans Light" charset="-122"/>
              <a:ea typeface="MiSans Light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我谁？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>
                <a:hlinkClick r:id="rId1" action="ppaction://hlinkfile"/>
              </a:rPr>
              <a:t>@xen0n</a:t>
            </a:r>
            <a:endParaRPr lang="en-US"/>
          </a:p>
          <a:p>
            <a:r>
              <a:rPr lang="en-US"/>
              <a:t>xen0n@{gentoo.org,aosc.io}</a:t>
            </a:r>
            <a:endParaRPr lang="en-US"/>
          </a:p>
          <a:p>
            <a:r>
              <a:rPr lang="zh-CN" altLang="en-US"/>
              <a:t>龙架构圈子打杂的</a:t>
            </a:r>
            <a:endParaRPr lang="zh-CN" altLang="en-US"/>
          </a:p>
          <a:p>
            <a:pPr lvl="1" indent="-274320" fontAlgn="auto">
              <a:spcBef>
                <a:spcPts val="0"/>
              </a:spcBef>
            </a:pPr>
            <a:r>
              <a:rPr lang="zh-CN" altLang="en-US" sz="2285"/>
              <a:t>不是龙芯员工，也没收钱办事</a:t>
            </a:r>
            <a:endParaRPr lang="zh-CN" altLang="en-US"/>
          </a:p>
          <a:p>
            <a:r>
              <a:rPr lang="zh-CN" altLang="en-US"/>
              <a:t>《咱龙了吗？》和平主义主创</a:t>
            </a:r>
            <a:endParaRPr lang="zh-CN" altLang="en-US"/>
          </a:p>
          <a:p>
            <a:pPr lvl="1" indent="-274320" fontAlgn="auto">
              <a:spcBef>
                <a:spcPts val="0"/>
              </a:spcBef>
            </a:pPr>
            <a:r>
              <a:rPr lang="zh-CN" altLang="en-US"/>
              <a:t>发出咕咕的声音</a:t>
            </a:r>
            <a:endParaRPr lang="zh-CN" altLang="en-US"/>
          </a:p>
        </p:txBody>
      </p:sp>
      <p:pic>
        <p:nvPicPr>
          <p:cNvPr id="6" name="Content Placeholder 5" descr="avatar-cat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1155" y="1714500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叠甲环节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8869680" cy="4286885"/>
          </a:xfrm>
        </p:spPr>
        <p:txBody>
          <a:bodyPr/>
          <a:p>
            <a:r>
              <a:rPr lang="zh-CN" altLang="en-US"/>
              <a:t>本材料以</a:t>
            </a:r>
            <a:r>
              <a:rPr lang="en-US" altLang="zh-CN"/>
              <a:t> CC-BY-SA 4.0 International </a:t>
            </a:r>
            <a:r>
              <a:rPr lang="zh-CN" altLang="en-US"/>
              <a:t>许可证许可使用</a:t>
            </a:r>
            <a:endParaRPr lang="zh-CN" altLang="en-US"/>
          </a:p>
          <a:p>
            <a:r>
              <a:rPr lang="zh-CN" altLang="en-US"/>
              <a:t>本材料均为个人观点，不代表本人所属组织</a:t>
            </a:r>
            <a:r>
              <a:rPr lang="en-US" altLang="zh-CN"/>
              <a:t>/</a:t>
            </a:r>
            <a:r>
              <a:rPr lang="zh-CN" altLang="en-US"/>
              <a:t>社区</a:t>
            </a:r>
            <a:r>
              <a:rPr lang="en-US" altLang="zh-CN"/>
              <a:t>/</a:t>
            </a:r>
            <a:r>
              <a:rPr lang="zh-CN" altLang="en-US"/>
              <a:t>雇主立场</a:t>
            </a:r>
            <a:endParaRPr lang="zh-CN" altLang="en-US"/>
          </a:p>
          <a:p>
            <a:pPr lvl="1"/>
            <a:r>
              <a:rPr lang="zh-CN" altLang="en-US" sz="2000"/>
              <a:t>有些内容是我从消息源得知的，可信度非</a:t>
            </a:r>
            <a:r>
              <a:rPr lang="en-US" altLang="zh-CN" sz="2000"/>
              <a:t> 100%</a:t>
            </a:r>
            <a:r>
              <a:rPr lang="zh-CN" altLang="en-US" sz="2000"/>
              <a:t>，请自行判断</a:t>
            </a:r>
            <a:endParaRPr lang="zh-CN" altLang="en-US"/>
          </a:p>
          <a:p>
            <a:r>
              <a:rPr lang="zh-CN" altLang="en-US"/>
              <a:t>有些平级架构</a:t>
            </a:r>
            <a:r>
              <a:rPr lang="en-US" altLang="zh-CN"/>
              <a:t>/</a:t>
            </a:r>
            <a:r>
              <a:rPr lang="zh-CN" altLang="en-US"/>
              <a:t>社区会被（频繁）</a:t>
            </a:r>
            <a:r>
              <a:rPr lang="en-US" altLang="zh-CN"/>
              <a:t>cue </a:t>
            </a:r>
            <a:r>
              <a:rPr lang="zh-CN" altLang="en-US"/>
              <a:t>到</a:t>
            </a:r>
            <a:endParaRPr lang="zh-CN" altLang="en-US"/>
          </a:p>
          <a:p>
            <a:pPr lvl="1"/>
            <a:r>
              <a:rPr lang="zh-CN" altLang="en-US"/>
              <a:t>这是客观的时空重叠</a:t>
            </a:r>
            <a:r>
              <a:rPr lang="en-US" altLang="zh-CN"/>
              <a:t>/</a:t>
            </a:r>
            <a:r>
              <a:rPr lang="zh-CN" altLang="en-US"/>
              <a:t>相似性而导致的，非主观行为（拉踩</a:t>
            </a:r>
            <a:r>
              <a:rPr lang="en-US" altLang="zh-CN"/>
              <a:t> etc.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本材料的很大一部分其实是普遍适用的，希望对大家都有启发</a:t>
            </a:r>
            <a:endParaRPr lang="zh-CN" altLang="en-US"/>
          </a:p>
          <a:p>
            <a:r>
              <a:rPr lang="zh-CN" altLang="en-US"/>
              <a:t>演讲中提到的商标均为相应所有者的财产</a:t>
            </a:r>
            <a:endParaRPr lang="zh-CN" altLang="en-US"/>
          </a:p>
          <a:p>
            <a:r>
              <a:rPr lang="zh-CN" altLang="en-US"/>
              <a:t>如您感受到任何表达存在歧义，请以善意初心相互理解</a:t>
            </a:r>
            <a:endParaRPr lang="zh-CN" altLang="en-US"/>
          </a:p>
          <a:p>
            <a:r>
              <a:rPr lang="zh-CN" altLang="en-US"/>
              <a:t>感恩！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暴论时间</a:t>
            </a:r>
            <a:r>
              <a:rPr altLang="zh-CN"/>
              <a:t>——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龙芯与龙友们是当代堂吉诃德</a:t>
            </a:r>
            <a:endParaRPr lang="zh-CN" altLang="en-US"/>
          </a:p>
          <a:p>
            <a:r>
              <a:rPr lang="zh-CN" altLang="en-US">
                <a:sym typeface="+mn-ea"/>
              </a:rPr>
              <a:t>龙架构社区或许是当代更适格的草根社区</a:t>
            </a:r>
            <a:endParaRPr lang="zh-CN" altLang="en-US"/>
          </a:p>
          <a:p>
            <a:r>
              <a:rPr lang="zh-CN" altLang="en-US"/>
              <a:t>警惕一些大厂</a:t>
            </a:r>
            <a:r>
              <a:rPr lang="en-US" altLang="zh-CN"/>
              <a:t>/</a:t>
            </a:r>
            <a:r>
              <a:rPr lang="zh-CN" altLang="en-US"/>
              <a:t>资本驱动社区</a:t>
            </a:r>
            <a:r>
              <a:rPr lang="en-US" altLang="zh-CN"/>
              <a:t> </a:t>
            </a:r>
            <a:r>
              <a:rPr lang="zh-CN" altLang="en-US"/>
              <a:t>对独立开发者的非明显剥削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龙友们是堂吉诃德！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714500"/>
            <a:ext cx="8661400" cy="4286885"/>
          </a:xfrm>
        </p:spPr>
        <p:txBody>
          <a:bodyPr/>
          <a:p>
            <a:r>
              <a:rPr lang="zh-CN" altLang="en-US"/>
              <a:t>龙芯带着“建立</a:t>
            </a:r>
            <a:r>
              <a:rPr lang="en-US" altLang="zh-CN"/>
              <a:t> IT </a:t>
            </a:r>
            <a:r>
              <a:rPr lang="zh-CN" altLang="en-US"/>
              <a:t>生态第三极”的愿望发起了龙架构</a:t>
            </a:r>
            <a:endParaRPr lang="zh-CN" altLang="en-US"/>
          </a:p>
          <a:p>
            <a:r>
              <a:rPr lang="zh-CN" altLang="en-US"/>
              <a:t>前有</a:t>
            </a:r>
            <a:r>
              <a:rPr lang="en-US" altLang="zh-CN"/>
              <a:t> x86 / ARM</a:t>
            </a:r>
            <a:r>
              <a:rPr lang="zh-CN" altLang="en-US"/>
              <a:t>，后有“吞噬一切”的</a:t>
            </a:r>
            <a:r>
              <a:rPr lang="en-US" altLang="zh-CN"/>
              <a:t> RISC-V</a:t>
            </a:r>
            <a:endParaRPr lang="en-US" altLang="zh-CN"/>
          </a:p>
          <a:p>
            <a:pPr lvl="1"/>
            <a:r>
              <a:rPr lang="zh-CN" altLang="en-US"/>
              <a:t>实际上龙架构与</a:t>
            </a:r>
            <a:r>
              <a:rPr lang="en-US" altLang="zh-CN"/>
              <a:t> RISC-V </a:t>
            </a:r>
            <a:r>
              <a:rPr lang="zh-CN" altLang="en-US"/>
              <a:t>在整体上并非直接竞争关系，甚至更多是相辅相成；但总在一些领域（如</a:t>
            </a:r>
            <a:r>
              <a:rPr lang="en-US" altLang="zh-CN"/>
              <a:t> MCU</a:t>
            </a:r>
            <a:r>
              <a:rPr lang="zh-CN" altLang="en-US"/>
              <a:t>）存在客观重叠，有些群体也大声嚷嚷，传播片面结论</a:t>
            </a:r>
            <a:endParaRPr lang="zh-CN" altLang="en-US"/>
          </a:p>
          <a:p>
            <a:pPr lvl="0"/>
            <a:r>
              <a:rPr lang="zh-CN" altLang="en-US"/>
              <a:t>根据</a:t>
            </a:r>
            <a:r>
              <a:rPr lang="zh-CN" altLang="en-US">
                <a:hlinkClick r:id="rId1" action="ppaction://hlinkfile"/>
              </a:rPr>
              <a:t>龙芯</a:t>
            </a:r>
            <a:r>
              <a:rPr lang="en-US" altLang="zh-CN">
                <a:hlinkClick r:id="rId1" action="ppaction://hlinkfile"/>
              </a:rPr>
              <a:t> 2024 </a:t>
            </a:r>
            <a:r>
              <a:rPr lang="zh-CN" altLang="en-US">
                <a:hlinkClick r:id="rId1" action="ppaction://hlinkfile"/>
              </a:rPr>
              <a:t>年报摘要</a:t>
            </a:r>
            <a:r>
              <a:rPr lang="zh-CN" altLang="en-US"/>
              <a:t>，龙芯</a:t>
            </a:r>
            <a:r>
              <a:rPr lang="en-US" altLang="zh-CN"/>
              <a:t> 2024 </a:t>
            </a:r>
            <a:r>
              <a:rPr lang="zh-CN" altLang="en-US"/>
              <a:t>总营收仅约</a:t>
            </a:r>
            <a:r>
              <a:rPr lang="en-US" altLang="zh-CN"/>
              <a:t> 5 </a:t>
            </a:r>
            <a:r>
              <a:rPr lang="zh-CN" altLang="en-US"/>
              <a:t>亿元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但我们有高性能的硬件，我们的性能还将更高</a:t>
            </a:r>
            <a:endParaRPr lang="zh-CN" altLang="en-US"/>
          </a:p>
          <a:p>
            <a:pPr lvl="1"/>
            <a:r>
              <a:rPr lang="zh-CN" altLang="en-US"/>
              <a:t>但我们有蓬勃的商业生态（虽然大多仍未迁移新世界）</a:t>
            </a:r>
            <a:endParaRPr lang="zh-CN" altLang="en-US"/>
          </a:p>
          <a:p>
            <a:pPr lvl="1"/>
            <a:r>
              <a:rPr lang="zh-CN" altLang="en-US"/>
              <a:t>但我们有龙友们不离不弃、筚路蓝缕，</a:t>
            </a:r>
            <a:r>
              <a:rPr lang="zh-CN" altLang="en-US">
                <a:sym typeface="+mn-ea"/>
              </a:rPr>
              <a:t>独立</a:t>
            </a:r>
            <a:r>
              <a:rPr lang="zh-CN" altLang="en-US"/>
              <a:t>贡献着力量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48435" y="1149350"/>
            <a:ext cx="5654675" cy="3909695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指令集世界烽烟再起</a:t>
            </a:r>
            <a:r>
              <a:rPr lang="en-US" altLang="zh-CN">
                <a:sym typeface="+mn-ea"/>
              </a:rPr>
              <a:t>——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龙芯与诸位龙友们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作为资源投入极低的一方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能够取得今天的成果</a:t>
            </a:r>
            <a:br>
              <a:rPr lang="zh-CN" altLang="en-US">
                <a:sym typeface="+mn-ea"/>
              </a:rPr>
            </a:br>
            <a:r>
              <a:rPr lang="zh-CN" altLang="en-US">
                <a:latin typeface="MiSans Heavy" charset="-122"/>
                <a:ea typeface="MiSans Heavy" charset="-122"/>
                <a:sym typeface="+mn-ea"/>
              </a:rPr>
              <a:t>值得所有尊重与鼓励！</a:t>
            </a:r>
            <a:endParaRPr lang="zh-CN" altLang="en-US">
              <a:latin typeface="MiSans Heavy" charset="-122"/>
              <a:ea typeface="MiSans Heavy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龙架构社区，或许是当代更适格的草根社区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几乎没有（除龙芯外的）势力推动，没有全职社区运营</a:t>
            </a:r>
            <a:endParaRPr lang="zh-CN" altLang="en-US"/>
          </a:p>
          <a:p>
            <a:pPr lvl="1"/>
            <a:r>
              <a:rPr lang="zh-CN" altLang="en-US"/>
              <a:t>相比商业化更彻底的社区，</a:t>
            </a:r>
            <a:r>
              <a:rPr lang="zh-CN" altLang="en-US">
                <a:sym typeface="+mn-ea"/>
              </a:rPr>
              <a:t>参与者规模、活动规模（如各种仓库提交数、公开媒体报道数）基本少一个数量级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参与者更多是“自来水”，画像也更多元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相对而言，为龙芯站台的官员、企业更不为大众所熟知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小群体效应：人与人的联系更紧密，您的声音更容易被听见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您距离决策者的人际关系距离（跳数），在龙架构社区一般更小</a:t>
            </a:r>
            <a:endParaRPr lang="zh-CN" altLang="en-US" sz="2000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为影响其作出特定决策，您需要影响的人数也更少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BlOGVmNDg3MjdiOTQ0NGE3NGQyMTU1MjUyNjc4YTIifQ=="/>
</p:tagLst>
</file>

<file path=ppt/theme/theme1.xml><?xml version="1.0" encoding="utf-8"?>
<a:theme xmlns:a="http://schemas.openxmlformats.org/drawingml/2006/main" name="Office 主题​​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Default">
      <a:majorFont>
        <a:latin typeface="MiSans"/>
        <a:ea typeface="MiSans"/>
        <a:cs typeface=""/>
      </a:majorFont>
      <a:minorFont>
        <a:latin typeface="MiSans"/>
        <a:ea typeface="MiSans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0</TotalTime>
  <Words>3712</Words>
  <Application>WPS Presentation</Application>
  <PresentationFormat>宽屏</PresentationFormat>
  <Paragraphs>226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SimSun</vt:lpstr>
      <vt:lpstr>Wingdings</vt:lpstr>
      <vt:lpstr>MiSans</vt:lpstr>
      <vt:lpstr>MiSans Demibold</vt:lpstr>
      <vt:lpstr>MiSans Medium</vt:lpstr>
      <vt:lpstr>MiSans Normal</vt:lpstr>
      <vt:lpstr>Open Sans</vt:lpstr>
      <vt:lpstr>Noto Sans Arabic Cond Med</vt:lpstr>
      <vt:lpstr>Smiley Sans Oblique</vt:lpstr>
      <vt:lpstr>MiSans Light</vt:lpstr>
      <vt:lpstr>微软雅黑</vt:lpstr>
      <vt:lpstr>Arial Unicode MS</vt:lpstr>
      <vt:lpstr>等线</vt:lpstr>
      <vt:lpstr>宋体</vt:lpstr>
      <vt:lpstr>MiSans Heavy</vt:lpstr>
      <vt:lpstr>Chong Xi Small Seal</vt:lpstr>
      <vt:lpstr>EB Garamond 08</vt:lpstr>
      <vt:lpstr>Office 主题​​</vt:lpstr>
      <vt:lpstr>5202 年了，咱多龙了？</vt:lpstr>
      <vt:lpstr>背景知识：词条「龙」</vt:lpstr>
      <vt:lpstr>议程概览</vt:lpstr>
      <vt:lpstr>我谁？</vt:lpstr>
      <vt:lpstr>叠甲环节</vt:lpstr>
      <vt:lpstr>暴论时间——</vt:lpstr>
      <vt:lpstr>龙友们是堂吉诃德！</vt:lpstr>
      <vt:lpstr>PowerPoint 演示文稿</vt:lpstr>
      <vt:lpstr>龙架构社区，或许是当代更适格的草根社区</vt:lpstr>
      <vt:lpstr>管中窥豹：为何我认为龙架构比 RV 更草根</vt:lpstr>
      <vt:lpstr>“自力更省，自力更强，自力更好”</vt:lpstr>
      <vt:lpstr>独立开发者：警惕隐性剥削！</vt:lpstr>
      <vt:lpstr>PowerPoint 演示文稿</vt:lpstr>
      <vt:lpstr>——正论时间</vt:lpstr>
      <vt:lpstr>先请大家思考一个问题——</vt:lpstr>
      <vt:lpstr>PowerPoint 演示文稿</vt:lpstr>
      <vt:lpstr>LoongArch 的比较优势在哪儿？</vt:lpstr>
      <vt:lpstr>去年以来，更多同学们扛起了大旗</vt:lpstr>
      <vt:lpstr>PowerPoint 演示文稿</vt:lpstr>
      <vt:lpstr>听其言，观其行，保持谨慎乐观——</vt:lpstr>
      <vt:lpstr>回顾：本人去年总结的龙架构生态主要矛盾</vt:lpstr>
      <vt:lpstr>沟通信息量爆炸，是怎么一回事？</vt:lpstr>
      <vt:lpstr>关键少数很累！</vt:lpstr>
      <vt:lpstr>PowerPoint 演示文稿</vt:lpstr>
      <vt:lpstr>抛砖引玉：如何转型我们的内容生产？</vt:lpstr>
      <vt:lpstr>抛砖引玉：如何扩大我们的朋友圈？</vt:lpstr>
      <vt:lpstr>抛砖引玉：其他值得探讨的领域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5202 年了，咱多龙了？</dc:title>
  <dc:creator>xen0n</dc:creator>
  <dc:description>Licensed under CC-BY-SA 4.0 International.</dc:description>
  <cp:lastModifiedBy>xenon</cp:lastModifiedBy>
  <cp:revision>264</cp:revision>
  <dcterms:created xsi:type="dcterms:W3CDTF">2025-07-31T02:55:05Z</dcterms:created>
  <dcterms:modified xsi:type="dcterms:W3CDTF">2025-07-31T02:55:05Z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1033-12.1.0.17900</vt:lpwstr>
  </property>
</Properties>
</file>